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89"/>
  </p:notesMasterIdLst>
  <p:sldIdLst>
    <p:sldId id="3454" r:id="rId2"/>
    <p:sldId id="3430" r:id="rId3"/>
    <p:sldId id="3367" r:id="rId4"/>
    <p:sldId id="3368" r:id="rId5"/>
    <p:sldId id="3381" r:id="rId6"/>
    <p:sldId id="3431" r:id="rId7"/>
    <p:sldId id="3379" r:id="rId8"/>
    <p:sldId id="3407" r:id="rId9"/>
    <p:sldId id="3398" r:id="rId10"/>
    <p:sldId id="3399" r:id="rId11"/>
    <p:sldId id="3400" r:id="rId12"/>
    <p:sldId id="3403" r:id="rId13"/>
    <p:sldId id="3402" r:id="rId14"/>
    <p:sldId id="3404" r:id="rId15"/>
    <p:sldId id="3405" r:id="rId16"/>
    <p:sldId id="3406" r:id="rId17"/>
    <p:sldId id="3433" r:id="rId18"/>
    <p:sldId id="425" r:id="rId19"/>
    <p:sldId id="395" r:id="rId20"/>
    <p:sldId id="315" r:id="rId21"/>
    <p:sldId id="390" r:id="rId22"/>
    <p:sldId id="389" r:id="rId23"/>
    <p:sldId id="351" r:id="rId24"/>
    <p:sldId id="3434" r:id="rId25"/>
    <p:sldId id="3435" r:id="rId26"/>
    <p:sldId id="386" r:id="rId27"/>
    <p:sldId id="392" r:id="rId28"/>
    <p:sldId id="387" r:id="rId29"/>
    <p:sldId id="393" r:id="rId30"/>
    <p:sldId id="3436" r:id="rId31"/>
    <p:sldId id="3409" r:id="rId32"/>
    <p:sldId id="3410" r:id="rId33"/>
    <p:sldId id="3438" r:id="rId34"/>
    <p:sldId id="3439" r:id="rId35"/>
    <p:sldId id="3440" r:id="rId36"/>
    <p:sldId id="3442" r:id="rId37"/>
    <p:sldId id="3444" r:id="rId38"/>
    <p:sldId id="3445" r:id="rId39"/>
    <p:sldId id="3452" r:id="rId40"/>
    <p:sldId id="3453" r:id="rId41"/>
    <p:sldId id="3441" r:id="rId42"/>
    <p:sldId id="3412" r:id="rId43"/>
    <p:sldId id="3413" r:id="rId44"/>
    <p:sldId id="3414" r:id="rId45"/>
    <p:sldId id="394" r:id="rId46"/>
    <p:sldId id="3446" r:id="rId47"/>
    <p:sldId id="3365" r:id="rId48"/>
    <p:sldId id="3416" r:id="rId49"/>
    <p:sldId id="3417" r:id="rId50"/>
    <p:sldId id="3418" r:id="rId51"/>
    <p:sldId id="3385" r:id="rId52"/>
    <p:sldId id="3386" r:id="rId53"/>
    <p:sldId id="3387" r:id="rId54"/>
    <p:sldId id="3388" r:id="rId55"/>
    <p:sldId id="3390" r:id="rId56"/>
    <p:sldId id="3389" r:id="rId57"/>
    <p:sldId id="3391" r:id="rId58"/>
    <p:sldId id="3392" r:id="rId59"/>
    <p:sldId id="3393" r:id="rId60"/>
    <p:sldId id="3447" r:id="rId61"/>
    <p:sldId id="323" r:id="rId62"/>
    <p:sldId id="325" r:id="rId63"/>
    <p:sldId id="326" r:id="rId64"/>
    <p:sldId id="327" r:id="rId65"/>
    <p:sldId id="328" r:id="rId66"/>
    <p:sldId id="329" r:id="rId67"/>
    <p:sldId id="330" r:id="rId68"/>
    <p:sldId id="331" r:id="rId69"/>
    <p:sldId id="332" r:id="rId70"/>
    <p:sldId id="333" r:id="rId71"/>
    <p:sldId id="334" r:id="rId72"/>
    <p:sldId id="338" r:id="rId73"/>
    <p:sldId id="339" r:id="rId74"/>
    <p:sldId id="3448" r:id="rId75"/>
    <p:sldId id="3420" r:id="rId76"/>
    <p:sldId id="3449" r:id="rId77"/>
    <p:sldId id="3421" r:id="rId78"/>
    <p:sldId id="3422" r:id="rId79"/>
    <p:sldId id="426" r:id="rId80"/>
    <p:sldId id="3450" r:id="rId81"/>
    <p:sldId id="322" r:id="rId82"/>
    <p:sldId id="3424" r:id="rId83"/>
    <p:sldId id="324" r:id="rId84"/>
    <p:sldId id="3425" r:id="rId85"/>
    <p:sldId id="3427" r:id="rId86"/>
    <p:sldId id="3428" r:id="rId87"/>
    <p:sldId id="3451" r:id="rId8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3" orient="horz" pos="480" userDrawn="1">
          <p15:clr>
            <a:srgbClr val="A4A3A4"/>
          </p15:clr>
        </p15:guide>
        <p15:guide id="54" pos="958" userDrawn="1">
          <p15:clr>
            <a:srgbClr val="A4A3A4"/>
          </p15:clr>
        </p15:guide>
        <p15:guide id="57" pos="14398" userDrawn="1">
          <p15:clr>
            <a:srgbClr val="A4A3A4"/>
          </p15:clr>
        </p15:guide>
        <p15:guide id="59" orient="horz" pos="81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5B4"/>
    <a:srgbClr val="1B4E69"/>
    <a:srgbClr val="DB2029"/>
    <a:srgbClr val="FFA720"/>
    <a:srgbClr val="00D600"/>
    <a:srgbClr val="26594F"/>
    <a:srgbClr val="25688C"/>
    <a:srgbClr val="A2171E"/>
    <a:srgbClr val="F8242E"/>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4" autoAdjust="0"/>
    <p:restoredTop sz="95432" autoAdjust="0"/>
  </p:normalViewPr>
  <p:slideViewPr>
    <p:cSldViewPr snapToGrid="0" snapToObjects="1">
      <p:cViewPr varScale="1">
        <p:scale>
          <a:sx n="34" d="100"/>
          <a:sy n="34" d="100"/>
        </p:scale>
        <p:origin x="48" y="78"/>
      </p:cViewPr>
      <p:guideLst>
        <p:guide orient="horz" pos="480"/>
        <p:guide pos="958"/>
        <p:guide pos="14398"/>
        <p:guide orient="horz" pos="8184"/>
      </p:guideLst>
    </p:cSldViewPr>
  </p:slideViewPr>
  <p:notesTextViewPr>
    <p:cViewPr>
      <p:scale>
        <a:sx n="20" d="100"/>
        <a:sy n="20" d="100"/>
      </p:scale>
      <p:origin x="0" y="0"/>
    </p:cViewPr>
  </p:notesTextViewPr>
  <p:sorterViewPr>
    <p:cViewPr>
      <p:scale>
        <a:sx n="40" d="100"/>
        <a:sy n="4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76200">
              <a:solidFill>
                <a:schemeClr val="accent4"/>
              </a:solidFill>
            </a:ln>
          </c:spPr>
          <c:dPt>
            <c:idx val="0"/>
            <c:bubble3D val="0"/>
            <c:spPr>
              <a:solidFill>
                <a:schemeClr val="accent1"/>
              </a:solidFill>
              <a:ln w="76200">
                <a:solidFill>
                  <a:schemeClr val="accent4"/>
                </a:solidFill>
              </a:ln>
              <a:effectLst/>
            </c:spPr>
            <c:extLst>
              <c:ext xmlns:c16="http://schemas.microsoft.com/office/drawing/2014/chart" uri="{C3380CC4-5D6E-409C-BE32-E72D297353CC}">
                <c16:uniqueId val="{00000001-D117-2644-B9FE-C6838A19C707}"/>
              </c:ext>
            </c:extLst>
          </c:dPt>
          <c:dPt>
            <c:idx val="1"/>
            <c:bubble3D val="0"/>
            <c:spPr>
              <a:solidFill>
                <a:schemeClr val="accent2"/>
              </a:solidFill>
              <a:ln w="76200">
                <a:solidFill>
                  <a:schemeClr val="accent4"/>
                </a:solidFill>
              </a:ln>
              <a:effectLst/>
            </c:spPr>
            <c:extLst>
              <c:ext xmlns:c16="http://schemas.microsoft.com/office/drawing/2014/chart" uri="{C3380CC4-5D6E-409C-BE32-E72D297353CC}">
                <c16:uniqueId val="{00000003-D117-2644-B9FE-C6838A19C707}"/>
              </c:ext>
            </c:extLst>
          </c:dPt>
          <c:dPt>
            <c:idx val="2"/>
            <c:bubble3D val="0"/>
            <c:spPr>
              <a:solidFill>
                <a:schemeClr val="accent3"/>
              </a:solidFill>
              <a:ln w="76200">
                <a:solidFill>
                  <a:schemeClr val="accent4"/>
                </a:solidFill>
              </a:ln>
              <a:effectLst/>
            </c:spPr>
            <c:extLst>
              <c:ext xmlns:c16="http://schemas.microsoft.com/office/drawing/2014/chart" uri="{C3380CC4-5D6E-409C-BE32-E72D297353CC}">
                <c16:uniqueId val="{00000005-D117-2644-B9FE-C6838A19C707}"/>
              </c:ext>
            </c:extLst>
          </c:dPt>
          <c:cat>
            <c:strRef>
              <c:f>Sheet1!$A$2:$A$4</c:f>
              <c:strCache>
                <c:ptCount val="3"/>
                <c:pt idx="0">
                  <c:v>TITLE 01</c:v>
                </c:pt>
                <c:pt idx="1">
                  <c:v>TITLE 02</c:v>
                </c:pt>
                <c:pt idx="2">
                  <c:v>TITLE 03</c:v>
                </c:pt>
              </c:strCache>
            </c:strRef>
          </c:cat>
          <c:val>
            <c:numRef>
              <c:f>Sheet1!$B$2:$B$4</c:f>
              <c:numCache>
                <c:formatCode>General</c:formatCode>
                <c:ptCount val="3"/>
                <c:pt idx="0">
                  <c:v>3</c:v>
                </c:pt>
                <c:pt idx="1">
                  <c:v>3</c:v>
                </c:pt>
                <c:pt idx="2">
                  <c:v>3</c:v>
                </c:pt>
              </c:numCache>
            </c:numRef>
          </c:val>
          <c:extLst>
            <c:ext xmlns:c16="http://schemas.microsoft.com/office/drawing/2014/chart" uri="{C3380CC4-5D6E-409C-BE32-E72D297353CC}">
              <c16:uniqueId val="{00000000-A6CA-E245-9EBF-4AF821E63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76200">
              <a:solidFill>
                <a:schemeClr val="accent4"/>
              </a:solidFill>
            </a:ln>
          </c:spPr>
          <c:dPt>
            <c:idx val="0"/>
            <c:bubble3D val="0"/>
            <c:spPr>
              <a:solidFill>
                <a:schemeClr val="accent1"/>
              </a:solidFill>
              <a:ln w="76200">
                <a:solidFill>
                  <a:schemeClr val="accent4"/>
                </a:solidFill>
              </a:ln>
              <a:effectLst/>
            </c:spPr>
            <c:extLst>
              <c:ext xmlns:c16="http://schemas.microsoft.com/office/drawing/2014/chart" uri="{C3380CC4-5D6E-409C-BE32-E72D297353CC}">
                <c16:uniqueId val="{00000001-D117-2644-B9FE-C6838A19C707}"/>
              </c:ext>
            </c:extLst>
          </c:dPt>
          <c:dPt>
            <c:idx val="1"/>
            <c:bubble3D val="0"/>
            <c:spPr>
              <a:solidFill>
                <a:schemeClr val="accent2"/>
              </a:solidFill>
              <a:ln w="76200">
                <a:solidFill>
                  <a:schemeClr val="accent4"/>
                </a:solidFill>
              </a:ln>
              <a:effectLst/>
            </c:spPr>
            <c:extLst>
              <c:ext xmlns:c16="http://schemas.microsoft.com/office/drawing/2014/chart" uri="{C3380CC4-5D6E-409C-BE32-E72D297353CC}">
                <c16:uniqueId val="{00000003-D117-2644-B9FE-C6838A19C707}"/>
              </c:ext>
            </c:extLst>
          </c:dPt>
          <c:dPt>
            <c:idx val="2"/>
            <c:bubble3D val="0"/>
            <c:spPr>
              <a:solidFill>
                <a:schemeClr val="accent3"/>
              </a:solidFill>
              <a:ln w="76200">
                <a:solidFill>
                  <a:schemeClr val="accent4"/>
                </a:solidFill>
              </a:ln>
              <a:effectLst/>
            </c:spPr>
            <c:extLst>
              <c:ext xmlns:c16="http://schemas.microsoft.com/office/drawing/2014/chart" uri="{C3380CC4-5D6E-409C-BE32-E72D297353CC}">
                <c16:uniqueId val="{00000005-D117-2644-B9FE-C6838A19C707}"/>
              </c:ext>
            </c:extLst>
          </c:dPt>
          <c:cat>
            <c:strRef>
              <c:f>Sheet1!$A$2:$A$4</c:f>
              <c:strCache>
                <c:ptCount val="3"/>
                <c:pt idx="0">
                  <c:v>TITLE 01</c:v>
                </c:pt>
                <c:pt idx="1">
                  <c:v>TITLE 02</c:v>
                </c:pt>
                <c:pt idx="2">
                  <c:v>TITLE 03</c:v>
                </c:pt>
              </c:strCache>
            </c:strRef>
          </c:cat>
          <c:val>
            <c:numRef>
              <c:f>Sheet1!$B$2:$B$4</c:f>
              <c:numCache>
                <c:formatCode>General</c:formatCode>
                <c:ptCount val="3"/>
                <c:pt idx="0">
                  <c:v>3</c:v>
                </c:pt>
                <c:pt idx="1">
                  <c:v>3</c:v>
                </c:pt>
                <c:pt idx="2">
                  <c:v>3</c:v>
                </c:pt>
              </c:numCache>
            </c:numRef>
          </c:val>
          <c:extLst>
            <c:ext xmlns:c16="http://schemas.microsoft.com/office/drawing/2014/chart" uri="{C3380CC4-5D6E-409C-BE32-E72D297353CC}">
              <c16:uniqueId val="{00000000-A6CA-E245-9EBF-4AF821E63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NET WORTH</c:v>
                </c:pt>
              </c:strCache>
            </c:strRef>
          </c:tx>
          <c:spPr>
            <a:ln w="38100" cap="rnd">
              <a:solidFill>
                <a:schemeClr val="bg1"/>
              </a:solidFill>
              <a:round/>
            </a:ln>
            <a:effectLst/>
          </c:spPr>
          <c:marker>
            <c:symbol val="none"/>
          </c:marker>
          <c:cat>
            <c:numRef>
              <c:f>Sheet1!$A$2:$A$7</c:f>
              <c:numCache>
                <c:formatCode>General</c:formatCode>
                <c:ptCount val="6"/>
                <c:pt idx="0">
                  <c:v>2014</c:v>
                </c:pt>
                <c:pt idx="1">
                  <c:v>2015</c:v>
                </c:pt>
                <c:pt idx="2">
                  <c:v>2016</c:v>
                </c:pt>
                <c:pt idx="3">
                  <c:v>2017</c:v>
                </c:pt>
                <c:pt idx="4">
                  <c:v>2018</c:v>
                </c:pt>
                <c:pt idx="5">
                  <c:v>2019</c:v>
                </c:pt>
              </c:numCache>
            </c:numRef>
          </c:cat>
          <c:val>
            <c:numRef>
              <c:f>Sheet1!$B$2:$B$7</c:f>
              <c:numCache>
                <c:formatCode>General</c:formatCode>
                <c:ptCount val="6"/>
                <c:pt idx="0">
                  <c:v>4.3</c:v>
                </c:pt>
                <c:pt idx="1">
                  <c:v>2.5</c:v>
                </c:pt>
                <c:pt idx="2">
                  <c:v>3.5</c:v>
                </c:pt>
                <c:pt idx="3">
                  <c:v>4.5</c:v>
                </c:pt>
                <c:pt idx="4">
                  <c:v>3.5</c:v>
                </c:pt>
                <c:pt idx="5">
                  <c:v>4.3</c:v>
                </c:pt>
              </c:numCache>
            </c:numRef>
          </c:val>
          <c:smooth val="0"/>
          <c:extLst>
            <c:ext xmlns:c16="http://schemas.microsoft.com/office/drawing/2014/chart" uri="{C3380CC4-5D6E-409C-BE32-E72D297353CC}">
              <c16:uniqueId val="{00000000-C38F-D640-ABE9-4B0E329B7345}"/>
            </c:ext>
          </c:extLst>
        </c:ser>
        <c:dLbls>
          <c:showLegendKey val="0"/>
          <c:showVal val="0"/>
          <c:showCatName val="0"/>
          <c:showSerName val="0"/>
          <c:showPercent val="0"/>
          <c:showBubbleSize val="0"/>
        </c:dLbls>
        <c:smooth val="0"/>
        <c:axId val="-2049696504"/>
        <c:axId val="-2049692952"/>
      </c:lineChart>
      <c:catAx>
        <c:axId val="-2049696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Poppins" pitchFamily="2" charset="77"/>
                <a:ea typeface="+mn-ea"/>
                <a:cs typeface="Poppins" pitchFamily="2" charset="77"/>
              </a:defRPr>
            </a:pPr>
            <a:endParaRPr lang="en-US"/>
          </a:p>
        </c:txPr>
        <c:crossAx val="-2049692952"/>
        <c:crosses val="autoZero"/>
        <c:auto val="1"/>
        <c:lblAlgn val="ctr"/>
        <c:lblOffset val="100"/>
        <c:noMultiLvlLbl val="0"/>
      </c:catAx>
      <c:valAx>
        <c:axId val="-2049692952"/>
        <c:scaling>
          <c:orientation val="minMax"/>
        </c:scaling>
        <c:delete val="1"/>
        <c:axPos val="l"/>
        <c:numFmt formatCode="General" sourceLinked="1"/>
        <c:majorTickMark val="none"/>
        <c:minorTickMark val="none"/>
        <c:tickLblPos val="nextTo"/>
        <c:crossAx val="-2049696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1" i="0">
          <a:solidFill>
            <a:schemeClr val="bg1"/>
          </a:solidFill>
          <a:latin typeface="Poppins" pitchFamily="2" charset="77"/>
          <a:cs typeface="Poppins" pitchFamily="2" charset="77"/>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01154959373238"/>
        </c:manualLayout>
      </c:layout>
      <c:barChart>
        <c:barDir val="col"/>
        <c:grouping val="clustered"/>
        <c:varyColors val="0"/>
        <c:ser>
          <c:idx val="0"/>
          <c:order val="0"/>
          <c:tx>
            <c:strRef>
              <c:f>Sheet1!$B$1</c:f>
              <c:strCache>
                <c:ptCount val="1"/>
                <c:pt idx="0">
                  <c:v>NET WORTH</c:v>
                </c:pt>
              </c:strCache>
            </c:strRef>
          </c:tx>
          <c:spPr>
            <a:solidFill>
              <a:schemeClr val="bg1"/>
            </a:solidFill>
            <a:ln>
              <a:noFill/>
            </a:ln>
            <a:effectLst/>
          </c:spPr>
          <c:invertIfNegative val="0"/>
          <c:cat>
            <c:numRef>
              <c:f>Sheet1!$A$2:$A$7</c:f>
              <c:numCache>
                <c:formatCode>General</c:formatCode>
                <c:ptCount val="6"/>
                <c:pt idx="0">
                  <c:v>2014</c:v>
                </c:pt>
                <c:pt idx="1">
                  <c:v>2015</c:v>
                </c:pt>
                <c:pt idx="2">
                  <c:v>2016</c:v>
                </c:pt>
                <c:pt idx="3">
                  <c:v>2017</c:v>
                </c:pt>
                <c:pt idx="4">
                  <c:v>2018</c:v>
                </c:pt>
                <c:pt idx="5">
                  <c:v>2019</c:v>
                </c:pt>
              </c:numCache>
            </c:numRef>
          </c:cat>
          <c:val>
            <c:numRef>
              <c:f>Sheet1!$B$2:$B$7</c:f>
              <c:numCache>
                <c:formatCode>General</c:formatCode>
                <c:ptCount val="6"/>
                <c:pt idx="0">
                  <c:v>4.3</c:v>
                </c:pt>
                <c:pt idx="1">
                  <c:v>2.5</c:v>
                </c:pt>
                <c:pt idx="2">
                  <c:v>3.5</c:v>
                </c:pt>
                <c:pt idx="3">
                  <c:v>4.5</c:v>
                </c:pt>
                <c:pt idx="4">
                  <c:v>5.0999999999999996</c:v>
                </c:pt>
                <c:pt idx="5">
                  <c:v>6.5</c:v>
                </c:pt>
              </c:numCache>
            </c:numRef>
          </c:val>
          <c:extLst>
            <c:ext xmlns:c16="http://schemas.microsoft.com/office/drawing/2014/chart" uri="{C3380CC4-5D6E-409C-BE32-E72D297353CC}">
              <c16:uniqueId val="{00000000-C645-5943-A8A8-59F2334DDA93}"/>
            </c:ext>
          </c:extLst>
        </c:ser>
        <c:dLbls>
          <c:showLegendKey val="0"/>
          <c:showVal val="0"/>
          <c:showCatName val="0"/>
          <c:showSerName val="0"/>
          <c:showPercent val="0"/>
          <c:showBubbleSize val="0"/>
        </c:dLbls>
        <c:gapWidth val="219"/>
        <c:overlap val="-27"/>
        <c:axId val="1896853848"/>
        <c:axId val="-2048577656"/>
      </c:barChart>
      <c:catAx>
        <c:axId val="1896853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Poppins" pitchFamily="2" charset="77"/>
                <a:ea typeface="+mn-ea"/>
                <a:cs typeface="Poppins" pitchFamily="2" charset="77"/>
              </a:defRPr>
            </a:pPr>
            <a:endParaRPr lang="en-US"/>
          </a:p>
        </c:txPr>
        <c:crossAx val="-2048577656"/>
        <c:crosses val="autoZero"/>
        <c:auto val="1"/>
        <c:lblAlgn val="ctr"/>
        <c:lblOffset val="100"/>
        <c:noMultiLvlLbl val="0"/>
      </c:catAx>
      <c:valAx>
        <c:axId val="-2048577656"/>
        <c:scaling>
          <c:orientation val="minMax"/>
        </c:scaling>
        <c:delete val="1"/>
        <c:axPos val="l"/>
        <c:numFmt formatCode="General" sourceLinked="1"/>
        <c:majorTickMark val="none"/>
        <c:minorTickMark val="none"/>
        <c:tickLblPos val="nextTo"/>
        <c:crossAx val="1896853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1" i="0">
          <a:solidFill>
            <a:schemeClr val="bg1"/>
          </a:solidFill>
          <a:latin typeface="Poppins" pitchFamily="2" charset="77"/>
          <a:cs typeface="Poppins" pitchFamily="2" charset="77"/>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bg1"/>
              </a:solidFill>
              <a:ln w="19050">
                <a:noFill/>
              </a:ln>
              <a:effectLst/>
            </c:spPr>
            <c:extLst>
              <c:ext xmlns:c16="http://schemas.microsoft.com/office/drawing/2014/chart" uri="{C3380CC4-5D6E-409C-BE32-E72D297353CC}">
                <c16:uniqueId val="{00000001-EF04-C349-B709-9A4AD80984D6}"/>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F04-C349-B709-9A4AD80984D6}"/>
              </c:ext>
            </c:extLst>
          </c:dPt>
          <c:dPt>
            <c:idx val="2"/>
            <c:bubble3D val="0"/>
            <c:spPr>
              <a:solidFill>
                <a:schemeClr val="bg1">
                  <a:lumMod val="75000"/>
                </a:schemeClr>
              </a:solidFill>
              <a:ln w="19050">
                <a:noFill/>
              </a:ln>
              <a:effectLst/>
            </c:spPr>
            <c:extLst>
              <c:ext xmlns:c16="http://schemas.microsoft.com/office/drawing/2014/chart" uri="{C3380CC4-5D6E-409C-BE32-E72D297353CC}">
                <c16:uniqueId val="{00000005-EF04-C349-B709-9A4AD80984D6}"/>
              </c:ext>
            </c:extLst>
          </c:dPt>
          <c:dPt>
            <c:idx val="3"/>
            <c:bubble3D val="0"/>
            <c:spPr>
              <a:solidFill>
                <a:schemeClr val="bg1">
                  <a:lumMod val="50000"/>
                </a:schemeClr>
              </a:solidFill>
              <a:ln w="19050">
                <a:noFill/>
              </a:ln>
              <a:effectLst/>
            </c:spPr>
            <c:extLst>
              <c:ext xmlns:c16="http://schemas.microsoft.com/office/drawing/2014/chart" uri="{C3380CC4-5D6E-409C-BE32-E72D297353CC}">
                <c16:uniqueId val="{00000007-EF04-C349-B709-9A4AD80984D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EF04-C349-B709-9A4AD80984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227C95-7074-7646-8003-02175FFB1817}"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en-US"/>
        </a:p>
      </dgm:t>
    </dgm:pt>
    <dgm:pt modelId="{676AB1E5-4CDA-9F48-83EB-FE02522688AA}">
      <dgm:prSet phldrT="[Text]"/>
      <dgm:spPr/>
      <dgm:t>
        <a:bodyPr/>
        <a:lstStyle/>
        <a:p>
          <a:r>
            <a:rPr lang="en-US" dirty="0"/>
            <a:t>Nguồn lực</a:t>
          </a:r>
        </a:p>
      </dgm:t>
    </dgm:pt>
    <dgm:pt modelId="{075A74BE-551E-794C-BDAB-0618BFEA14B0}" type="parTrans" cxnId="{B28E348A-AF99-584E-9D0E-6567476B3556}">
      <dgm:prSet/>
      <dgm:spPr/>
      <dgm:t>
        <a:bodyPr/>
        <a:lstStyle/>
        <a:p>
          <a:endParaRPr lang="en-US"/>
        </a:p>
      </dgm:t>
    </dgm:pt>
    <dgm:pt modelId="{0AA81ACB-F85A-504B-98D3-BD2522F61EF7}" type="sibTrans" cxnId="{B28E348A-AF99-584E-9D0E-6567476B3556}">
      <dgm:prSet/>
      <dgm:spPr/>
      <dgm:t>
        <a:bodyPr/>
        <a:lstStyle/>
        <a:p>
          <a:endParaRPr lang="en-US"/>
        </a:p>
      </dgm:t>
    </dgm:pt>
    <dgm:pt modelId="{A1FBDD4C-80CB-3747-AC55-9108D57ED330}">
      <dgm:prSet phldrT="[Text]" custT="1"/>
      <dgm:spPr/>
      <dgm:t>
        <a:bodyPr/>
        <a:lstStyle/>
        <a:p>
          <a:r>
            <a:rPr lang="en-US" sz="2800" dirty="0"/>
            <a:t>Đầu vào 1</a:t>
          </a:r>
        </a:p>
      </dgm:t>
    </dgm:pt>
    <dgm:pt modelId="{BA5E695F-E85B-6B49-B07A-7E217E73BCAE}" type="parTrans" cxnId="{2C627EBC-F895-EC4A-AB3F-CCB8C0843F14}">
      <dgm:prSet/>
      <dgm:spPr/>
      <dgm:t>
        <a:bodyPr/>
        <a:lstStyle/>
        <a:p>
          <a:endParaRPr lang="en-US"/>
        </a:p>
      </dgm:t>
    </dgm:pt>
    <dgm:pt modelId="{EF85B532-D6E8-7F45-8BF8-038DE164F533}" type="sibTrans" cxnId="{2C627EBC-F895-EC4A-AB3F-CCB8C0843F14}">
      <dgm:prSet/>
      <dgm:spPr/>
      <dgm:t>
        <a:bodyPr/>
        <a:lstStyle/>
        <a:p>
          <a:endParaRPr lang="en-US"/>
        </a:p>
      </dgm:t>
    </dgm:pt>
    <dgm:pt modelId="{5989DB3B-7556-B540-84F0-874A981C7A90}">
      <dgm:prSet phldrT="[Text]" custT="1"/>
      <dgm:spPr/>
      <dgm:t>
        <a:bodyPr/>
        <a:lstStyle/>
        <a:p>
          <a:r>
            <a:rPr lang="en-US" sz="2800" dirty="0"/>
            <a:t>Đầu vào 2</a:t>
          </a:r>
        </a:p>
      </dgm:t>
    </dgm:pt>
    <dgm:pt modelId="{9D48388F-2B5E-574A-8FF2-5530BF162317}" type="parTrans" cxnId="{8E1923C2-526C-E74B-9A4C-303974CE1344}">
      <dgm:prSet/>
      <dgm:spPr/>
      <dgm:t>
        <a:bodyPr/>
        <a:lstStyle/>
        <a:p>
          <a:endParaRPr lang="en-US"/>
        </a:p>
      </dgm:t>
    </dgm:pt>
    <dgm:pt modelId="{92FF075F-98F4-544F-8D34-BA19ADFF1175}" type="sibTrans" cxnId="{8E1923C2-526C-E74B-9A4C-303974CE1344}">
      <dgm:prSet/>
      <dgm:spPr/>
      <dgm:t>
        <a:bodyPr/>
        <a:lstStyle/>
        <a:p>
          <a:endParaRPr lang="en-US"/>
        </a:p>
      </dgm:t>
    </dgm:pt>
    <dgm:pt modelId="{E1B37BE0-E4DB-324D-BA5C-9A2C96E92BBE}">
      <dgm:prSet phldrT="[Text]"/>
      <dgm:spPr/>
      <dgm:t>
        <a:bodyPr/>
        <a:lstStyle/>
        <a:p>
          <a:r>
            <a:rPr lang="en-US" dirty="0"/>
            <a:t>Đầu vào</a:t>
          </a:r>
        </a:p>
      </dgm:t>
    </dgm:pt>
    <dgm:pt modelId="{9A63C7FB-4DB3-2446-BCAD-DD8FA39E4729}" type="parTrans" cxnId="{C47BA04F-2D79-2D4A-A76B-94F33E6E2F20}">
      <dgm:prSet/>
      <dgm:spPr/>
      <dgm:t>
        <a:bodyPr/>
        <a:lstStyle/>
        <a:p>
          <a:endParaRPr lang="en-US"/>
        </a:p>
      </dgm:t>
    </dgm:pt>
    <dgm:pt modelId="{EC389EC6-4F07-5946-93E3-E8D633D2BCAE}" type="sibTrans" cxnId="{C47BA04F-2D79-2D4A-A76B-94F33E6E2F20}">
      <dgm:prSet/>
      <dgm:spPr/>
      <dgm:t>
        <a:bodyPr/>
        <a:lstStyle/>
        <a:p>
          <a:endParaRPr lang="en-US"/>
        </a:p>
      </dgm:t>
    </dgm:pt>
    <dgm:pt modelId="{45F18AB9-A4F7-DC46-841D-A126DF5741AC}">
      <dgm:prSet phldrT="[Text]" custT="1"/>
      <dgm:spPr/>
      <dgm:t>
        <a:bodyPr/>
        <a:lstStyle/>
        <a:p>
          <a:r>
            <a:rPr lang="en-US" sz="2800" dirty="0"/>
            <a:t>Quy trình</a:t>
          </a:r>
        </a:p>
      </dgm:t>
    </dgm:pt>
    <dgm:pt modelId="{18B2615E-3E7C-5440-90A8-782D15D4A010}" type="parTrans" cxnId="{14353341-41EE-2B45-A84D-74CAE923B5D1}">
      <dgm:prSet/>
      <dgm:spPr/>
      <dgm:t>
        <a:bodyPr/>
        <a:lstStyle/>
        <a:p>
          <a:endParaRPr lang="en-US"/>
        </a:p>
      </dgm:t>
    </dgm:pt>
    <dgm:pt modelId="{ED1F5056-CD7C-EF48-9699-751B90306032}" type="sibTrans" cxnId="{14353341-41EE-2B45-A84D-74CAE923B5D1}">
      <dgm:prSet/>
      <dgm:spPr/>
      <dgm:t>
        <a:bodyPr/>
        <a:lstStyle/>
        <a:p>
          <a:endParaRPr lang="en-US"/>
        </a:p>
      </dgm:t>
    </dgm:pt>
    <dgm:pt modelId="{71C4B175-08F0-0A46-AC9A-F306B5BD50C8}">
      <dgm:prSet phldrT="[Text]" custT="1"/>
      <dgm:spPr/>
      <dgm:t>
        <a:bodyPr/>
        <a:lstStyle/>
        <a:p>
          <a:r>
            <a:rPr lang="en-US" sz="2800" dirty="0"/>
            <a:t>Xử lý</a:t>
          </a:r>
        </a:p>
      </dgm:t>
    </dgm:pt>
    <dgm:pt modelId="{58B1429F-B4BC-D841-A921-CD1C346A22BD}" type="parTrans" cxnId="{794E0197-BFEA-3E44-BC64-E8086F92F412}">
      <dgm:prSet/>
      <dgm:spPr/>
      <dgm:t>
        <a:bodyPr/>
        <a:lstStyle/>
        <a:p>
          <a:endParaRPr lang="en-US"/>
        </a:p>
      </dgm:t>
    </dgm:pt>
    <dgm:pt modelId="{F9A2DE82-8E2A-BB43-B30E-24366F978301}" type="sibTrans" cxnId="{794E0197-BFEA-3E44-BC64-E8086F92F412}">
      <dgm:prSet/>
      <dgm:spPr/>
      <dgm:t>
        <a:bodyPr/>
        <a:lstStyle/>
        <a:p>
          <a:endParaRPr lang="en-US"/>
        </a:p>
      </dgm:t>
    </dgm:pt>
    <dgm:pt modelId="{8063E488-AD1D-EC4C-A48D-85FF1E6C0EA2}">
      <dgm:prSet phldrT="[Text]"/>
      <dgm:spPr/>
      <dgm:t>
        <a:bodyPr/>
        <a:lstStyle/>
        <a:p>
          <a:r>
            <a:rPr lang="en-US" dirty="0"/>
            <a:t>Đầu ra</a:t>
          </a:r>
        </a:p>
      </dgm:t>
    </dgm:pt>
    <dgm:pt modelId="{0B421C3B-7570-1449-B0D7-9F8185DBF865}" type="parTrans" cxnId="{873B355E-FF79-0145-80FE-631FA850BDF0}">
      <dgm:prSet/>
      <dgm:spPr/>
      <dgm:t>
        <a:bodyPr/>
        <a:lstStyle/>
        <a:p>
          <a:endParaRPr lang="en-US"/>
        </a:p>
      </dgm:t>
    </dgm:pt>
    <dgm:pt modelId="{1FE21AD4-8279-F54E-B093-5ED574B72558}" type="sibTrans" cxnId="{873B355E-FF79-0145-80FE-631FA850BDF0}">
      <dgm:prSet/>
      <dgm:spPr/>
      <dgm:t>
        <a:bodyPr/>
        <a:lstStyle/>
        <a:p>
          <a:endParaRPr lang="en-US"/>
        </a:p>
      </dgm:t>
    </dgm:pt>
    <dgm:pt modelId="{FE623925-E931-FF47-AC55-486D2346AB74}">
      <dgm:prSet phldrT="[Text]" custT="1"/>
      <dgm:spPr/>
      <dgm:t>
        <a:bodyPr/>
        <a:lstStyle/>
        <a:p>
          <a:r>
            <a:rPr lang="en-US" sz="2800" dirty="0"/>
            <a:t>Mục tiêu 1</a:t>
          </a:r>
        </a:p>
      </dgm:t>
    </dgm:pt>
    <dgm:pt modelId="{C4B6BC0D-5AEF-8D43-8AA3-747E7BB196B4}" type="parTrans" cxnId="{06BC8772-782B-D544-9A16-339A48B2F016}">
      <dgm:prSet/>
      <dgm:spPr/>
      <dgm:t>
        <a:bodyPr/>
        <a:lstStyle/>
        <a:p>
          <a:endParaRPr lang="en-US"/>
        </a:p>
      </dgm:t>
    </dgm:pt>
    <dgm:pt modelId="{11FE0EF2-5EE6-FC44-AEFE-C529B69A71BC}" type="sibTrans" cxnId="{06BC8772-782B-D544-9A16-339A48B2F016}">
      <dgm:prSet/>
      <dgm:spPr/>
      <dgm:t>
        <a:bodyPr/>
        <a:lstStyle/>
        <a:p>
          <a:endParaRPr lang="en-US"/>
        </a:p>
      </dgm:t>
    </dgm:pt>
    <dgm:pt modelId="{E52242D6-2222-934B-BDC7-3C030D1B9836}">
      <dgm:prSet phldrT="[Text]" custT="1"/>
      <dgm:spPr/>
      <dgm:t>
        <a:bodyPr/>
        <a:lstStyle/>
        <a:p>
          <a:r>
            <a:rPr lang="en-US" sz="2800" dirty="0"/>
            <a:t>Mục tiêu 2</a:t>
          </a:r>
        </a:p>
      </dgm:t>
    </dgm:pt>
    <dgm:pt modelId="{4D60A84F-C5D5-1443-B51D-0E898426A731}" type="parTrans" cxnId="{5BDC2C53-F793-2B46-A74A-56BF8811D82A}">
      <dgm:prSet/>
      <dgm:spPr/>
      <dgm:t>
        <a:bodyPr/>
        <a:lstStyle/>
        <a:p>
          <a:endParaRPr lang="en-US"/>
        </a:p>
      </dgm:t>
    </dgm:pt>
    <dgm:pt modelId="{0A31F1E6-A70D-ED43-9F5A-F05C158D6109}" type="sibTrans" cxnId="{5BDC2C53-F793-2B46-A74A-56BF8811D82A}">
      <dgm:prSet/>
      <dgm:spPr/>
      <dgm:t>
        <a:bodyPr/>
        <a:lstStyle/>
        <a:p>
          <a:endParaRPr lang="en-US"/>
        </a:p>
      </dgm:t>
    </dgm:pt>
    <dgm:pt modelId="{0C328A8F-B671-A34C-8880-60FE7D509209}" type="pres">
      <dgm:prSet presAssocID="{5A227C95-7074-7646-8003-02175FFB1817}" presName="theList" presStyleCnt="0">
        <dgm:presLayoutVars>
          <dgm:dir/>
          <dgm:animLvl val="lvl"/>
          <dgm:resizeHandles val="exact"/>
        </dgm:presLayoutVars>
      </dgm:prSet>
      <dgm:spPr/>
    </dgm:pt>
    <dgm:pt modelId="{522D50A7-8C84-4F4B-A366-2E9135892FFA}" type="pres">
      <dgm:prSet presAssocID="{676AB1E5-4CDA-9F48-83EB-FE02522688AA}" presName="compNode" presStyleCnt="0"/>
      <dgm:spPr/>
    </dgm:pt>
    <dgm:pt modelId="{16905DC5-68EE-8942-88B2-95E0C979E5B5}" type="pres">
      <dgm:prSet presAssocID="{676AB1E5-4CDA-9F48-83EB-FE02522688AA}" presName="noGeometry" presStyleCnt="0"/>
      <dgm:spPr/>
    </dgm:pt>
    <dgm:pt modelId="{F9A8DC85-AD4A-604B-A118-C9E678EE968B}" type="pres">
      <dgm:prSet presAssocID="{676AB1E5-4CDA-9F48-83EB-FE02522688AA}" presName="childTextVisible" presStyleLbl="bgAccFollowNode1" presStyleIdx="0" presStyleCnt="3">
        <dgm:presLayoutVars>
          <dgm:bulletEnabled val="1"/>
        </dgm:presLayoutVars>
      </dgm:prSet>
      <dgm:spPr/>
    </dgm:pt>
    <dgm:pt modelId="{AA6B9A24-0C78-C041-99F2-F5DA5B065B1D}" type="pres">
      <dgm:prSet presAssocID="{676AB1E5-4CDA-9F48-83EB-FE02522688AA}" presName="childTextHidden" presStyleLbl="bgAccFollowNode1" presStyleIdx="0" presStyleCnt="3"/>
      <dgm:spPr/>
    </dgm:pt>
    <dgm:pt modelId="{4EB7E8E9-67C8-0549-9B07-734B1EC94556}" type="pres">
      <dgm:prSet presAssocID="{676AB1E5-4CDA-9F48-83EB-FE02522688AA}" presName="parentText" presStyleLbl="node1" presStyleIdx="0" presStyleCnt="3">
        <dgm:presLayoutVars>
          <dgm:chMax val="1"/>
          <dgm:bulletEnabled val="1"/>
        </dgm:presLayoutVars>
      </dgm:prSet>
      <dgm:spPr/>
    </dgm:pt>
    <dgm:pt modelId="{CD649D1D-4331-A94E-9C4B-66203AA19AD8}" type="pres">
      <dgm:prSet presAssocID="{676AB1E5-4CDA-9F48-83EB-FE02522688AA}" presName="aSpace" presStyleCnt="0"/>
      <dgm:spPr/>
    </dgm:pt>
    <dgm:pt modelId="{5BD4AD32-89CE-BE44-90A6-50975E05C315}" type="pres">
      <dgm:prSet presAssocID="{E1B37BE0-E4DB-324D-BA5C-9A2C96E92BBE}" presName="compNode" presStyleCnt="0"/>
      <dgm:spPr/>
    </dgm:pt>
    <dgm:pt modelId="{36A72313-C5CB-7C44-A89E-D3FD99E4F799}" type="pres">
      <dgm:prSet presAssocID="{E1B37BE0-E4DB-324D-BA5C-9A2C96E92BBE}" presName="noGeometry" presStyleCnt="0"/>
      <dgm:spPr/>
    </dgm:pt>
    <dgm:pt modelId="{5B228CC5-F754-7341-B0F5-BE91C11F2956}" type="pres">
      <dgm:prSet presAssocID="{E1B37BE0-E4DB-324D-BA5C-9A2C96E92BBE}" presName="childTextVisible" presStyleLbl="bgAccFollowNode1" presStyleIdx="1" presStyleCnt="3">
        <dgm:presLayoutVars>
          <dgm:bulletEnabled val="1"/>
        </dgm:presLayoutVars>
      </dgm:prSet>
      <dgm:spPr/>
    </dgm:pt>
    <dgm:pt modelId="{7A1280C8-E2B6-AA4E-BE91-63584F22AAC1}" type="pres">
      <dgm:prSet presAssocID="{E1B37BE0-E4DB-324D-BA5C-9A2C96E92BBE}" presName="childTextHidden" presStyleLbl="bgAccFollowNode1" presStyleIdx="1" presStyleCnt="3"/>
      <dgm:spPr/>
    </dgm:pt>
    <dgm:pt modelId="{BC3E0D5E-5A32-2848-9793-97CEEF51D1C3}" type="pres">
      <dgm:prSet presAssocID="{E1B37BE0-E4DB-324D-BA5C-9A2C96E92BBE}" presName="parentText" presStyleLbl="node1" presStyleIdx="1" presStyleCnt="3">
        <dgm:presLayoutVars>
          <dgm:chMax val="1"/>
          <dgm:bulletEnabled val="1"/>
        </dgm:presLayoutVars>
      </dgm:prSet>
      <dgm:spPr/>
    </dgm:pt>
    <dgm:pt modelId="{B1C784A6-D9D9-9B48-A69E-B3DA5E64F997}" type="pres">
      <dgm:prSet presAssocID="{E1B37BE0-E4DB-324D-BA5C-9A2C96E92BBE}" presName="aSpace" presStyleCnt="0"/>
      <dgm:spPr/>
    </dgm:pt>
    <dgm:pt modelId="{7C07F484-AE6E-C145-B77B-142A149609B9}" type="pres">
      <dgm:prSet presAssocID="{8063E488-AD1D-EC4C-A48D-85FF1E6C0EA2}" presName="compNode" presStyleCnt="0"/>
      <dgm:spPr/>
    </dgm:pt>
    <dgm:pt modelId="{19A550E5-8166-504E-BC9B-DEE89E365CBC}" type="pres">
      <dgm:prSet presAssocID="{8063E488-AD1D-EC4C-A48D-85FF1E6C0EA2}" presName="noGeometry" presStyleCnt="0"/>
      <dgm:spPr/>
    </dgm:pt>
    <dgm:pt modelId="{E8DE4C67-BDA5-A345-8FFD-87CC4D7C3F0E}" type="pres">
      <dgm:prSet presAssocID="{8063E488-AD1D-EC4C-A48D-85FF1E6C0EA2}" presName="childTextVisible" presStyleLbl="bgAccFollowNode1" presStyleIdx="2" presStyleCnt="3">
        <dgm:presLayoutVars>
          <dgm:bulletEnabled val="1"/>
        </dgm:presLayoutVars>
      </dgm:prSet>
      <dgm:spPr/>
    </dgm:pt>
    <dgm:pt modelId="{C39F984A-7810-784A-8DBD-EE06E9EFBD4F}" type="pres">
      <dgm:prSet presAssocID="{8063E488-AD1D-EC4C-A48D-85FF1E6C0EA2}" presName="childTextHidden" presStyleLbl="bgAccFollowNode1" presStyleIdx="2" presStyleCnt="3"/>
      <dgm:spPr/>
    </dgm:pt>
    <dgm:pt modelId="{E283B53D-FC08-DA4C-AABE-C5300C79FE5C}" type="pres">
      <dgm:prSet presAssocID="{8063E488-AD1D-EC4C-A48D-85FF1E6C0EA2}" presName="parentText" presStyleLbl="node1" presStyleIdx="2" presStyleCnt="3">
        <dgm:presLayoutVars>
          <dgm:chMax val="1"/>
          <dgm:bulletEnabled val="1"/>
        </dgm:presLayoutVars>
      </dgm:prSet>
      <dgm:spPr/>
    </dgm:pt>
  </dgm:ptLst>
  <dgm:cxnLst>
    <dgm:cxn modelId="{85AB710E-780C-2D4E-89EC-F6583EBB69CF}" type="presOf" srcId="{A1FBDD4C-80CB-3747-AC55-9108D57ED330}" destId="{AA6B9A24-0C78-C041-99F2-F5DA5B065B1D}" srcOrd="1" destOrd="0" presId="urn:microsoft.com/office/officeart/2005/8/layout/hProcess6"/>
    <dgm:cxn modelId="{E2568011-D438-BC4D-913B-C7A73AF5AE14}" type="presOf" srcId="{5989DB3B-7556-B540-84F0-874A981C7A90}" destId="{AA6B9A24-0C78-C041-99F2-F5DA5B065B1D}" srcOrd="1" destOrd="1" presId="urn:microsoft.com/office/officeart/2005/8/layout/hProcess6"/>
    <dgm:cxn modelId="{4FBD6D17-A663-E44C-9404-789E41FED4A9}" type="presOf" srcId="{E52242D6-2222-934B-BDC7-3C030D1B9836}" destId="{C39F984A-7810-784A-8DBD-EE06E9EFBD4F}" srcOrd="1" destOrd="1" presId="urn:microsoft.com/office/officeart/2005/8/layout/hProcess6"/>
    <dgm:cxn modelId="{48DBE93C-7CFD-8540-8935-70DF8C4069A2}" type="presOf" srcId="{5A227C95-7074-7646-8003-02175FFB1817}" destId="{0C328A8F-B671-A34C-8880-60FE7D509209}" srcOrd="0" destOrd="0" presId="urn:microsoft.com/office/officeart/2005/8/layout/hProcess6"/>
    <dgm:cxn modelId="{873B355E-FF79-0145-80FE-631FA850BDF0}" srcId="{5A227C95-7074-7646-8003-02175FFB1817}" destId="{8063E488-AD1D-EC4C-A48D-85FF1E6C0EA2}" srcOrd="2" destOrd="0" parTransId="{0B421C3B-7570-1449-B0D7-9F8185DBF865}" sibTransId="{1FE21AD4-8279-F54E-B093-5ED574B72558}"/>
    <dgm:cxn modelId="{757D0341-269B-EF4A-9773-128C18DCE6B2}" type="presOf" srcId="{71C4B175-08F0-0A46-AC9A-F306B5BD50C8}" destId="{5B228CC5-F754-7341-B0F5-BE91C11F2956}" srcOrd="0" destOrd="1" presId="urn:microsoft.com/office/officeart/2005/8/layout/hProcess6"/>
    <dgm:cxn modelId="{14353341-41EE-2B45-A84D-74CAE923B5D1}" srcId="{E1B37BE0-E4DB-324D-BA5C-9A2C96E92BBE}" destId="{45F18AB9-A4F7-DC46-841D-A126DF5741AC}" srcOrd="0" destOrd="0" parTransId="{18B2615E-3E7C-5440-90A8-782D15D4A010}" sibTransId="{ED1F5056-CD7C-EF48-9699-751B90306032}"/>
    <dgm:cxn modelId="{706AF649-D383-1149-B488-DCB55F6ED91D}" type="presOf" srcId="{8063E488-AD1D-EC4C-A48D-85FF1E6C0EA2}" destId="{E283B53D-FC08-DA4C-AABE-C5300C79FE5C}" srcOrd="0" destOrd="0" presId="urn:microsoft.com/office/officeart/2005/8/layout/hProcess6"/>
    <dgm:cxn modelId="{C47BA04F-2D79-2D4A-A76B-94F33E6E2F20}" srcId="{5A227C95-7074-7646-8003-02175FFB1817}" destId="{E1B37BE0-E4DB-324D-BA5C-9A2C96E92BBE}" srcOrd="1" destOrd="0" parTransId="{9A63C7FB-4DB3-2446-BCAD-DD8FA39E4729}" sibTransId="{EC389EC6-4F07-5946-93E3-E8D633D2BCAE}"/>
    <dgm:cxn modelId="{06BC8772-782B-D544-9A16-339A48B2F016}" srcId="{8063E488-AD1D-EC4C-A48D-85FF1E6C0EA2}" destId="{FE623925-E931-FF47-AC55-486D2346AB74}" srcOrd="0" destOrd="0" parTransId="{C4B6BC0D-5AEF-8D43-8AA3-747E7BB196B4}" sibTransId="{11FE0EF2-5EE6-FC44-AEFE-C529B69A71BC}"/>
    <dgm:cxn modelId="{5BDC2C53-F793-2B46-A74A-56BF8811D82A}" srcId="{8063E488-AD1D-EC4C-A48D-85FF1E6C0EA2}" destId="{E52242D6-2222-934B-BDC7-3C030D1B9836}" srcOrd="1" destOrd="0" parTransId="{4D60A84F-C5D5-1443-B51D-0E898426A731}" sibTransId="{0A31F1E6-A70D-ED43-9F5A-F05C158D6109}"/>
    <dgm:cxn modelId="{1A6FF07F-F87A-5542-9031-92E5A18AC23B}" type="presOf" srcId="{5989DB3B-7556-B540-84F0-874A981C7A90}" destId="{F9A8DC85-AD4A-604B-A118-C9E678EE968B}" srcOrd="0" destOrd="1" presId="urn:microsoft.com/office/officeart/2005/8/layout/hProcess6"/>
    <dgm:cxn modelId="{46B7E281-E466-674C-BB16-EAEA9A960629}" type="presOf" srcId="{FE623925-E931-FF47-AC55-486D2346AB74}" destId="{C39F984A-7810-784A-8DBD-EE06E9EFBD4F}" srcOrd="1" destOrd="0" presId="urn:microsoft.com/office/officeart/2005/8/layout/hProcess6"/>
    <dgm:cxn modelId="{B28E348A-AF99-584E-9D0E-6567476B3556}" srcId="{5A227C95-7074-7646-8003-02175FFB1817}" destId="{676AB1E5-4CDA-9F48-83EB-FE02522688AA}" srcOrd="0" destOrd="0" parTransId="{075A74BE-551E-794C-BDAB-0618BFEA14B0}" sibTransId="{0AA81ACB-F85A-504B-98D3-BD2522F61EF7}"/>
    <dgm:cxn modelId="{C7A5A393-7E4F-104A-B785-7058C1234879}" type="presOf" srcId="{E1B37BE0-E4DB-324D-BA5C-9A2C96E92BBE}" destId="{BC3E0D5E-5A32-2848-9793-97CEEF51D1C3}" srcOrd="0" destOrd="0" presId="urn:microsoft.com/office/officeart/2005/8/layout/hProcess6"/>
    <dgm:cxn modelId="{2A0A6296-AF70-D940-90C0-400CD4827E46}" type="presOf" srcId="{45F18AB9-A4F7-DC46-841D-A126DF5741AC}" destId="{5B228CC5-F754-7341-B0F5-BE91C11F2956}" srcOrd="0" destOrd="0" presId="urn:microsoft.com/office/officeart/2005/8/layout/hProcess6"/>
    <dgm:cxn modelId="{794E0197-BFEA-3E44-BC64-E8086F92F412}" srcId="{E1B37BE0-E4DB-324D-BA5C-9A2C96E92BBE}" destId="{71C4B175-08F0-0A46-AC9A-F306B5BD50C8}" srcOrd="1" destOrd="0" parTransId="{58B1429F-B4BC-D841-A921-CD1C346A22BD}" sibTransId="{F9A2DE82-8E2A-BB43-B30E-24366F978301}"/>
    <dgm:cxn modelId="{670DF69C-BA17-2B4A-98FF-FA1E241980B5}" type="presOf" srcId="{676AB1E5-4CDA-9F48-83EB-FE02522688AA}" destId="{4EB7E8E9-67C8-0549-9B07-734B1EC94556}" srcOrd="0" destOrd="0" presId="urn:microsoft.com/office/officeart/2005/8/layout/hProcess6"/>
    <dgm:cxn modelId="{8B8807B0-CAF3-1A41-9B23-CDF8C8603229}" type="presOf" srcId="{71C4B175-08F0-0A46-AC9A-F306B5BD50C8}" destId="{7A1280C8-E2B6-AA4E-BE91-63584F22AAC1}" srcOrd="1" destOrd="1" presId="urn:microsoft.com/office/officeart/2005/8/layout/hProcess6"/>
    <dgm:cxn modelId="{2C627EBC-F895-EC4A-AB3F-CCB8C0843F14}" srcId="{676AB1E5-4CDA-9F48-83EB-FE02522688AA}" destId="{A1FBDD4C-80CB-3747-AC55-9108D57ED330}" srcOrd="0" destOrd="0" parTransId="{BA5E695F-E85B-6B49-B07A-7E217E73BCAE}" sibTransId="{EF85B532-D6E8-7F45-8BF8-038DE164F533}"/>
    <dgm:cxn modelId="{6665DEBC-2F70-B94C-9D65-0056FE0514EE}" type="presOf" srcId="{A1FBDD4C-80CB-3747-AC55-9108D57ED330}" destId="{F9A8DC85-AD4A-604B-A118-C9E678EE968B}" srcOrd="0" destOrd="0" presId="urn:microsoft.com/office/officeart/2005/8/layout/hProcess6"/>
    <dgm:cxn modelId="{8E1923C2-526C-E74B-9A4C-303974CE1344}" srcId="{676AB1E5-4CDA-9F48-83EB-FE02522688AA}" destId="{5989DB3B-7556-B540-84F0-874A981C7A90}" srcOrd="1" destOrd="0" parTransId="{9D48388F-2B5E-574A-8FF2-5530BF162317}" sibTransId="{92FF075F-98F4-544F-8D34-BA19ADFF1175}"/>
    <dgm:cxn modelId="{CEDC0EDA-D7F5-4E4B-84BF-C2337323ADE5}" type="presOf" srcId="{E52242D6-2222-934B-BDC7-3C030D1B9836}" destId="{E8DE4C67-BDA5-A345-8FFD-87CC4D7C3F0E}" srcOrd="0" destOrd="1" presId="urn:microsoft.com/office/officeart/2005/8/layout/hProcess6"/>
    <dgm:cxn modelId="{A471B2E8-CFA0-6C46-A5DC-4E29313827BB}" type="presOf" srcId="{45F18AB9-A4F7-DC46-841D-A126DF5741AC}" destId="{7A1280C8-E2B6-AA4E-BE91-63584F22AAC1}" srcOrd="1" destOrd="0" presId="urn:microsoft.com/office/officeart/2005/8/layout/hProcess6"/>
    <dgm:cxn modelId="{9BACD0EA-FFA5-3D42-917E-1EEDBBEA0EE0}" type="presOf" srcId="{FE623925-E931-FF47-AC55-486D2346AB74}" destId="{E8DE4C67-BDA5-A345-8FFD-87CC4D7C3F0E}" srcOrd="0" destOrd="0" presId="urn:microsoft.com/office/officeart/2005/8/layout/hProcess6"/>
    <dgm:cxn modelId="{1BB86D2F-516B-124E-BB39-FEA8628E85DF}" type="presParOf" srcId="{0C328A8F-B671-A34C-8880-60FE7D509209}" destId="{522D50A7-8C84-4F4B-A366-2E9135892FFA}" srcOrd="0" destOrd="0" presId="urn:microsoft.com/office/officeart/2005/8/layout/hProcess6"/>
    <dgm:cxn modelId="{365992B3-72A5-D94E-88B4-437E49CC2F97}" type="presParOf" srcId="{522D50A7-8C84-4F4B-A366-2E9135892FFA}" destId="{16905DC5-68EE-8942-88B2-95E0C979E5B5}" srcOrd="0" destOrd="0" presId="urn:microsoft.com/office/officeart/2005/8/layout/hProcess6"/>
    <dgm:cxn modelId="{8984BCA8-E8FA-B649-9018-AE2AF020262D}" type="presParOf" srcId="{522D50A7-8C84-4F4B-A366-2E9135892FFA}" destId="{F9A8DC85-AD4A-604B-A118-C9E678EE968B}" srcOrd="1" destOrd="0" presId="urn:microsoft.com/office/officeart/2005/8/layout/hProcess6"/>
    <dgm:cxn modelId="{E8161879-FE74-8142-9C04-CC572EA24F6F}" type="presParOf" srcId="{522D50A7-8C84-4F4B-A366-2E9135892FFA}" destId="{AA6B9A24-0C78-C041-99F2-F5DA5B065B1D}" srcOrd="2" destOrd="0" presId="urn:microsoft.com/office/officeart/2005/8/layout/hProcess6"/>
    <dgm:cxn modelId="{723975B1-370E-1846-91D4-19F6A9652975}" type="presParOf" srcId="{522D50A7-8C84-4F4B-A366-2E9135892FFA}" destId="{4EB7E8E9-67C8-0549-9B07-734B1EC94556}" srcOrd="3" destOrd="0" presId="urn:microsoft.com/office/officeart/2005/8/layout/hProcess6"/>
    <dgm:cxn modelId="{76FBEB05-12CA-DF4F-8FE3-FEFB1DDAD126}" type="presParOf" srcId="{0C328A8F-B671-A34C-8880-60FE7D509209}" destId="{CD649D1D-4331-A94E-9C4B-66203AA19AD8}" srcOrd="1" destOrd="0" presId="urn:microsoft.com/office/officeart/2005/8/layout/hProcess6"/>
    <dgm:cxn modelId="{6CFCBE7F-E08E-5B4E-883C-9B854D880361}" type="presParOf" srcId="{0C328A8F-B671-A34C-8880-60FE7D509209}" destId="{5BD4AD32-89CE-BE44-90A6-50975E05C315}" srcOrd="2" destOrd="0" presId="urn:microsoft.com/office/officeart/2005/8/layout/hProcess6"/>
    <dgm:cxn modelId="{64FE9C08-FCA6-8642-91D4-DC51605CA818}" type="presParOf" srcId="{5BD4AD32-89CE-BE44-90A6-50975E05C315}" destId="{36A72313-C5CB-7C44-A89E-D3FD99E4F799}" srcOrd="0" destOrd="0" presId="urn:microsoft.com/office/officeart/2005/8/layout/hProcess6"/>
    <dgm:cxn modelId="{9058A3F1-50CE-E149-AA09-94587CF93F9F}" type="presParOf" srcId="{5BD4AD32-89CE-BE44-90A6-50975E05C315}" destId="{5B228CC5-F754-7341-B0F5-BE91C11F2956}" srcOrd="1" destOrd="0" presId="urn:microsoft.com/office/officeart/2005/8/layout/hProcess6"/>
    <dgm:cxn modelId="{9A216D2E-7361-644F-91E6-4846378DA426}" type="presParOf" srcId="{5BD4AD32-89CE-BE44-90A6-50975E05C315}" destId="{7A1280C8-E2B6-AA4E-BE91-63584F22AAC1}" srcOrd="2" destOrd="0" presId="urn:microsoft.com/office/officeart/2005/8/layout/hProcess6"/>
    <dgm:cxn modelId="{E06F96F9-2C72-534B-AE94-36A1D345CD2C}" type="presParOf" srcId="{5BD4AD32-89CE-BE44-90A6-50975E05C315}" destId="{BC3E0D5E-5A32-2848-9793-97CEEF51D1C3}" srcOrd="3" destOrd="0" presId="urn:microsoft.com/office/officeart/2005/8/layout/hProcess6"/>
    <dgm:cxn modelId="{6C3A2E5D-C66B-C94B-9D3D-4E13E426B881}" type="presParOf" srcId="{0C328A8F-B671-A34C-8880-60FE7D509209}" destId="{B1C784A6-D9D9-9B48-A69E-B3DA5E64F997}" srcOrd="3" destOrd="0" presId="urn:microsoft.com/office/officeart/2005/8/layout/hProcess6"/>
    <dgm:cxn modelId="{22E75F2D-7B15-EF46-BC64-52A5C81002F6}" type="presParOf" srcId="{0C328A8F-B671-A34C-8880-60FE7D509209}" destId="{7C07F484-AE6E-C145-B77B-142A149609B9}" srcOrd="4" destOrd="0" presId="urn:microsoft.com/office/officeart/2005/8/layout/hProcess6"/>
    <dgm:cxn modelId="{4AB9814F-5FAF-4A40-BD3C-1703FF2B268E}" type="presParOf" srcId="{7C07F484-AE6E-C145-B77B-142A149609B9}" destId="{19A550E5-8166-504E-BC9B-DEE89E365CBC}" srcOrd="0" destOrd="0" presId="urn:microsoft.com/office/officeart/2005/8/layout/hProcess6"/>
    <dgm:cxn modelId="{83718B76-99F4-8944-934D-4C3F83ADEC19}" type="presParOf" srcId="{7C07F484-AE6E-C145-B77B-142A149609B9}" destId="{E8DE4C67-BDA5-A345-8FFD-87CC4D7C3F0E}" srcOrd="1" destOrd="0" presId="urn:microsoft.com/office/officeart/2005/8/layout/hProcess6"/>
    <dgm:cxn modelId="{5617E00B-3DF9-9747-8D9D-145FE3B9149E}" type="presParOf" srcId="{7C07F484-AE6E-C145-B77B-142A149609B9}" destId="{C39F984A-7810-784A-8DBD-EE06E9EFBD4F}" srcOrd="2" destOrd="0" presId="urn:microsoft.com/office/officeart/2005/8/layout/hProcess6"/>
    <dgm:cxn modelId="{00E3CEF2-CAE1-C142-8A36-56CFA28EB2D7}" type="presParOf" srcId="{7C07F484-AE6E-C145-B77B-142A149609B9}" destId="{E283B53D-FC08-DA4C-AABE-C5300C79FE5C}"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769E4C-AF1B-2B41-AFEE-9F6C5F41737A}"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8EDF40DD-B3AB-654D-9C4E-F870304B7067}">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1. Kinh doanh &amp; Bán hàng</a:t>
          </a:r>
        </a:p>
      </dgm:t>
    </dgm:pt>
    <dgm:pt modelId="{139ED3C6-B408-6748-BF97-4A96BE6B49CE}" type="parTrans" cxnId="{408CF389-5761-604C-916D-BF81A4B1D6B8}">
      <dgm:prSet/>
      <dgm:spPr/>
      <dgm:t>
        <a:bodyPr/>
        <a:lstStyle/>
        <a:p>
          <a:endParaRPr lang="en-US"/>
        </a:p>
      </dgm:t>
    </dgm:pt>
    <dgm:pt modelId="{0CD8431F-F707-7346-A9C3-44627D6850E9}" type="sibTrans" cxnId="{408CF389-5761-604C-916D-BF81A4B1D6B8}">
      <dgm:prSet/>
      <dgm:spPr/>
      <dgm:t>
        <a:bodyPr/>
        <a:lstStyle/>
        <a:p>
          <a:endParaRPr lang="en-US" dirty="0"/>
        </a:p>
      </dgm:t>
    </dgm:pt>
    <dgm:pt modelId="{54252008-7F2F-F045-AB61-B416A3F277BA}">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2. Sản xuất</a:t>
          </a:r>
        </a:p>
      </dgm:t>
    </dgm:pt>
    <dgm:pt modelId="{C4CCDB54-B0F6-974C-BDAE-D4142EA2E5CD}" type="parTrans" cxnId="{D07DD260-75D2-624D-A912-C99AB7076194}">
      <dgm:prSet/>
      <dgm:spPr/>
      <dgm:t>
        <a:bodyPr/>
        <a:lstStyle/>
        <a:p>
          <a:endParaRPr lang="en-US"/>
        </a:p>
      </dgm:t>
    </dgm:pt>
    <dgm:pt modelId="{D93064C1-36B7-CC4D-BE24-0F0D167C7914}" type="sibTrans" cxnId="{D07DD260-75D2-624D-A912-C99AB7076194}">
      <dgm:prSet/>
      <dgm:spPr/>
      <dgm:t>
        <a:bodyPr/>
        <a:lstStyle/>
        <a:p>
          <a:endParaRPr lang="en-US" dirty="0"/>
        </a:p>
      </dgm:t>
    </dgm:pt>
    <dgm:pt modelId="{49D358FB-8178-D542-BC1D-2D6143744F04}">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3. Mua hàng</a:t>
          </a:r>
        </a:p>
      </dgm:t>
    </dgm:pt>
    <dgm:pt modelId="{D2CD9FBA-C899-9847-9618-47C3BA87CBB2}" type="parTrans" cxnId="{C237E64D-BF25-C54A-8068-BD7DB23724A4}">
      <dgm:prSet/>
      <dgm:spPr/>
      <dgm:t>
        <a:bodyPr/>
        <a:lstStyle/>
        <a:p>
          <a:endParaRPr lang="en-US"/>
        </a:p>
      </dgm:t>
    </dgm:pt>
    <dgm:pt modelId="{8C8F077B-2D27-7F4C-B470-2331687012E9}" type="sibTrans" cxnId="{C237E64D-BF25-C54A-8068-BD7DB23724A4}">
      <dgm:prSet/>
      <dgm:spPr/>
      <dgm:t>
        <a:bodyPr/>
        <a:lstStyle/>
        <a:p>
          <a:endParaRPr lang="en-US" dirty="0"/>
        </a:p>
      </dgm:t>
    </dgm:pt>
    <dgm:pt modelId="{DEF2ADBF-C466-9B42-B303-75434549B448}">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4. Kế toán &amp; Tài chính</a:t>
          </a:r>
        </a:p>
      </dgm:t>
    </dgm:pt>
    <dgm:pt modelId="{4572F765-0597-C04D-AB72-0023AFC2AA14}" type="parTrans" cxnId="{8F197F2E-F329-9C41-BBDB-66BABBA0E1D5}">
      <dgm:prSet/>
      <dgm:spPr/>
      <dgm:t>
        <a:bodyPr/>
        <a:lstStyle/>
        <a:p>
          <a:endParaRPr lang="en-US"/>
        </a:p>
      </dgm:t>
    </dgm:pt>
    <dgm:pt modelId="{AB493448-88CF-5F45-B436-AA88BE187F91}" type="sibTrans" cxnId="{8F197F2E-F329-9C41-BBDB-66BABBA0E1D5}">
      <dgm:prSet/>
      <dgm:spPr/>
      <dgm:t>
        <a:bodyPr/>
        <a:lstStyle/>
        <a:p>
          <a:endParaRPr lang="en-US" dirty="0"/>
        </a:p>
      </dgm:t>
    </dgm:pt>
    <dgm:pt modelId="{9D85AF3B-88B0-6E48-81A2-F02FF3B5DCD3}">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5. Nhân sự</a:t>
          </a:r>
        </a:p>
      </dgm:t>
    </dgm:pt>
    <dgm:pt modelId="{E80177E4-A18E-074C-99CF-0627AA1B6910}" type="parTrans" cxnId="{7D38672A-E5FE-CF46-A16E-0FDB52CA784A}">
      <dgm:prSet/>
      <dgm:spPr/>
      <dgm:t>
        <a:bodyPr/>
        <a:lstStyle/>
        <a:p>
          <a:endParaRPr lang="en-US"/>
        </a:p>
      </dgm:t>
    </dgm:pt>
    <dgm:pt modelId="{853F1A23-5FD6-4D41-91E0-360278F89B19}" type="sibTrans" cxnId="{7D38672A-E5FE-CF46-A16E-0FDB52CA784A}">
      <dgm:prSet/>
      <dgm:spPr/>
      <dgm:t>
        <a:bodyPr/>
        <a:lstStyle/>
        <a:p>
          <a:endParaRPr lang="en-US" dirty="0"/>
        </a:p>
      </dgm:t>
    </dgm:pt>
    <dgm:pt modelId="{A3B14410-0F79-B744-9FFF-4B00A784C176}">
      <dgm:prSet phldrT="[Text]" custT="1">
        <dgm:style>
          <a:lnRef idx="0">
            <a:schemeClr val="accent4"/>
          </a:lnRef>
          <a:fillRef idx="3">
            <a:schemeClr val="accent4"/>
          </a:fillRef>
          <a:effectRef idx="3">
            <a:schemeClr val="accent4"/>
          </a:effectRef>
          <a:fontRef idx="minor">
            <a:schemeClr val="lt1"/>
          </a:fontRef>
        </dgm:style>
      </dgm:prSet>
      <dgm:spPr>
        <a:solidFill>
          <a:srgbClr val="595959"/>
        </a:solidFill>
      </dgm:spPr>
      <dgm:t>
        <a:bodyPr/>
        <a:lstStyle/>
        <a:p>
          <a:r>
            <a:rPr lang="en-US" sz="2500" dirty="0"/>
            <a:t>6. Quản lý tài sản</a:t>
          </a:r>
        </a:p>
      </dgm:t>
    </dgm:pt>
    <dgm:pt modelId="{D2ED3503-0159-964B-82EF-7BB8C985A2E7}" type="parTrans" cxnId="{93910AEF-85BF-5B4D-836B-467AE5A6A6B4}">
      <dgm:prSet/>
      <dgm:spPr/>
      <dgm:t>
        <a:bodyPr/>
        <a:lstStyle/>
        <a:p>
          <a:endParaRPr lang="en-US"/>
        </a:p>
      </dgm:t>
    </dgm:pt>
    <dgm:pt modelId="{39E44456-D669-BB4B-9E1A-85FBCEF7B23B}" type="sibTrans" cxnId="{93910AEF-85BF-5B4D-836B-467AE5A6A6B4}">
      <dgm:prSet/>
      <dgm:spPr/>
      <dgm:t>
        <a:bodyPr/>
        <a:lstStyle/>
        <a:p>
          <a:endParaRPr lang="en-US" dirty="0"/>
        </a:p>
      </dgm:t>
    </dgm:pt>
    <dgm:pt modelId="{939BDFFB-EF46-C748-9A7A-7356718D4A34}" type="pres">
      <dgm:prSet presAssocID="{37769E4C-AF1B-2B41-AFEE-9F6C5F41737A}" presName="cycle" presStyleCnt="0">
        <dgm:presLayoutVars>
          <dgm:dir/>
          <dgm:resizeHandles val="exact"/>
        </dgm:presLayoutVars>
      </dgm:prSet>
      <dgm:spPr/>
    </dgm:pt>
    <dgm:pt modelId="{D7CAF71E-BCD0-EE48-8879-15B3D11569CE}" type="pres">
      <dgm:prSet presAssocID="{8EDF40DD-B3AB-654D-9C4E-F870304B7067}" presName="node" presStyleLbl="node1" presStyleIdx="0" presStyleCnt="6">
        <dgm:presLayoutVars>
          <dgm:bulletEnabled val="1"/>
        </dgm:presLayoutVars>
      </dgm:prSet>
      <dgm:spPr/>
    </dgm:pt>
    <dgm:pt modelId="{51D6334A-ED76-954E-AEDB-0AAAF9F5AE3B}" type="pres">
      <dgm:prSet presAssocID="{0CD8431F-F707-7346-A9C3-44627D6850E9}" presName="sibTrans" presStyleLbl="sibTrans2D1" presStyleIdx="0" presStyleCnt="6"/>
      <dgm:spPr/>
    </dgm:pt>
    <dgm:pt modelId="{12035E14-4046-2C48-89C7-AE949F9A567F}" type="pres">
      <dgm:prSet presAssocID="{0CD8431F-F707-7346-A9C3-44627D6850E9}" presName="connectorText" presStyleLbl="sibTrans2D1" presStyleIdx="0" presStyleCnt="6"/>
      <dgm:spPr/>
    </dgm:pt>
    <dgm:pt modelId="{CFA72A5F-A813-5248-BD7E-F3D48611C814}" type="pres">
      <dgm:prSet presAssocID="{54252008-7F2F-F045-AB61-B416A3F277BA}" presName="node" presStyleLbl="node1" presStyleIdx="1" presStyleCnt="6">
        <dgm:presLayoutVars>
          <dgm:bulletEnabled val="1"/>
        </dgm:presLayoutVars>
      </dgm:prSet>
      <dgm:spPr/>
    </dgm:pt>
    <dgm:pt modelId="{A8D255AF-AF34-3B41-AF78-67C5FEA31FA1}" type="pres">
      <dgm:prSet presAssocID="{D93064C1-36B7-CC4D-BE24-0F0D167C7914}" presName="sibTrans" presStyleLbl="sibTrans2D1" presStyleIdx="1" presStyleCnt="6"/>
      <dgm:spPr/>
    </dgm:pt>
    <dgm:pt modelId="{45AFA2DE-3398-F84B-94DB-461B49DEADAE}" type="pres">
      <dgm:prSet presAssocID="{D93064C1-36B7-CC4D-BE24-0F0D167C7914}" presName="connectorText" presStyleLbl="sibTrans2D1" presStyleIdx="1" presStyleCnt="6"/>
      <dgm:spPr/>
    </dgm:pt>
    <dgm:pt modelId="{D6C63A42-8843-2744-9633-3BA6E161B91D}" type="pres">
      <dgm:prSet presAssocID="{49D358FB-8178-D542-BC1D-2D6143744F04}" presName="node" presStyleLbl="node1" presStyleIdx="2" presStyleCnt="6">
        <dgm:presLayoutVars>
          <dgm:bulletEnabled val="1"/>
        </dgm:presLayoutVars>
      </dgm:prSet>
      <dgm:spPr/>
    </dgm:pt>
    <dgm:pt modelId="{716DFE42-0EB0-134C-96A5-53146E96BC98}" type="pres">
      <dgm:prSet presAssocID="{8C8F077B-2D27-7F4C-B470-2331687012E9}" presName="sibTrans" presStyleLbl="sibTrans2D1" presStyleIdx="2" presStyleCnt="6"/>
      <dgm:spPr/>
    </dgm:pt>
    <dgm:pt modelId="{30C1BAC5-D02B-094D-9376-9C33A7D7D6C8}" type="pres">
      <dgm:prSet presAssocID="{8C8F077B-2D27-7F4C-B470-2331687012E9}" presName="connectorText" presStyleLbl="sibTrans2D1" presStyleIdx="2" presStyleCnt="6"/>
      <dgm:spPr/>
    </dgm:pt>
    <dgm:pt modelId="{A4B2A073-EFE5-C747-99EF-97CF5776C66A}" type="pres">
      <dgm:prSet presAssocID="{DEF2ADBF-C466-9B42-B303-75434549B448}" presName="node" presStyleLbl="node1" presStyleIdx="3" presStyleCnt="6">
        <dgm:presLayoutVars>
          <dgm:bulletEnabled val="1"/>
        </dgm:presLayoutVars>
      </dgm:prSet>
      <dgm:spPr/>
    </dgm:pt>
    <dgm:pt modelId="{4ED468E5-E59D-B946-ADA3-418D57185BCB}" type="pres">
      <dgm:prSet presAssocID="{AB493448-88CF-5F45-B436-AA88BE187F91}" presName="sibTrans" presStyleLbl="sibTrans2D1" presStyleIdx="3" presStyleCnt="6"/>
      <dgm:spPr/>
    </dgm:pt>
    <dgm:pt modelId="{BFEA9C29-82E4-5749-B416-698937538100}" type="pres">
      <dgm:prSet presAssocID="{AB493448-88CF-5F45-B436-AA88BE187F91}" presName="connectorText" presStyleLbl="sibTrans2D1" presStyleIdx="3" presStyleCnt="6"/>
      <dgm:spPr/>
    </dgm:pt>
    <dgm:pt modelId="{45E470D6-25EB-6746-9631-0FB72787A51E}" type="pres">
      <dgm:prSet presAssocID="{9D85AF3B-88B0-6E48-81A2-F02FF3B5DCD3}" presName="node" presStyleLbl="node1" presStyleIdx="4" presStyleCnt="6">
        <dgm:presLayoutVars>
          <dgm:bulletEnabled val="1"/>
        </dgm:presLayoutVars>
      </dgm:prSet>
      <dgm:spPr/>
    </dgm:pt>
    <dgm:pt modelId="{9FDA3569-AB34-1142-89BF-03C2028A0F04}" type="pres">
      <dgm:prSet presAssocID="{853F1A23-5FD6-4D41-91E0-360278F89B19}" presName="sibTrans" presStyleLbl="sibTrans2D1" presStyleIdx="4" presStyleCnt="6"/>
      <dgm:spPr/>
    </dgm:pt>
    <dgm:pt modelId="{1FE6E928-7D32-7144-BCD1-E00C17CEE875}" type="pres">
      <dgm:prSet presAssocID="{853F1A23-5FD6-4D41-91E0-360278F89B19}" presName="connectorText" presStyleLbl="sibTrans2D1" presStyleIdx="4" presStyleCnt="6"/>
      <dgm:spPr/>
    </dgm:pt>
    <dgm:pt modelId="{3DFFDD37-2C33-4442-AB21-B3BBC1C62853}" type="pres">
      <dgm:prSet presAssocID="{A3B14410-0F79-B744-9FFF-4B00A784C176}" presName="node" presStyleLbl="node1" presStyleIdx="5" presStyleCnt="6">
        <dgm:presLayoutVars>
          <dgm:bulletEnabled val="1"/>
        </dgm:presLayoutVars>
      </dgm:prSet>
      <dgm:spPr/>
    </dgm:pt>
    <dgm:pt modelId="{C4DA14B6-3E14-C74A-A980-C52E5C80D32A}" type="pres">
      <dgm:prSet presAssocID="{39E44456-D669-BB4B-9E1A-85FBCEF7B23B}" presName="sibTrans" presStyleLbl="sibTrans2D1" presStyleIdx="5" presStyleCnt="6"/>
      <dgm:spPr/>
    </dgm:pt>
    <dgm:pt modelId="{EE2D535D-0234-CC4B-8FAE-CEEBB6CA507E}" type="pres">
      <dgm:prSet presAssocID="{39E44456-D669-BB4B-9E1A-85FBCEF7B23B}" presName="connectorText" presStyleLbl="sibTrans2D1" presStyleIdx="5" presStyleCnt="6"/>
      <dgm:spPr/>
    </dgm:pt>
  </dgm:ptLst>
  <dgm:cxnLst>
    <dgm:cxn modelId="{B6D47C00-DE77-7A4A-8D4D-209A6ED473B8}" type="presOf" srcId="{8EDF40DD-B3AB-654D-9C4E-F870304B7067}" destId="{D7CAF71E-BCD0-EE48-8879-15B3D11569CE}" srcOrd="0" destOrd="0" presId="urn:microsoft.com/office/officeart/2005/8/layout/cycle2"/>
    <dgm:cxn modelId="{8315A701-964A-5541-8CC5-43A40801A432}" type="presOf" srcId="{39E44456-D669-BB4B-9E1A-85FBCEF7B23B}" destId="{C4DA14B6-3E14-C74A-A980-C52E5C80D32A}" srcOrd="0" destOrd="0" presId="urn:microsoft.com/office/officeart/2005/8/layout/cycle2"/>
    <dgm:cxn modelId="{83933216-253C-0B4D-B0A5-3AC9DCFCDD37}" type="presOf" srcId="{39E44456-D669-BB4B-9E1A-85FBCEF7B23B}" destId="{EE2D535D-0234-CC4B-8FAE-CEEBB6CA507E}" srcOrd="1" destOrd="0" presId="urn:microsoft.com/office/officeart/2005/8/layout/cycle2"/>
    <dgm:cxn modelId="{7D38672A-E5FE-CF46-A16E-0FDB52CA784A}" srcId="{37769E4C-AF1B-2B41-AFEE-9F6C5F41737A}" destId="{9D85AF3B-88B0-6E48-81A2-F02FF3B5DCD3}" srcOrd="4" destOrd="0" parTransId="{E80177E4-A18E-074C-99CF-0627AA1B6910}" sibTransId="{853F1A23-5FD6-4D41-91E0-360278F89B19}"/>
    <dgm:cxn modelId="{8F197F2E-F329-9C41-BBDB-66BABBA0E1D5}" srcId="{37769E4C-AF1B-2B41-AFEE-9F6C5F41737A}" destId="{DEF2ADBF-C466-9B42-B303-75434549B448}" srcOrd="3" destOrd="0" parTransId="{4572F765-0597-C04D-AB72-0023AFC2AA14}" sibTransId="{AB493448-88CF-5F45-B436-AA88BE187F91}"/>
    <dgm:cxn modelId="{D7337B37-0AD2-0F4A-8108-3757AB71B3E0}" type="presOf" srcId="{A3B14410-0F79-B744-9FFF-4B00A784C176}" destId="{3DFFDD37-2C33-4442-AB21-B3BBC1C62853}" srcOrd="0" destOrd="0" presId="urn:microsoft.com/office/officeart/2005/8/layout/cycle2"/>
    <dgm:cxn modelId="{99CD1A3B-A705-9E45-B54D-98767E5D4C11}" type="presOf" srcId="{AB493448-88CF-5F45-B436-AA88BE187F91}" destId="{BFEA9C29-82E4-5749-B416-698937538100}" srcOrd="1" destOrd="0" presId="urn:microsoft.com/office/officeart/2005/8/layout/cycle2"/>
    <dgm:cxn modelId="{D7625560-BE76-E54C-99B4-4689DA7A09C5}" type="presOf" srcId="{0CD8431F-F707-7346-A9C3-44627D6850E9}" destId="{12035E14-4046-2C48-89C7-AE949F9A567F}" srcOrd="1" destOrd="0" presId="urn:microsoft.com/office/officeart/2005/8/layout/cycle2"/>
    <dgm:cxn modelId="{D07DD260-75D2-624D-A912-C99AB7076194}" srcId="{37769E4C-AF1B-2B41-AFEE-9F6C5F41737A}" destId="{54252008-7F2F-F045-AB61-B416A3F277BA}" srcOrd="1" destOrd="0" parTransId="{C4CCDB54-B0F6-974C-BDAE-D4142EA2E5CD}" sibTransId="{D93064C1-36B7-CC4D-BE24-0F0D167C7914}"/>
    <dgm:cxn modelId="{5D553342-4478-F947-B03E-B33046C5B575}" type="presOf" srcId="{DEF2ADBF-C466-9B42-B303-75434549B448}" destId="{A4B2A073-EFE5-C747-99EF-97CF5776C66A}" srcOrd="0" destOrd="0" presId="urn:microsoft.com/office/officeart/2005/8/layout/cycle2"/>
    <dgm:cxn modelId="{A24D3163-D4D3-6547-92B5-5C579903F6F8}" type="presOf" srcId="{49D358FB-8178-D542-BC1D-2D6143744F04}" destId="{D6C63A42-8843-2744-9633-3BA6E161B91D}" srcOrd="0" destOrd="0" presId="urn:microsoft.com/office/officeart/2005/8/layout/cycle2"/>
    <dgm:cxn modelId="{C7052A4D-B3B0-154F-9AC2-42D50DF5AD65}" type="presOf" srcId="{853F1A23-5FD6-4D41-91E0-360278F89B19}" destId="{9FDA3569-AB34-1142-89BF-03C2028A0F04}" srcOrd="0" destOrd="0" presId="urn:microsoft.com/office/officeart/2005/8/layout/cycle2"/>
    <dgm:cxn modelId="{C237E64D-BF25-C54A-8068-BD7DB23724A4}" srcId="{37769E4C-AF1B-2B41-AFEE-9F6C5F41737A}" destId="{49D358FB-8178-D542-BC1D-2D6143744F04}" srcOrd="2" destOrd="0" parTransId="{D2CD9FBA-C899-9847-9618-47C3BA87CBB2}" sibTransId="{8C8F077B-2D27-7F4C-B470-2331687012E9}"/>
    <dgm:cxn modelId="{3A72EB70-9CA9-874F-81CF-DD28047C353F}" type="presOf" srcId="{37769E4C-AF1B-2B41-AFEE-9F6C5F41737A}" destId="{939BDFFB-EF46-C748-9A7A-7356718D4A34}" srcOrd="0" destOrd="0" presId="urn:microsoft.com/office/officeart/2005/8/layout/cycle2"/>
    <dgm:cxn modelId="{4D443456-9C23-9143-BC21-01A713DD451E}" type="presOf" srcId="{0CD8431F-F707-7346-A9C3-44627D6850E9}" destId="{51D6334A-ED76-954E-AEDB-0AAAF9F5AE3B}" srcOrd="0" destOrd="0" presId="urn:microsoft.com/office/officeart/2005/8/layout/cycle2"/>
    <dgm:cxn modelId="{1CA3857A-0CBE-4D4E-A48F-6DC5A19BBE48}" type="presOf" srcId="{8C8F077B-2D27-7F4C-B470-2331687012E9}" destId="{716DFE42-0EB0-134C-96A5-53146E96BC98}" srcOrd="0" destOrd="0" presId="urn:microsoft.com/office/officeart/2005/8/layout/cycle2"/>
    <dgm:cxn modelId="{408CF389-5761-604C-916D-BF81A4B1D6B8}" srcId="{37769E4C-AF1B-2B41-AFEE-9F6C5F41737A}" destId="{8EDF40DD-B3AB-654D-9C4E-F870304B7067}" srcOrd="0" destOrd="0" parTransId="{139ED3C6-B408-6748-BF97-4A96BE6B49CE}" sibTransId="{0CD8431F-F707-7346-A9C3-44627D6850E9}"/>
    <dgm:cxn modelId="{F68F698B-2BCD-1A45-B594-9537B8C0A08D}" type="presOf" srcId="{54252008-7F2F-F045-AB61-B416A3F277BA}" destId="{CFA72A5F-A813-5248-BD7E-F3D48611C814}" srcOrd="0" destOrd="0" presId="urn:microsoft.com/office/officeart/2005/8/layout/cycle2"/>
    <dgm:cxn modelId="{3A726991-B1DC-2E49-9CDD-54C0D93FCF2C}" type="presOf" srcId="{D93064C1-36B7-CC4D-BE24-0F0D167C7914}" destId="{A8D255AF-AF34-3B41-AF78-67C5FEA31FA1}" srcOrd="0" destOrd="0" presId="urn:microsoft.com/office/officeart/2005/8/layout/cycle2"/>
    <dgm:cxn modelId="{F9EE029F-DC28-4A4F-A98D-CD88C85501AC}" type="presOf" srcId="{8C8F077B-2D27-7F4C-B470-2331687012E9}" destId="{30C1BAC5-D02B-094D-9376-9C33A7D7D6C8}" srcOrd="1" destOrd="0" presId="urn:microsoft.com/office/officeart/2005/8/layout/cycle2"/>
    <dgm:cxn modelId="{13B0FCA0-48E1-BA4F-A387-7BBFFC18EACB}" type="presOf" srcId="{853F1A23-5FD6-4D41-91E0-360278F89B19}" destId="{1FE6E928-7D32-7144-BCD1-E00C17CEE875}" srcOrd="1" destOrd="0" presId="urn:microsoft.com/office/officeart/2005/8/layout/cycle2"/>
    <dgm:cxn modelId="{673405BA-EB06-5646-913E-E5E42EB74342}" type="presOf" srcId="{D93064C1-36B7-CC4D-BE24-0F0D167C7914}" destId="{45AFA2DE-3398-F84B-94DB-461B49DEADAE}" srcOrd="1" destOrd="0" presId="urn:microsoft.com/office/officeart/2005/8/layout/cycle2"/>
    <dgm:cxn modelId="{B83A04D3-E643-9445-9FC1-3771C00FC56B}" type="presOf" srcId="{AB493448-88CF-5F45-B436-AA88BE187F91}" destId="{4ED468E5-E59D-B946-ADA3-418D57185BCB}" srcOrd="0" destOrd="0" presId="urn:microsoft.com/office/officeart/2005/8/layout/cycle2"/>
    <dgm:cxn modelId="{93910AEF-85BF-5B4D-836B-467AE5A6A6B4}" srcId="{37769E4C-AF1B-2B41-AFEE-9F6C5F41737A}" destId="{A3B14410-0F79-B744-9FFF-4B00A784C176}" srcOrd="5" destOrd="0" parTransId="{D2ED3503-0159-964B-82EF-7BB8C985A2E7}" sibTransId="{39E44456-D669-BB4B-9E1A-85FBCEF7B23B}"/>
    <dgm:cxn modelId="{28CB62F1-21A5-984B-8132-2B3B8B18A27F}" type="presOf" srcId="{9D85AF3B-88B0-6E48-81A2-F02FF3B5DCD3}" destId="{45E470D6-25EB-6746-9631-0FB72787A51E}" srcOrd="0" destOrd="0" presId="urn:microsoft.com/office/officeart/2005/8/layout/cycle2"/>
    <dgm:cxn modelId="{CA4ABE8B-30FB-B74C-8DAB-6885A2B0F170}" type="presParOf" srcId="{939BDFFB-EF46-C748-9A7A-7356718D4A34}" destId="{D7CAF71E-BCD0-EE48-8879-15B3D11569CE}" srcOrd="0" destOrd="0" presId="urn:microsoft.com/office/officeart/2005/8/layout/cycle2"/>
    <dgm:cxn modelId="{A2FDA32E-5248-914F-A1B3-17EDB108AFE0}" type="presParOf" srcId="{939BDFFB-EF46-C748-9A7A-7356718D4A34}" destId="{51D6334A-ED76-954E-AEDB-0AAAF9F5AE3B}" srcOrd="1" destOrd="0" presId="urn:microsoft.com/office/officeart/2005/8/layout/cycle2"/>
    <dgm:cxn modelId="{E5CCE526-F4D6-EB4B-B08F-CFA0D999DB0E}" type="presParOf" srcId="{51D6334A-ED76-954E-AEDB-0AAAF9F5AE3B}" destId="{12035E14-4046-2C48-89C7-AE949F9A567F}" srcOrd="0" destOrd="0" presId="urn:microsoft.com/office/officeart/2005/8/layout/cycle2"/>
    <dgm:cxn modelId="{C3C0CBD1-0E47-2647-94D6-E82DF51D7E1F}" type="presParOf" srcId="{939BDFFB-EF46-C748-9A7A-7356718D4A34}" destId="{CFA72A5F-A813-5248-BD7E-F3D48611C814}" srcOrd="2" destOrd="0" presId="urn:microsoft.com/office/officeart/2005/8/layout/cycle2"/>
    <dgm:cxn modelId="{0F59777E-A0CB-234C-97FF-DF5364EAD8F8}" type="presParOf" srcId="{939BDFFB-EF46-C748-9A7A-7356718D4A34}" destId="{A8D255AF-AF34-3B41-AF78-67C5FEA31FA1}" srcOrd="3" destOrd="0" presId="urn:microsoft.com/office/officeart/2005/8/layout/cycle2"/>
    <dgm:cxn modelId="{54D901E0-0106-B640-96E2-198F0B489935}" type="presParOf" srcId="{A8D255AF-AF34-3B41-AF78-67C5FEA31FA1}" destId="{45AFA2DE-3398-F84B-94DB-461B49DEADAE}" srcOrd="0" destOrd="0" presId="urn:microsoft.com/office/officeart/2005/8/layout/cycle2"/>
    <dgm:cxn modelId="{1AA088AE-6821-A744-86E2-97A0B95563BF}" type="presParOf" srcId="{939BDFFB-EF46-C748-9A7A-7356718D4A34}" destId="{D6C63A42-8843-2744-9633-3BA6E161B91D}" srcOrd="4" destOrd="0" presId="urn:microsoft.com/office/officeart/2005/8/layout/cycle2"/>
    <dgm:cxn modelId="{A50479F0-8EE3-9D40-88A6-C3AD2056C752}" type="presParOf" srcId="{939BDFFB-EF46-C748-9A7A-7356718D4A34}" destId="{716DFE42-0EB0-134C-96A5-53146E96BC98}" srcOrd="5" destOrd="0" presId="urn:microsoft.com/office/officeart/2005/8/layout/cycle2"/>
    <dgm:cxn modelId="{80AB1B78-FF60-FF4D-BC8D-639073C14157}" type="presParOf" srcId="{716DFE42-0EB0-134C-96A5-53146E96BC98}" destId="{30C1BAC5-D02B-094D-9376-9C33A7D7D6C8}" srcOrd="0" destOrd="0" presId="urn:microsoft.com/office/officeart/2005/8/layout/cycle2"/>
    <dgm:cxn modelId="{80A5319D-EFD1-014E-83A7-B518E60CADE0}" type="presParOf" srcId="{939BDFFB-EF46-C748-9A7A-7356718D4A34}" destId="{A4B2A073-EFE5-C747-99EF-97CF5776C66A}" srcOrd="6" destOrd="0" presId="urn:microsoft.com/office/officeart/2005/8/layout/cycle2"/>
    <dgm:cxn modelId="{49315424-354F-CE42-BF69-1637B34A74B9}" type="presParOf" srcId="{939BDFFB-EF46-C748-9A7A-7356718D4A34}" destId="{4ED468E5-E59D-B946-ADA3-418D57185BCB}" srcOrd="7" destOrd="0" presId="urn:microsoft.com/office/officeart/2005/8/layout/cycle2"/>
    <dgm:cxn modelId="{EF7C901F-502D-3D4B-AC84-4F058287A0A6}" type="presParOf" srcId="{4ED468E5-E59D-B946-ADA3-418D57185BCB}" destId="{BFEA9C29-82E4-5749-B416-698937538100}" srcOrd="0" destOrd="0" presId="urn:microsoft.com/office/officeart/2005/8/layout/cycle2"/>
    <dgm:cxn modelId="{ECCA0F70-481E-A44F-A11B-B5E4AC7F389C}" type="presParOf" srcId="{939BDFFB-EF46-C748-9A7A-7356718D4A34}" destId="{45E470D6-25EB-6746-9631-0FB72787A51E}" srcOrd="8" destOrd="0" presId="urn:microsoft.com/office/officeart/2005/8/layout/cycle2"/>
    <dgm:cxn modelId="{C8E029E4-99F5-DE4E-B738-FE85857CD50C}" type="presParOf" srcId="{939BDFFB-EF46-C748-9A7A-7356718D4A34}" destId="{9FDA3569-AB34-1142-89BF-03C2028A0F04}" srcOrd="9" destOrd="0" presId="urn:microsoft.com/office/officeart/2005/8/layout/cycle2"/>
    <dgm:cxn modelId="{EB47DDF7-5BDB-3141-B429-9BAE5EC5E48E}" type="presParOf" srcId="{9FDA3569-AB34-1142-89BF-03C2028A0F04}" destId="{1FE6E928-7D32-7144-BCD1-E00C17CEE875}" srcOrd="0" destOrd="0" presId="urn:microsoft.com/office/officeart/2005/8/layout/cycle2"/>
    <dgm:cxn modelId="{7D831DEB-DF60-334F-9AB0-8F67530436DF}" type="presParOf" srcId="{939BDFFB-EF46-C748-9A7A-7356718D4A34}" destId="{3DFFDD37-2C33-4442-AB21-B3BBC1C62853}" srcOrd="10" destOrd="0" presId="urn:microsoft.com/office/officeart/2005/8/layout/cycle2"/>
    <dgm:cxn modelId="{C7971E0E-ECCC-5B41-BCB5-C915F134F554}" type="presParOf" srcId="{939BDFFB-EF46-C748-9A7A-7356718D4A34}" destId="{C4DA14B6-3E14-C74A-A980-C52E5C80D32A}" srcOrd="11" destOrd="0" presId="urn:microsoft.com/office/officeart/2005/8/layout/cycle2"/>
    <dgm:cxn modelId="{0A187EA3-237B-054C-9301-4A91C42312E3}" type="presParOf" srcId="{C4DA14B6-3E14-C74A-A980-C52E5C80D32A}" destId="{EE2D535D-0234-CC4B-8FAE-CEEBB6CA507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8DC85-AD4A-604B-A118-C9E678EE968B}">
      <dsp:nvSpPr>
        <dsp:cNvPr id="0" name=""/>
        <dsp:cNvSpPr/>
      </dsp:nvSpPr>
      <dsp:spPr>
        <a:xfrm>
          <a:off x="1055412" y="2232860"/>
          <a:ext cx="4189908" cy="366250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120" tIns="17780" rIns="3556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Đầu vào 1</a:t>
          </a:r>
        </a:p>
        <a:p>
          <a:pPr marL="285750" lvl="1" indent="-285750" algn="l" defTabSz="1244600">
            <a:lnSpc>
              <a:spcPct val="90000"/>
            </a:lnSpc>
            <a:spcBef>
              <a:spcPct val="0"/>
            </a:spcBef>
            <a:spcAft>
              <a:spcPct val="15000"/>
            </a:spcAft>
            <a:buChar char="•"/>
          </a:pPr>
          <a:r>
            <a:rPr lang="en-US" sz="2800" kern="1200" dirty="0"/>
            <a:t>Đầu vào 2</a:t>
          </a:r>
        </a:p>
      </dsp:txBody>
      <dsp:txXfrm>
        <a:off x="2102889" y="2782236"/>
        <a:ext cx="2042580" cy="2563755"/>
      </dsp:txXfrm>
    </dsp:sp>
    <dsp:sp modelId="{4EB7E8E9-67C8-0549-9B07-734B1EC94556}">
      <dsp:nvSpPr>
        <dsp:cNvPr id="0" name=""/>
        <dsp:cNvSpPr/>
      </dsp:nvSpPr>
      <dsp:spPr>
        <a:xfrm>
          <a:off x="7935" y="3016637"/>
          <a:ext cx="2094954" cy="209495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Nguồn lực</a:t>
          </a:r>
        </a:p>
      </dsp:txBody>
      <dsp:txXfrm>
        <a:off x="314734" y="3323436"/>
        <a:ext cx="1481356" cy="1481356"/>
      </dsp:txXfrm>
    </dsp:sp>
    <dsp:sp modelId="{5B228CC5-F754-7341-B0F5-BE91C11F2956}">
      <dsp:nvSpPr>
        <dsp:cNvPr id="0" name=""/>
        <dsp:cNvSpPr/>
      </dsp:nvSpPr>
      <dsp:spPr>
        <a:xfrm>
          <a:off x="6554667" y="2232860"/>
          <a:ext cx="4189908" cy="366250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120" tIns="17780" rIns="3556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Quy trình</a:t>
          </a:r>
        </a:p>
        <a:p>
          <a:pPr marL="285750" lvl="1" indent="-285750" algn="l" defTabSz="1244600">
            <a:lnSpc>
              <a:spcPct val="90000"/>
            </a:lnSpc>
            <a:spcBef>
              <a:spcPct val="0"/>
            </a:spcBef>
            <a:spcAft>
              <a:spcPct val="15000"/>
            </a:spcAft>
            <a:buChar char="•"/>
          </a:pPr>
          <a:r>
            <a:rPr lang="en-US" sz="2800" kern="1200" dirty="0"/>
            <a:t>Xử lý</a:t>
          </a:r>
        </a:p>
      </dsp:txBody>
      <dsp:txXfrm>
        <a:off x="7602144" y="2782236"/>
        <a:ext cx="2042580" cy="2563755"/>
      </dsp:txXfrm>
    </dsp:sp>
    <dsp:sp modelId="{BC3E0D5E-5A32-2848-9793-97CEEF51D1C3}">
      <dsp:nvSpPr>
        <dsp:cNvPr id="0" name=""/>
        <dsp:cNvSpPr/>
      </dsp:nvSpPr>
      <dsp:spPr>
        <a:xfrm>
          <a:off x="5507190" y="3016637"/>
          <a:ext cx="2094954" cy="209495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Đầu vào</a:t>
          </a:r>
        </a:p>
      </dsp:txBody>
      <dsp:txXfrm>
        <a:off x="5813989" y="3323436"/>
        <a:ext cx="1481356" cy="1481356"/>
      </dsp:txXfrm>
    </dsp:sp>
    <dsp:sp modelId="{E8DE4C67-BDA5-A345-8FFD-87CC4D7C3F0E}">
      <dsp:nvSpPr>
        <dsp:cNvPr id="0" name=""/>
        <dsp:cNvSpPr/>
      </dsp:nvSpPr>
      <dsp:spPr>
        <a:xfrm>
          <a:off x="12053922" y="2232860"/>
          <a:ext cx="4189908" cy="366250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1120" tIns="17780" rIns="3556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Mục tiêu 1</a:t>
          </a:r>
        </a:p>
        <a:p>
          <a:pPr marL="285750" lvl="1" indent="-285750" algn="l" defTabSz="1244600">
            <a:lnSpc>
              <a:spcPct val="90000"/>
            </a:lnSpc>
            <a:spcBef>
              <a:spcPct val="0"/>
            </a:spcBef>
            <a:spcAft>
              <a:spcPct val="15000"/>
            </a:spcAft>
            <a:buChar char="•"/>
          </a:pPr>
          <a:r>
            <a:rPr lang="en-US" sz="2800" kern="1200" dirty="0"/>
            <a:t>Mục tiêu 2</a:t>
          </a:r>
        </a:p>
      </dsp:txBody>
      <dsp:txXfrm>
        <a:off x="13101400" y="2782236"/>
        <a:ext cx="2042580" cy="2563755"/>
      </dsp:txXfrm>
    </dsp:sp>
    <dsp:sp modelId="{E283B53D-FC08-DA4C-AABE-C5300C79FE5C}">
      <dsp:nvSpPr>
        <dsp:cNvPr id="0" name=""/>
        <dsp:cNvSpPr/>
      </dsp:nvSpPr>
      <dsp:spPr>
        <a:xfrm>
          <a:off x="11006445" y="3016637"/>
          <a:ext cx="2094954" cy="2094954"/>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Đầu ra</a:t>
          </a:r>
        </a:p>
      </dsp:txBody>
      <dsp:txXfrm>
        <a:off x="11313244" y="3323436"/>
        <a:ext cx="1481356" cy="1481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AF71E-BCD0-EE48-8879-15B3D11569CE}">
      <dsp:nvSpPr>
        <dsp:cNvPr id="0" name=""/>
        <dsp:cNvSpPr/>
      </dsp:nvSpPr>
      <dsp:spPr>
        <a:xfrm>
          <a:off x="7792824" y="3352"/>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 Kinh doanh &amp; Bán hàng</a:t>
          </a:r>
        </a:p>
      </dsp:txBody>
      <dsp:txXfrm>
        <a:off x="8165564" y="376092"/>
        <a:ext cx="1799748" cy="1799748"/>
      </dsp:txXfrm>
    </dsp:sp>
    <dsp:sp modelId="{51D6334A-ED76-954E-AEDB-0AAAF9F5AE3B}">
      <dsp:nvSpPr>
        <dsp:cNvPr id="0" name=""/>
        <dsp:cNvSpPr/>
      </dsp:nvSpPr>
      <dsp:spPr>
        <a:xfrm rot="1800000">
          <a:off x="10365116" y="1791811"/>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10378690" y="1912956"/>
        <a:ext cx="472807" cy="515408"/>
      </dsp:txXfrm>
    </dsp:sp>
    <dsp:sp modelId="{CFA72A5F-A813-5248-BD7E-F3D48611C814}">
      <dsp:nvSpPr>
        <dsp:cNvPr id="0" name=""/>
        <dsp:cNvSpPr/>
      </dsp:nvSpPr>
      <dsp:spPr>
        <a:xfrm>
          <a:off x="11100729" y="1913172"/>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2. Sản xuất</a:t>
          </a:r>
        </a:p>
      </dsp:txBody>
      <dsp:txXfrm>
        <a:off x="11473469" y="2285912"/>
        <a:ext cx="1799748" cy="1799748"/>
      </dsp:txXfrm>
    </dsp:sp>
    <dsp:sp modelId="{A8D255AF-AF34-3B41-AF78-67C5FEA31FA1}">
      <dsp:nvSpPr>
        <dsp:cNvPr id="0" name=""/>
        <dsp:cNvSpPr/>
      </dsp:nvSpPr>
      <dsp:spPr>
        <a:xfrm rot="5400000">
          <a:off x="12035624" y="4646983"/>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12136940" y="4717471"/>
        <a:ext cx="472807" cy="515408"/>
      </dsp:txXfrm>
    </dsp:sp>
    <dsp:sp modelId="{D6C63A42-8843-2744-9633-3BA6E161B91D}">
      <dsp:nvSpPr>
        <dsp:cNvPr id="0" name=""/>
        <dsp:cNvSpPr/>
      </dsp:nvSpPr>
      <dsp:spPr>
        <a:xfrm>
          <a:off x="11100729" y="5732812"/>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3. Mua hàng</a:t>
          </a:r>
        </a:p>
      </dsp:txBody>
      <dsp:txXfrm>
        <a:off x="11473469" y="6105552"/>
        <a:ext cx="1799748" cy="1799748"/>
      </dsp:txXfrm>
    </dsp:sp>
    <dsp:sp modelId="{716DFE42-0EB0-134C-96A5-53146E96BC98}">
      <dsp:nvSpPr>
        <dsp:cNvPr id="0" name=""/>
        <dsp:cNvSpPr/>
      </dsp:nvSpPr>
      <dsp:spPr>
        <a:xfrm rot="9000000">
          <a:off x="10398226" y="7521270"/>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10800000">
        <a:off x="10587283" y="7642415"/>
        <a:ext cx="472807" cy="515408"/>
      </dsp:txXfrm>
    </dsp:sp>
    <dsp:sp modelId="{A4B2A073-EFE5-C747-99EF-97CF5776C66A}">
      <dsp:nvSpPr>
        <dsp:cNvPr id="0" name=""/>
        <dsp:cNvSpPr/>
      </dsp:nvSpPr>
      <dsp:spPr>
        <a:xfrm>
          <a:off x="7792824" y="7642631"/>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4. Kế toán &amp; Tài chính</a:t>
          </a:r>
        </a:p>
      </dsp:txBody>
      <dsp:txXfrm>
        <a:off x="8165564" y="8015371"/>
        <a:ext cx="1799748" cy="1799748"/>
      </dsp:txXfrm>
    </dsp:sp>
    <dsp:sp modelId="{4ED468E5-E59D-B946-ADA3-418D57185BCB}">
      <dsp:nvSpPr>
        <dsp:cNvPr id="0" name=""/>
        <dsp:cNvSpPr/>
      </dsp:nvSpPr>
      <dsp:spPr>
        <a:xfrm rot="12600000">
          <a:off x="7090322" y="7540386"/>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rot="10800000">
        <a:off x="7279379" y="7762847"/>
        <a:ext cx="472807" cy="515408"/>
      </dsp:txXfrm>
    </dsp:sp>
    <dsp:sp modelId="{45E470D6-25EB-6746-9631-0FB72787A51E}">
      <dsp:nvSpPr>
        <dsp:cNvPr id="0" name=""/>
        <dsp:cNvSpPr/>
      </dsp:nvSpPr>
      <dsp:spPr>
        <a:xfrm>
          <a:off x="4484919" y="5732812"/>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5. Nhân sự</a:t>
          </a:r>
        </a:p>
      </dsp:txBody>
      <dsp:txXfrm>
        <a:off x="4857659" y="6105552"/>
        <a:ext cx="1799748" cy="1799748"/>
      </dsp:txXfrm>
    </dsp:sp>
    <dsp:sp modelId="{9FDA3569-AB34-1142-89BF-03C2028A0F04}">
      <dsp:nvSpPr>
        <dsp:cNvPr id="0" name=""/>
        <dsp:cNvSpPr/>
      </dsp:nvSpPr>
      <dsp:spPr>
        <a:xfrm rot="16200000">
          <a:off x="5419814" y="4685215"/>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5521130" y="4958334"/>
        <a:ext cx="472807" cy="515408"/>
      </dsp:txXfrm>
    </dsp:sp>
    <dsp:sp modelId="{3DFFDD37-2C33-4442-AB21-B3BBC1C62853}">
      <dsp:nvSpPr>
        <dsp:cNvPr id="0" name=""/>
        <dsp:cNvSpPr/>
      </dsp:nvSpPr>
      <dsp:spPr>
        <a:xfrm>
          <a:off x="4484919" y="1913172"/>
          <a:ext cx="2545228" cy="2545228"/>
        </a:xfrm>
        <a:prstGeom prst="ellipse">
          <a:avLst/>
        </a:prstGeom>
        <a:solidFill>
          <a:srgbClr val="595959"/>
        </a:soli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6. Quản lý tài sản</a:t>
          </a:r>
        </a:p>
      </dsp:txBody>
      <dsp:txXfrm>
        <a:off x="4857659" y="2285912"/>
        <a:ext cx="1799748" cy="1799748"/>
      </dsp:txXfrm>
    </dsp:sp>
    <dsp:sp modelId="{C4DA14B6-3E14-C74A-A980-C52E5C80D32A}">
      <dsp:nvSpPr>
        <dsp:cNvPr id="0" name=""/>
        <dsp:cNvSpPr/>
      </dsp:nvSpPr>
      <dsp:spPr>
        <a:xfrm rot="19800000">
          <a:off x="7057211" y="1810927"/>
          <a:ext cx="675438" cy="859014"/>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7070785" y="2033388"/>
        <a:ext cx="472807" cy="5154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Light"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Light" panose="020F0502020204030203" pitchFamily="34" charset="0"/>
              </a:defRPr>
            </a:lvl1pPr>
          </a:lstStyle>
          <a:p>
            <a:fld id="{EFC10EE1-B198-C942-8235-326C972CBB30}" type="datetimeFigureOut">
              <a:rPr lang="en-US" smtClean="0"/>
              <a:pPr/>
              <a:t>12/7/2021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Light"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Light" panose="020F0502020204030203"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Light" panose="020F0502020204030203" pitchFamily="34" charset="0"/>
        <a:ea typeface="+mn-ea"/>
        <a:cs typeface="+mn-cs"/>
      </a:defRPr>
    </a:lvl1pPr>
    <a:lvl2pPr marL="914217" algn="l" defTabSz="914217" rtl="0" eaLnBrk="1" latinLnBrk="0" hangingPunct="1">
      <a:defRPr sz="2400" b="0" i="0" kern="1200">
        <a:solidFill>
          <a:schemeClr val="tx1"/>
        </a:solidFill>
        <a:latin typeface="Lato Light" panose="020F0502020204030203" pitchFamily="34" charset="0"/>
        <a:ea typeface="+mn-ea"/>
        <a:cs typeface="+mn-cs"/>
      </a:defRPr>
    </a:lvl2pPr>
    <a:lvl3pPr marL="1828434" algn="l" defTabSz="914217" rtl="0" eaLnBrk="1" latinLnBrk="0" hangingPunct="1">
      <a:defRPr sz="2400" b="0" i="0" kern="1200">
        <a:solidFill>
          <a:schemeClr val="tx1"/>
        </a:solidFill>
        <a:latin typeface="Lato Light" panose="020F0502020204030203" pitchFamily="34" charset="0"/>
        <a:ea typeface="+mn-ea"/>
        <a:cs typeface="+mn-cs"/>
      </a:defRPr>
    </a:lvl3pPr>
    <a:lvl4pPr marL="2742651" algn="l" defTabSz="914217" rtl="0" eaLnBrk="1" latinLnBrk="0" hangingPunct="1">
      <a:defRPr sz="2400" b="0" i="0" kern="1200">
        <a:solidFill>
          <a:schemeClr val="tx1"/>
        </a:solidFill>
        <a:latin typeface="Lato Light" panose="020F0502020204030203" pitchFamily="34" charset="0"/>
        <a:ea typeface="+mn-ea"/>
        <a:cs typeface="+mn-cs"/>
      </a:defRPr>
    </a:lvl4pPr>
    <a:lvl5pPr marL="3656868" algn="l" defTabSz="914217" rtl="0" eaLnBrk="1" latinLnBrk="0" hangingPunct="1">
      <a:defRPr sz="2400" b="0" i="0" kern="1200">
        <a:solidFill>
          <a:schemeClr val="tx1"/>
        </a:solidFill>
        <a:latin typeface="Lato Light" panose="020F0502020204030203"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258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458788" y="720725"/>
            <a:ext cx="6397625" cy="3600450"/>
          </a:xfrm>
          <a:ln/>
        </p:spPr>
      </p:sp>
      <p:sp>
        <p:nvSpPr>
          <p:cNvPr id="265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458788" y="720725"/>
            <a:ext cx="6397625" cy="3600450"/>
          </a:xfrm>
          <a:ln/>
        </p:spPr>
      </p:sp>
      <p:sp>
        <p:nvSpPr>
          <p:cNvPr id="267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458788" y="720725"/>
            <a:ext cx="6397625" cy="3600450"/>
          </a:xfrm>
          <a:ln/>
        </p:spPr>
      </p:sp>
      <p:sp>
        <p:nvSpPr>
          <p:cNvPr id="269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458788" y="720725"/>
            <a:ext cx="6397625" cy="3600450"/>
          </a:xfrm>
          <a:ln/>
        </p:spPr>
      </p:sp>
      <p:sp>
        <p:nvSpPr>
          <p:cNvPr id="2713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xfrm>
            <a:off x="458788" y="720725"/>
            <a:ext cx="6397625" cy="3600450"/>
          </a:xfrm>
          <a:ln/>
        </p:spPr>
      </p:sp>
      <p:sp>
        <p:nvSpPr>
          <p:cNvPr id="2887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xfrm>
            <a:off x="458788" y="720725"/>
            <a:ext cx="6397625" cy="3600450"/>
          </a:xfrm>
          <a:ln/>
        </p:spPr>
      </p:sp>
      <p:sp>
        <p:nvSpPr>
          <p:cNvPr id="2897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0346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Rot="1" noChangeAspect="1" noChangeArrowheads="1" noTextEdit="1"/>
          </p:cNvSpPr>
          <p:nvPr>
            <p:ph type="sldImg"/>
          </p:nvPr>
        </p:nvSpPr>
        <p:spPr>
          <a:xfrm>
            <a:off x="458788" y="720725"/>
            <a:ext cx="6397625" cy="3600450"/>
          </a:xfrm>
          <a:ln/>
        </p:spPr>
      </p:sp>
      <p:sp>
        <p:nvSpPr>
          <p:cNvPr id="2375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458788" y="720725"/>
            <a:ext cx="6397625" cy="3600450"/>
          </a:xfrm>
          <a:ln/>
        </p:spPr>
      </p:sp>
      <p:sp>
        <p:nvSpPr>
          <p:cNvPr id="2508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spect="1" noChangeArrowheads="1" noTextEdit="1"/>
          </p:cNvSpPr>
          <p:nvPr>
            <p:ph type="sldImg"/>
          </p:nvPr>
        </p:nvSpPr>
        <p:spPr>
          <a:xfrm>
            <a:off x="458788" y="720725"/>
            <a:ext cx="6397625" cy="3600450"/>
          </a:xfrm>
          <a:ln/>
        </p:spPr>
      </p:sp>
      <p:sp>
        <p:nvSpPr>
          <p:cNvPr id="2549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xfrm>
            <a:off x="458788" y="720725"/>
            <a:ext cx="6397625" cy="3600450"/>
          </a:xfrm>
          <a:ln/>
        </p:spPr>
      </p:sp>
      <p:sp>
        <p:nvSpPr>
          <p:cNvPr id="2570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xfrm>
            <a:off x="458788" y="720725"/>
            <a:ext cx="6397625" cy="3600450"/>
          </a:xfrm>
          <a:ln/>
        </p:spPr>
      </p:sp>
      <p:sp>
        <p:nvSpPr>
          <p:cNvPr id="2590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458788" y="720725"/>
            <a:ext cx="6397625" cy="3600450"/>
          </a:xfrm>
          <a:ln/>
        </p:spPr>
      </p:sp>
      <p:sp>
        <p:nvSpPr>
          <p:cNvPr id="2611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xfrm>
            <a:off x="458788" y="720725"/>
            <a:ext cx="6397625" cy="3600450"/>
          </a:xfrm>
          <a:ln/>
        </p:spPr>
      </p:sp>
      <p:sp>
        <p:nvSpPr>
          <p:cNvPr id="263171"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00D2A8-CAD0-B74A-BDEF-DFFDDB59E2E1}" type="datetimeFigureOut">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9E98E3-84AD-BC41-ACFD-2F01DE38486E}" type="slidenum">
              <a:rPr lang="en-US" smtClean="0"/>
              <a:t>‹#›</a:t>
            </a:fld>
            <a:endParaRPr lang="en-US" dirty="0"/>
          </a:p>
        </p:txBody>
      </p:sp>
    </p:spTree>
    <p:extLst>
      <p:ext uri="{BB962C8B-B14F-4D97-AF65-F5344CB8AC3E}">
        <p14:creationId xmlns:p14="http://schemas.microsoft.com/office/powerpoint/2010/main" val="269929971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00D2A8-CAD0-B74A-BDEF-DFFDDB59E2E1}" type="datetimeFigureOut">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9E98E3-84AD-BC41-ACFD-2F01DE38486E}" type="slidenum">
              <a:rPr lang="en-US" smtClean="0"/>
              <a:t>‹#›</a:t>
            </a:fld>
            <a:endParaRPr lang="en-US" dirty="0"/>
          </a:p>
        </p:txBody>
      </p:sp>
    </p:spTree>
    <p:extLst>
      <p:ext uri="{BB962C8B-B14F-4D97-AF65-F5344CB8AC3E}">
        <p14:creationId xmlns:p14="http://schemas.microsoft.com/office/powerpoint/2010/main" val="238076811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Google Shape;15;p16"/>
          <p:cNvSpPr txBox="1">
            <a:spLocks/>
          </p:cNvSpPr>
          <p:nvPr userDrawn="1"/>
        </p:nvSpPr>
        <p:spPr>
          <a:xfrm>
            <a:off x="21432018" y="13176251"/>
            <a:ext cx="2625042" cy="730250"/>
          </a:xfrm>
          <a:prstGeom prst="rect">
            <a:avLst/>
          </a:prstGeom>
          <a:noFill/>
          <a:ln>
            <a:noFill/>
          </a:ln>
        </p:spPr>
        <p:txBody>
          <a:bodyPr spcFirstLastPara="1" lIns="182802" tIns="91376" rIns="182802" bIns="91376" anchor="ct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fontAlgn="auto">
              <a:spcAft>
                <a:spcPts val="0"/>
              </a:spcAft>
              <a:defRPr/>
            </a:pPr>
            <a:endParaRPr lang="en-US" sz="2099" dirty="0"/>
          </a:p>
        </p:txBody>
      </p:sp>
      <p:sp>
        <p:nvSpPr>
          <p:cNvPr id="3" name="Content Placeholder 2"/>
          <p:cNvSpPr>
            <a:spLocks noGrp="1"/>
          </p:cNvSpPr>
          <p:nvPr>
            <p:ph idx="1"/>
          </p:nvPr>
        </p:nvSpPr>
        <p:spPr>
          <a:xfrm>
            <a:off x="407731" y="1845589"/>
            <a:ext cx="23649090" cy="10866934"/>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p:cNvSpPr>
            <a:spLocks noGrp="1"/>
          </p:cNvSpPr>
          <p:nvPr>
            <p:ph type="dt" sz="half" idx="10"/>
          </p:nvPr>
        </p:nvSpPr>
        <p:spPr/>
        <p:txBody>
          <a:bodyPr/>
          <a:lstStyle>
            <a:lvl1pPr>
              <a:defRPr/>
            </a:lvl1pPr>
          </a:lstStyle>
          <a:p>
            <a:pPr>
              <a:defRPr/>
            </a:pPr>
            <a:fld id="{2E4ABC1A-BEE5-4581-808B-2A549D74D737}" type="datetimeFigureOut">
              <a:rPr lang="en-US"/>
              <a:pPr>
                <a:defRPr/>
              </a:pPr>
              <a:t>12/7/2021</a:t>
            </a:fld>
            <a:endParaRPr lang="en-US" dirty="0"/>
          </a:p>
        </p:txBody>
      </p:sp>
      <p:sp>
        <p:nvSpPr>
          <p:cNvPr id="10" name="Footer Placeholder 4"/>
          <p:cNvSpPr>
            <a:spLocks noGrp="1"/>
          </p:cNvSpPr>
          <p:nvPr>
            <p:ph type="ftr" sz="quarter" idx="11"/>
          </p:nvPr>
        </p:nvSpPr>
        <p:spPr/>
        <p:txBody>
          <a:bodyPr/>
          <a:lstStyle>
            <a:lvl1pPr>
              <a:defRPr/>
            </a:lvl1pPr>
          </a:lstStyle>
          <a:p>
            <a:pPr>
              <a:defRPr/>
            </a:pPr>
            <a:endParaRPr lang="en-US"/>
          </a:p>
        </p:txBody>
      </p:sp>
      <p:sp>
        <p:nvSpPr>
          <p:cNvPr id="11" name="Slide Number Placeholder 5"/>
          <p:cNvSpPr>
            <a:spLocks noGrp="1"/>
          </p:cNvSpPr>
          <p:nvPr>
            <p:ph type="sldNum" sz="quarter" idx="12"/>
          </p:nvPr>
        </p:nvSpPr>
        <p:spPr/>
        <p:txBody>
          <a:bodyPr/>
          <a:lstStyle>
            <a:lvl1pPr>
              <a:defRPr/>
            </a:lvl1pPr>
          </a:lstStyle>
          <a:p>
            <a:fld id="{F0C43315-741A-461E-9634-41E025C06B5B}" type="slidenum">
              <a:rPr lang="en-US" altLang="en-US"/>
              <a:pPr/>
              <a:t>‹#›</a:t>
            </a:fld>
            <a:endParaRPr lang="en-US" altLang="en-US"/>
          </a:p>
        </p:txBody>
      </p:sp>
    </p:spTree>
    <p:extLst>
      <p:ext uri="{BB962C8B-B14F-4D97-AF65-F5344CB8AC3E}">
        <p14:creationId xmlns:p14="http://schemas.microsoft.com/office/powerpoint/2010/main" val="81032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fault Slide">
  <p:cSld name="1_Default Slide">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3467026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10931348" y="13064201"/>
            <a:ext cx="1444233" cy="477054"/>
          </a:xfrm>
          <a:prstGeom prst="rect">
            <a:avLst/>
          </a:prstGeom>
          <a:noFill/>
        </p:spPr>
        <p:txBody>
          <a:bodyPr wrap="square" rtlCol="0">
            <a:spAutoFit/>
          </a:bodyPr>
          <a:lstStyle/>
          <a:p>
            <a:pPr algn="ctr"/>
            <a:fld id="{C2130A1F-96FE-9345-9E91-FD9BE4197128}" type="slidenum">
              <a:rPr lang="en-US" sz="2500" b="0" i="0" spc="0" smtClean="0">
                <a:solidFill>
                  <a:srgbClr val="000000"/>
                </a:solidFill>
                <a:latin typeface="Poppins Medium" pitchFamily="2" charset="77"/>
                <a:cs typeface="Poppins Medium" pitchFamily="2" charset="77"/>
              </a:rPr>
              <a:pPr algn="ctr"/>
              <a:t>‹#›</a:t>
            </a:fld>
            <a:endParaRPr lang="en-US" sz="2500" dirty="0"/>
          </a:p>
        </p:txBody>
      </p:sp>
      <p:pic>
        <p:nvPicPr>
          <p:cNvPr id="7" name="Picture 6">
            <a:extLst>
              <a:ext uri="{FF2B5EF4-FFF2-40B4-BE49-F238E27FC236}">
                <a16:creationId xmlns:a16="http://schemas.microsoft.com/office/drawing/2014/main" id="{6DCDA7B0-573B-7342-8606-279F8B26B058}"/>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9924296" y="12397943"/>
            <a:ext cx="3009236" cy="111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DDC3449-E4D2-4640-B4CC-CB1851BC2B69}"/>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2933531" y="12457496"/>
            <a:ext cx="1083759" cy="108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3" r:id="rId5"/>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Poppins" pitchFamily="2" charset="77"/>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Lato Light" panose="020F0502020204030203"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Lato Light" panose="020F0502020204030203"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Lato Light" panose="020F0502020204030203"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Lato Light" panose="020F0502020204030203"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Lato Light" panose="020F0502020204030203"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3.jpeg"/><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3.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3.jpe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image" Target="../media/image3.jpe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image" Target="../media/image3.jpeg"/><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image" Target="../media/image3.jpeg"/><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3.jpe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image" Target="../media/image3.jpeg"/><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tags" Target="../tags/tag116.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image" Target="../media/image3.jpeg"/><Relationship Id="rId10" Type="http://schemas.openxmlformats.org/officeDocument/2006/relationships/tags" Target="../tags/tag114.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tags" Target="../tags/tag129.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5" Type="http://schemas.openxmlformats.org/officeDocument/2006/relationships/tags" Target="../tags/tag122.xml"/><Relationship Id="rId15" Type="http://schemas.openxmlformats.org/officeDocument/2006/relationships/image" Target="../media/image3.jpeg"/><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03721B1-F99D-6943-A9E5-AC62AAD205B6}"/>
              </a:ext>
            </a:extLst>
          </p:cNvPr>
          <p:cNvSpPr/>
          <p:nvPr/>
        </p:nvSpPr>
        <p:spPr>
          <a:xfrm>
            <a:off x="1" y="1785"/>
            <a:ext cx="12188835" cy="13712430"/>
          </a:xfrm>
          <a:custGeom>
            <a:avLst/>
            <a:gdLst>
              <a:gd name="connsiteX0" fmla="*/ 1197256 w 6096005"/>
              <a:gd name="connsiteY0" fmla="*/ 0 h 6858001"/>
              <a:gd name="connsiteX1" fmla="*/ 3311250 w 6096005"/>
              <a:gd name="connsiteY1" fmla="*/ 0 h 6858001"/>
              <a:gd name="connsiteX2" fmla="*/ 6096005 w 6096005"/>
              <a:gd name="connsiteY2" fmla="*/ 4823338 h 6858001"/>
              <a:gd name="connsiteX3" fmla="*/ 2571866 w 6096005"/>
              <a:gd name="connsiteY3" fmla="*/ 6858001 h 6858001"/>
              <a:gd name="connsiteX4" fmla="*/ 0 w 6096005"/>
              <a:gd name="connsiteY4" fmla="*/ 6858001 h 6858001"/>
              <a:gd name="connsiteX5" fmla="*/ 0 w 6096005"/>
              <a:gd name="connsiteY5" fmla="*/ 691236 h 6858001"/>
              <a:gd name="connsiteX6" fmla="*/ 1197256 w 6096005"/>
              <a:gd name="connsiteY6"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5" h="6858001">
                <a:moveTo>
                  <a:pt x="1197256" y="0"/>
                </a:moveTo>
                <a:lnTo>
                  <a:pt x="3311250" y="0"/>
                </a:lnTo>
                <a:lnTo>
                  <a:pt x="6096005" y="4823338"/>
                </a:lnTo>
                <a:lnTo>
                  <a:pt x="2571866" y="6858001"/>
                </a:lnTo>
                <a:lnTo>
                  <a:pt x="0" y="6858001"/>
                </a:lnTo>
                <a:lnTo>
                  <a:pt x="0" y="691236"/>
                </a:lnTo>
                <a:lnTo>
                  <a:pt x="1197256" y="0"/>
                </a:lnTo>
                <a:close/>
              </a:path>
            </a:pathLst>
          </a:custGeom>
          <a:solidFill>
            <a:srgbClr val="9417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98" dirty="0">
              <a:latin typeface="Lato Light" panose="020F0502020204030203" pitchFamily="34" charset="0"/>
            </a:endParaRPr>
          </a:p>
        </p:txBody>
      </p:sp>
      <p:sp>
        <p:nvSpPr>
          <p:cNvPr id="3" name="Freeform 2">
            <a:extLst>
              <a:ext uri="{FF2B5EF4-FFF2-40B4-BE49-F238E27FC236}">
                <a16:creationId xmlns:a16="http://schemas.microsoft.com/office/drawing/2014/main" id="{E9501827-D132-5546-ABBD-A4986C8B9112}"/>
              </a:ext>
            </a:extLst>
          </p:cNvPr>
          <p:cNvSpPr/>
          <p:nvPr/>
        </p:nvSpPr>
        <p:spPr>
          <a:xfrm>
            <a:off x="-2" y="1785"/>
            <a:ext cx="9801707" cy="13712430"/>
          </a:xfrm>
          <a:custGeom>
            <a:avLst/>
            <a:gdLst>
              <a:gd name="connsiteX0" fmla="*/ 0 w 4902130"/>
              <a:gd name="connsiteY0" fmla="*/ 0 h 6858001"/>
              <a:gd name="connsiteX1" fmla="*/ 2280245 w 4902130"/>
              <a:gd name="connsiteY1" fmla="*/ 0 h 6858001"/>
              <a:gd name="connsiteX2" fmla="*/ 4902130 w 4902130"/>
              <a:gd name="connsiteY2" fmla="*/ 4541238 h 6858001"/>
              <a:gd name="connsiteX3" fmla="*/ 889379 w 4902130"/>
              <a:gd name="connsiteY3" fmla="*/ 6858001 h 6858001"/>
              <a:gd name="connsiteX4" fmla="*/ 0 w 4902130"/>
              <a:gd name="connsiteY4" fmla="*/ 6858001 h 6858001"/>
              <a:gd name="connsiteX5" fmla="*/ 0 w 4902130"/>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2130" h="6858001">
                <a:moveTo>
                  <a:pt x="0" y="0"/>
                </a:moveTo>
                <a:lnTo>
                  <a:pt x="2280245" y="0"/>
                </a:lnTo>
                <a:lnTo>
                  <a:pt x="4902130" y="4541238"/>
                </a:lnTo>
                <a:lnTo>
                  <a:pt x="889379" y="6858001"/>
                </a:lnTo>
                <a:lnTo>
                  <a:pt x="0" y="6858001"/>
                </a:lnTo>
                <a:lnTo>
                  <a:pt x="0" y="0"/>
                </a:lnTo>
                <a:close/>
              </a:path>
            </a:pathLst>
          </a:custGeom>
          <a:solidFill>
            <a:srgbClr val="C81D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98" dirty="0">
              <a:latin typeface="Lato Light" panose="020F0502020204030203" pitchFamily="34" charset="0"/>
            </a:endParaRPr>
          </a:p>
        </p:txBody>
      </p:sp>
      <p:sp>
        <p:nvSpPr>
          <p:cNvPr id="4" name="Freeform 3">
            <a:extLst>
              <a:ext uri="{FF2B5EF4-FFF2-40B4-BE49-F238E27FC236}">
                <a16:creationId xmlns:a16="http://schemas.microsoft.com/office/drawing/2014/main" id="{130972AF-5744-6E43-A0A6-2F3E8B0AC2EC}"/>
              </a:ext>
            </a:extLst>
          </p:cNvPr>
          <p:cNvSpPr/>
          <p:nvPr/>
        </p:nvSpPr>
        <p:spPr>
          <a:xfrm>
            <a:off x="-2" y="1786"/>
            <a:ext cx="7051083" cy="12561112"/>
          </a:xfrm>
          <a:custGeom>
            <a:avLst/>
            <a:gdLst>
              <a:gd name="connsiteX0" fmla="*/ 0 w 3526460"/>
              <a:gd name="connsiteY0" fmla="*/ 0 h 6282192"/>
              <a:gd name="connsiteX1" fmla="*/ 1074922 w 3526460"/>
              <a:gd name="connsiteY1" fmla="*/ 0 h 6282192"/>
              <a:gd name="connsiteX2" fmla="*/ 3526460 w 3526460"/>
              <a:gd name="connsiteY2" fmla="*/ 4246189 h 6282192"/>
              <a:gd name="connsiteX3" fmla="*/ 0 w 3526460"/>
              <a:gd name="connsiteY3" fmla="*/ 6282192 h 6282192"/>
              <a:gd name="connsiteX4" fmla="*/ 0 w 3526460"/>
              <a:gd name="connsiteY4" fmla="*/ 0 h 628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460" h="6282192">
                <a:moveTo>
                  <a:pt x="0" y="0"/>
                </a:moveTo>
                <a:lnTo>
                  <a:pt x="1074922" y="0"/>
                </a:lnTo>
                <a:lnTo>
                  <a:pt x="3526460" y="4246189"/>
                </a:lnTo>
                <a:lnTo>
                  <a:pt x="0" y="6282192"/>
                </a:lnTo>
                <a:lnTo>
                  <a:pt x="0" y="0"/>
                </a:lnTo>
                <a:close/>
              </a:path>
            </a:pathLst>
          </a:custGeom>
          <a:solidFill>
            <a:srgbClr val="FF6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98" dirty="0">
              <a:latin typeface="Lato Light" panose="020F0502020204030203" pitchFamily="34" charset="0"/>
            </a:endParaRPr>
          </a:p>
        </p:txBody>
      </p:sp>
      <p:sp>
        <p:nvSpPr>
          <p:cNvPr id="5" name="Freeform 4">
            <a:extLst>
              <a:ext uri="{FF2B5EF4-FFF2-40B4-BE49-F238E27FC236}">
                <a16:creationId xmlns:a16="http://schemas.microsoft.com/office/drawing/2014/main" id="{3407BB71-8A84-EE49-9948-FFCB45361219}"/>
              </a:ext>
            </a:extLst>
          </p:cNvPr>
          <p:cNvSpPr/>
          <p:nvPr/>
        </p:nvSpPr>
        <p:spPr>
          <a:xfrm>
            <a:off x="1" y="453401"/>
            <a:ext cx="4300458" cy="9931483"/>
          </a:xfrm>
          <a:custGeom>
            <a:avLst/>
            <a:gdLst>
              <a:gd name="connsiteX0" fmla="*/ 0 w 2150789"/>
              <a:gd name="connsiteY0" fmla="*/ 0 h 4967035"/>
              <a:gd name="connsiteX1" fmla="*/ 2150789 w 2150789"/>
              <a:gd name="connsiteY1" fmla="*/ 3725276 h 4967035"/>
              <a:gd name="connsiteX2" fmla="*/ 0 w 2150789"/>
              <a:gd name="connsiteY2" fmla="*/ 4967035 h 4967035"/>
              <a:gd name="connsiteX3" fmla="*/ 0 w 2150789"/>
              <a:gd name="connsiteY3" fmla="*/ 0 h 4967035"/>
            </a:gdLst>
            <a:ahLst/>
            <a:cxnLst>
              <a:cxn ang="0">
                <a:pos x="connsiteX0" y="connsiteY0"/>
              </a:cxn>
              <a:cxn ang="0">
                <a:pos x="connsiteX1" y="connsiteY1"/>
              </a:cxn>
              <a:cxn ang="0">
                <a:pos x="connsiteX2" y="connsiteY2"/>
              </a:cxn>
              <a:cxn ang="0">
                <a:pos x="connsiteX3" y="connsiteY3"/>
              </a:cxn>
            </a:cxnLst>
            <a:rect l="l" t="t" r="r" b="b"/>
            <a:pathLst>
              <a:path w="2150789" h="4967035">
                <a:moveTo>
                  <a:pt x="0" y="0"/>
                </a:moveTo>
                <a:lnTo>
                  <a:pt x="2150789" y="3725276"/>
                </a:lnTo>
                <a:lnTo>
                  <a:pt x="0" y="4967035"/>
                </a:lnTo>
                <a:lnTo>
                  <a:pt x="0" y="0"/>
                </a:lnTo>
                <a:close/>
              </a:path>
            </a:pathLst>
          </a:custGeom>
          <a:solidFill>
            <a:srgbClr val="F4881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98" dirty="0">
              <a:latin typeface="Lato Light" panose="020F0502020204030203" pitchFamily="34" charset="0"/>
            </a:endParaRPr>
          </a:p>
        </p:txBody>
      </p:sp>
      <p:sp>
        <p:nvSpPr>
          <p:cNvPr id="13" name="Subtitle 2">
            <a:extLst>
              <a:ext uri="{FF2B5EF4-FFF2-40B4-BE49-F238E27FC236}">
                <a16:creationId xmlns:a16="http://schemas.microsoft.com/office/drawing/2014/main" id="{2F45B0E0-C8B8-EE46-A80A-0FC3C9C0C9D1}"/>
              </a:ext>
            </a:extLst>
          </p:cNvPr>
          <p:cNvSpPr txBox="1">
            <a:spLocks/>
          </p:cNvSpPr>
          <p:nvPr/>
        </p:nvSpPr>
        <p:spPr>
          <a:xfrm rot="19774265">
            <a:off x="3707932" y="10791421"/>
            <a:ext cx="8370302" cy="6765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7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Đào tạo chuyên môn với hơn 3.000 học viên mỗi năm</a:t>
            </a:r>
          </a:p>
        </p:txBody>
      </p:sp>
      <p:sp>
        <p:nvSpPr>
          <p:cNvPr id="15" name="Subtitle 2">
            <a:extLst>
              <a:ext uri="{FF2B5EF4-FFF2-40B4-BE49-F238E27FC236}">
                <a16:creationId xmlns:a16="http://schemas.microsoft.com/office/drawing/2014/main" id="{E15475DB-33E2-554A-ABE3-509B03AC8F7C}"/>
              </a:ext>
            </a:extLst>
          </p:cNvPr>
          <p:cNvSpPr txBox="1">
            <a:spLocks/>
          </p:cNvSpPr>
          <p:nvPr/>
        </p:nvSpPr>
        <p:spPr>
          <a:xfrm rot="19774265">
            <a:off x="1823355" y="9995569"/>
            <a:ext cx="7733296" cy="6765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7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Mua bán &amp; sáp nhập, tìm vốn, định giá và thẩm định</a:t>
            </a:r>
          </a:p>
        </p:txBody>
      </p:sp>
      <p:sp>
        <p:nvSpPr>
          <p:cNvPr id="16" name="Subtitle 2">
            <a:extLst>
              <a:ext uri="{FF2B5EF4-FFF2-40B4-BE49-F238E27FC236}">
                <a16:creationId xmlns:a16="http://schemas.microsoft.com/office/drawing/2014/main" id="{0A1B32E7-8168-4F43-BDCA-B93D9AD353AC}"/>
              </a:ext>
            </a:extLst>
          </p:cNvPr>
          <p:cNvSpPr txBox="1">
            <a:spLocks/>
          </p:cNvSpPr>
          <p:nvPr/>
        </p:nvSpPr>
        <p:spPr>
          <a:xfrm rot="19774265">
            <a:off x="-66324" y="9170511"/>
            <a:ext cx="6875175" cy="6765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7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Quản trị, tài chính, kiểm toán và chuyển đổi số</a:t>
            </a:r>
          </a:p>
        </p:txBody>
      </p:sp>
      <p:sp>
        <p:nvSpPr>
          <p:cNvPr id="17" name="TextBox 16">
            <a:extLst>
              <a:ext uri="{FF2B5EF4-FFF2-40B4-BE49-F238E27FC236}">
                <a16:creationId xmlns:a16="http://schemas.microsoft.com/office/drawing/2014/main" id="{0D8644C8-B799-984A-A319-364226EB595B}"/>
              </a:ext>
            </a:extLst>
          </p:cNvPr>
          <p:cNvSpPr txBox="1"/>
          <p:nvPr/>
        </p:nvSpPr>
        <p:spPr>
          <a:xfrm rot="19804942">
            <a:off x="4299863" y="6178867"/>
            <a:ext cx="1135247" cy="1200329"/>
          </a:xfrm>
          <a:prstGeom prst="rect">
            <a:avLst/>
          </a:prstGeom>
          <a:noFill/>
        </p:spPr>
        <p:txBody>
          <a:bodyPr wrap="none" rtlCol="0" anchor="ctr">
            <a:spAutoFit/>
          </a:bodyPr>
          <a:lstStyle/>
          <a:p>
            <a:pPr algn="ctr"/>
            <a:r>
              <a:rPr lang="en-US" sz="7000" b="1" dirty="0">
                <a:solidFill>
                  <a:schemeClr val="bg1"/>
                </a:solidFill>
                <a:latin typeface="Poppins" pitchFamily="2" charset="77"/>
              </a:rPr>
              <a:t>01</a:t>
            </a:r>
          </a:p>
        </p:txBody>
      </p:sp>
      <p:sp>
        <p:nvSpPr>
          <p:cNvPr id="18" name="TextBox 17">
            <a:extLst>
              <a:ext uri="{FF2B5EF4-FFF2-40B4-BE49-F238E27FC236}">
                <a16:creationId xmlns:a16="http://schemas.microsoft.com/office/drawing/2014/main" id="{EDBD2882-EF90-F446-9655-C0F240EC3164}"/>
              </a:ext>
            </a:extLst>
          </p:cNvPr>
          <p:cNvSpPr txBox="1"/>
          <p:nvPr/>
        </p:nvSpPr>
        <p:spPr>
          <a:xfrm rot="19804942">
            <a:off x="6981731" y="6862548"/>
            <a:ext cx="1303562" cy="1200329"/>
          </a:xfrm>
          <a:prstGeom prst="rect">
            <a:avLst/>
          </a:prstGeom>
          <a:noFill/>
        </p:spPr>
        <p:txBody>
          <a:bodyPr wrap="none" rtlCol="0" anchor="ctr">
            <a:spAutoFit/>
          </a:bodyPr>
          <a:lstStyle/>
          <a:p>
            <a:pPr algn="ctr"/>
            <a:r>
              <a:rPr lang="en-US" sz="7000" b="1" dirty="0">
                <a:solidFill>
                  <a:schemeClr val="bg1"/>
                </a:solidFill>
                <a:latin typeface="Poppins" pitchFamily="2" charset="77"/>
              </a:rPr>
              <a:t>02</a:t>
            </a:r>
          </a:p>
        </p:txBody>
      </p:sp>
      <p:sp>
        <p:nvSpPr>
          <p:cNvPr id="19" name="TextBox 18">
            <a:extLst>
              <a:ext uri="{FF2B5EF4-FFF2-40B4-BE49-F238E27FC236}">
                <a16:creationId xmlns:a16="http://schemas.microsoft.com/office/drawing/2014/main" id="{377EEB6B-444F-154E-A62D-4006149304AA}"/>
              </a:ext>
            </a:extLst>
          </p:cNvPr>
          <p:cNvSpPr txBox="1"/>
          <p:nvPr/>
        </p:nvSpPr>
        <p:spPr>
          <a:xfrm rot="19804942">
            <a:off x="9554255" y="7490624"/>
            <a:ext cx="1345241" cy="1200329"/>
          </a:xfrm>
          <a:prstGeom prst="rect">
            <a:avLst/>
          </a:prstGeom>
          <a:noFill/>
        </p:spPr>
        <p:txBody>
          <a:bodyPr wrap="none" rtlCol="0" anchor="ctr">
            <a:spAutoFit/>
          </a:bodyPr>
          <a:lstStyle/>
          <a:p>
            <a:pPr algn="ctr"/>
            <a:r>
              <a:rPr lang="en-US" sz="7000" b="1" dirty="0">
                <a:solidFill>
                  <a:schemeClr val="bg1"/>
                </a:solidFill>
                <a:latin typeface="Poppins" pitchFamily="2" charset="77"/>
              </a:rPr>
              <a:t>03</a:t>
            </a:r>
          </a:p>
        </p:txBody>
      </p:sp>
      <p:sp>
        <p:nvSpPr>
          <p:cNvPr id="20" name="Freeform 938">
            <a:extLst>
              <a:ext uri="{FF2B5EF4-FFF2-40B4-BE49-F238E27FC236}">
                <a16:creationId xmlns:a16="http://schemas.microsoft.com/office/drawing/2014/main" id="{F9812705-7A7E-0F45-A261-363CC7D328BB}"/>
              </a:ext>
            </a:extLst>
          </p:cNvPr>
          <p:cNvSpPr>
            <a:spLocks noChangeAspect="1" noChangeArrowheads="1"/>
          </p:cNvSpPr>
          <p:nvPr/>
        </p:nvSpPr>
        <p:spPr bwMode="auto">
          <a:xfrm rot="19726379">
            <a:off x="1029348" y="6057494"/>
            <a:ext cx="1554480" cy="1554480"/>
          </a:xfrm>
          <a:custGeom>
            <a:avLst/>
            <a:gdLst>
              <a:gd name="T0" fmla="*/ 107716 w 293327"/>
              <a:gd name="T1" fmla="*/ 250951 h 293328"/>
              <a:gd name="T2" fmla="*/ 127522 w 293327"/>
              <a:gd name="T3" fmla="*/ 250951 h 293328"/>
              <a:gd name="T4" fmla="*/ 117619 w 293327"/>
              <a:gd name="T5" fmla="*/ 232059 h 293328"/>
              <a:gd name="T6" fmla="*/ 117619 w 293327"/>
              <a:gd name="T7" fmla="*/ 269842 h 293328"/>
              <a:gd name="T8" fmla="*/ 117619 w 293327"/>
              <a:gd name="T9" fmla="*/ 232059 h 293328"/>
              <a:gd name="T10" fmla="*/ 58355 w 293327"/>
              <a:gd name="T11" fmla="*/ 201492 h 293328"/>
              <a:gd name="T12" fmla="*/ 77974 w 293327"/>
              <a:gd name="T13" fmla="*/ 201492 h 293328"/>
              <a:gd name="T14" fmla="*/ 125265 w 293327"/>
              <a:gd name="T15" fmla="*/ 187405 h 293328"/>
              <a:gd name="T16" fmla="*/ 131720 w 293327"/>
              <a:gd name="T17" fmla="*/ 193890 h 293328"/>
              <a:gd name="T18" fmla="*/ 57472 w 293327"/>
              <a:gd name="T19" fmla="*/ 266666 h 293328"/>
              <a:gd name="T20" fmla="*/ 54244 w 293327"/>
              <a:gd name="T21" fmla="*/ 259101 h 293328"/>
              <a:gd name="T22" fmla="*/ 68164 w 293327"/>
              <a:gd name="T23" fmla="*/ 182785 h 293328"/>
              <a:gd name="T24" fmla="*/ 68164 w 293327"/>
              <a:gd name="T25" fmla="*/ 220566 h 293328"/>
              <a:gd name="T26" fmla="*/ 68164 w 293327"/>
              <a:gd name="T27" fmla="*/ 182785 h 293328"/>
              <a:gd name="T28" fmla="*/ 9359 w 293327"/>
              <a:gd name="T29" fmla="*/ 284705 h 293328"/>
              <a:gd name="T30" fmla="*/ 160556 w 293327"/>
              <a:gd name="T31" fmla="*/ 151774 h 293328"/>
              <a:gd name="T32" fmla="*/ 145436 w 293327"/>
              <a:gd name="T33" fmla="*/ 165066 h 293328"/>
              <a:gd name="T34" fmla="*/ 136436 w 293327"/>
              <a:gd name="T35" fmla="*/ 165066 h 293328"/>
              <a:gd name="T36" fmla="*/ 50399 w 293327"/>
              <a:gd name="T37" fmla="*/ 151774 h 293328"/>
              <a:gd name="T38" fmla="*/ 46078 w 293327"/>
              <a:gd name="T39" fmla="*/ 169378 h 293328"/>
              <a:gd name="T40" fmla="*/ 41759 w 293327"/>
              <a:gd name="T41" fmla="*/ 151774 h 293328"/>
              <a:gd name="T42" fmla="*/ 93237 w 293327"/>
              <a:gd name="T43" fmla="*/ 104349 h 293328"/>
              <a:gd name="T44" fmla="*/ 136436 w 293327"/>
              <a:gd name="T45" fmla="*/ 142792 h 293328"/>
              <a:gd name="T46" fmla="*/ 93237 w 293327"/>
              <a:gd name="T47" fmla="*/ 95367 h 293328"/>
              <a:gd name="T48" fmla="*/ 164516 w 293327"/>
              <a:gd name="T49" fmla="*/ 142792 h 293328"/>
              <a:gd name="T50" fmla="*/ 186835 w 293327"/>
              <a:gd name="T51" fmla="*/ 289016 h 293328"/>
              <a:gd name="T52" fmla="*/ 182515 w 293327"/>
              <a:gd name="T53" fmla="*/ 293687 h 293328"/>
              <a:gd name="T54" fmla="*/ 1080 w 293327"/>
              <a:gd name="T55" fmla="*/ 292250 h 293328"/>
              <a:gd name="T56" fmla="*/ 17999 w 293327"/>
              <a:gd name="T57" fmla="*/ 146743 h 293328"/>
              <a:gd name="T58" fmla="*/ 41759 w 293327"/>
              <a:gd name="T59" fmla="*/ 142792 h 293328"/>
              <a:gd name="T60" fmla="*/ 188045 w 293327"/>
              <a:gd name="T61" fmla="*/ 9008 h 293328"/>
              <a:gd name="T62" fmla="*/ 145138 w 293327"/>
              <a:gd name="T63" fmla="*/ 59455 h 293328"/>
              <a:gd name="T64" fmla="*/ 231311 w 293327"/>
              <a:gd name="T65" fmla="*/ 52248 h 293328"/>
              <a:gd name="T66" fmla="*/ 188045 w 293327"/>
              <a:gd name="T67" fmla="*/ 0 h 293328"/>
              <a:gd name="T68" fmla="*/ 240325 w 293327"/>
              <a:gd name="T69" fmla="*/ 59455 h 293328"/>
              <a:gd name="T70" fmla="*/ 269891 w 293327"/>
              <a:gd name="T71" fmla="*/ 63419 h 293328"/>
              <a:gd name="T72" fmla="*/ 292606 w 293327"/>
              <a:gd name="T73" fmla="*/ 256917 h 293328"/>
              <a:gd name="T74" fmla="*/ 195616 w 293327"/>
              <a:gd name="T75" fmla="*/ 258718 h 293328"/>
              <a:gd name="T76" fmla="*/ 195616 w 293327"/>
              <a:gd name="T77" fmla="*/ 249710 h 293328"/>
              <a:gd name="T78" fmla="*/ 279986 w 293327"/>
              <a:gd name="T79" fmla="*/ 216920 h 293328"/>
              <a:gd name="T80" fmla="*/ 185881 w 293327"/>
              <a:gd name="T81" fmla="*/ 212235 h 293328"/>
              <a:gd name="T82" fmla="*/ 278904 w 293327"/>
              <a:gd name="T83" fmla="*/ 207911 h 293328"/>
              <a:gd name="T84" fmla="*/ 240325 w 293327"/>
              <a:gd name="T85" fmla="*/ 68463 h 293328"/>
              <a:gd name="T86" fmla="*/ 235638 w 293327"/>
              <a:gd name="T87" fmla="*/ 92245 h 293328"/>
              <a:gd name="T88" fmla="*/ 231311 w 293327"/>
              <a:gd name="T89" fmla="*/ 68463 h 293328"/>
              <a:gd name="T90" fmla="*/ 145138 w 293327"/>
              <a:gd name="T91" fmla="*/ 87561 h 293328"/>
              <a:gd name="T92" fmla="*/ 136124 w 293327"/>
              <a:gd name="T93" fmla="*/ 87561 h 293328"/>
              <a:gd name="T94" fmla="*/ 114852 w 293327"/>
              <a:gd name="T95" fmla="*/ 68463 h 293328"/>
              <a:gd name="T96" fmla="*/ 107280 w 293327"/>
              <a:gd name="T97" fmla="*/ 92245 h 293328"/>
              <a:gd name="T98" fmla="*/ 106559 w 293327"/>
              <a:gd name="T99" fmla="*/ 63419 h 293328"/>
              <a:gd name="T100" fmla="*/ 136124 w 293327"/>
              <a:gd name="T101" fmla="*/ 59455 h 293328"/>
              <a:gd name="T102" fmla="*/ 188045 w 293327"/>
              <a:gd name="T103" fmla="*/ 0 h 293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3327" h="293328">
                <a:moveTo>
                  <a:pt x="117475" y="240846"/>
                </a:moveTo>
                <a:cubicBezTo>
                  <a:pt x="111980" y="240846"/>
                  <a:pt x="107584" y="245201"/>
                  <a:pt x="107584" y="250644"/>
                </a:cubicBezTo>
                <a:cubicBezTo>
                  <a:pt x="107584" y="256086"/>
                  <a:pt x="111980" y="260441"/>
                  <a:pt x="117475" y="260441"/>
                </a:cubicBezTo>
                <a:cubicBezTo>
                  <a:pt x="122604" y="260441"/>
                  <a:pt x="127366" y="256086"/>
                  <a:pt x="127366" y="250644"/>
                </a:cubicBezTo>
                <a:cubicBezTo>
                  <a:pt x="127366" y="245201"/>
                  <a:pt x="122604" y="240846"/>
                  <a:pt x="117475" y="240846"/>
                </a:cubicBezTo>
                <a:close/>
                <a:moveTo>
                  <a:pt x="117475" y="231775"/>
                </a:moveTo>
                <a:cubicBezTo>
                  <a:pt x="127733" y="231775"/>
                  <a:pt x="136159" y="240121"/>
                  <a:pt x="136159" y="250644"/>
                </a:cubicBezTo>
                <a:cubicBezTo>
                  <a:pt x="136159" y="260804"/>
                  <a:pt x="127733" y="269512"/>
                  <a:pt x="117475" y="269512"/>
                </a:cubicBezTo>
                <a:cubicBezTo>
                  <a:pt x="106851" y="269512"/>
                  <a:pt x="98425" y="260804"/>
                  <a:pt x="98425" y="250644"/>
                </a:cubicBezTo>
                <a:cubicBezTo>
                  <a:pt x="98425" y="240121"/>
                  <a:pt x="106851" y="231775"/>
                  <a:pt x="117475" y="231775"/>
                </a:cubicBezTo>
                <a:close/>
                <a:moveTo>
                  <a:pt x="68080" y="191354"/>
                </a:moveTo>
                <a:cubicBezTo>
                  <a:pt x="62638" y="191354"/>
                  <a:pt x="58283" y="195751"/>
                  <a:pt x="58283" y="201246"/>
                </a:cubicBezTo>
                <a:cubicBezTo>
                  <a:pt x="58283" y="206741"/>
                  <a:pt x="62638" y="211503"/>
                  <a:pt x="68080" y="211503"/>
                </a:cubicBezTo>
                <a:cubicBezTo>
                  <a:pt x="73523" y="211503"/>
                  <a:pt x="77878" y="206741"/>
                  <a:pt x="77878" y="201246"/>
                </a:cubicBezTo>
                <a:cubicBezTo>
                  <a:pt x="77878" y="195751"/>
                  <a:pt x="73523" y="191354"/>
                  <a:pt x="68080" y="191354"/>
                </a:cubicBezTo>
                <a:close/>
                <a:moveTo>
                  <a:pt x="125111" y="187176"/>
                </a:moveTo>
                <a:cubicBezTo>
                  <a:pt x="126902" y="185737"/>
                  <a:pt x="129409" y="185737"/>
                  <a:pt x="131559" y="187176"/>
                </a:cubicBezTo>
                <a:cubicBezTo>
                  <a:pt x="132992" y="188976"/>
                  <a:pt x="132992" y="191854"/>
                  <a:pt x="131559" y="193653"/>
                </a:cubicBezTo>
                <a:lnTo>
                  <a:pt x="60626" y="264901"/>
                </a:lnTo>
                <a:cubicBezTo>
                  <a:pt x="59552" y="265980"/>
                  <a:pt x="58477" y="266340"/>
                  <a:pt x="57402" y="266340"/>
                </a:cubicBezTo>
                <a:cubicBezTo>
                  <a:pt x="56328" y="266340"/>
                  <a:pt x="54895" y="265980"/>
                  <a:pt x="54178" y="264901"/>
                </a:cubicBezTo>
                <a:cubicBezTo>
                  <a:pt x="52387" y="263102"/>
                  <a:pt x="52387" y="260223"/>
                  <a:pt x="54178" y="258784"/>
                </a:cubicBezTo>
                <a:lnTo>
                  <a:pt x="125111" y="187176"/>
                </a:lnTo>
                <a:close/>
                <a:moveTo>
                  <a:pt x="68080" y="182562"/>
                </a:moveTo>
                <a:cubicBezTo>
                  <a:pt x="78240" y="182562"/>
                  <a:pt x="86949" y="190988"/>
                  <a:pt x="86949" y="201246"/>
                </a:cubicBezTo>
                <a:cubicBezTo>
                  <a:pt x="86949" y="211870"/>
                  <a:pt x="78240" y="220296"/>
                  <a:pt x="68080" y="220296"/>
                </a:cubicBezTo>
                <a:cubicBezTo>
                  <a:pt x="57558" y="220296"/>
                  <a:pt x="49212" y="211870"/>
                  <a:pt x="49212" y="201246"/>
                </a:cubicBezTo>
                <a:cubicBezTo>
                  <a:pt x="49212" y="190988"/>
                  <a:pt x="57558" y="182562"/>
                  <a:pt x="68080" y="182562"/>
                </a:cubicBezTo>
                <a:close/>
                <a:moveTo>
                  <a:pt x="26247" y="151588"/>
                </a:moveTo>
                <a:lnTo>
                  <a:pt x="9348" y="284357"/>
                </a:lnTo>
                <a:lnTo>
                  <a:pt x="177258" y="284357"/>
                </a:lnTo>
                <a:lnTo>
                  <a:pt x="160359" y="151588"/>
                </a:lnTo>
                <a:lnTo>
                  <a:pt x="145258" y="151588"/>
                </a:lnTo>
                <a:lnTo>
                  <a:pt x="145258" y="164864"/>
                </a:lnTo>
                <a:cubicBezTo>
                  <a:pt x="145258" y="167376"/>
                  <a:pt x="143101" y="169171"/>
                  <a:pt x="140943" y="169171"/>
                </a:cubicBezTo>
                <a:cubicBezTo>
                  <a:pt x="138426" y="169171"/>
                  <a:pt x="136269" y="167376"/>
                  <a:pt x="136269" y="164864"/>
                </a:cubicBezTo>
                <a:lnTo>
                  <a:pt x="136269" y="151588"/>
                </a:lnTo>
                <a:lnTo>
                  <a:pt x="50337" y="151588"/>
                </a:lnTo>
                <a:lnTo>
                  <a:pt x="50337" y="164864"/>
                </a:lnTo>
                <a:cubicBezTo>
                  <a:pt x="50337" y="167376"/>
                  <a:pt x="48179" y="169171"/>
                  <a:pt x="46022" y="169171"/>
                </a:cubicBezTo>
                <a:cubicBezTo>
                  <a:pt x="43505" y="169171"/>
                  <a:pt x="41708" y="167376"/>
                  <a:pt x="41708" y="164864"/>
                </a:cubicBezTo>
                <a:lnTo>
                  <a:pt x="41708" y="151588"/>
                </a:lnTo>
                <a:lnTo>
                  <a:pt x="26247" y="151588"/>
                </a:lnTo>
                <a:close/>
                <a:moveTo>
                  <a:pt x="93123" y="104221"/>
                </a:moveTo>
                <a:cubicBezTo>
                  <a:pt x="71191" y="104221"/>
                  <a:pt x="52854" y="121086"/>
                  <a:pt x="50696" y="142617"/>
                </a:cubicBezTo>
                <a:lnTo>
                  <a:pt x="136269" y="142617"/>
                </a:lnTo>
                <a:cubicBezTo>
                  <a:pt x="133752" y="121086"/>
                  <a:pt x="115415" y="104221"/>
                  <a:pt x="93123" y="104221"/>
                </a:cubicBezTo>
                <a:close/>
                <a:moveTo>
                  <a:pt x="93123" y="95250"/>
                </a:moveTo>
                <a:cubicBezTo>
                  <a:pt x="120449" y="95250"/>
                  <a:pt x="142741" y="116063"/>
                  <a:pt x="144898" y="142617"/>
                </a:cubicBezTo>
                <a:lnTo>
                  <a:pt x="164314" y="142617"/>
                </a:lnTo>
                <a:cubicBezTo>
                  <a:pt x="166831" y="142617"/>
                  <a:pt x="168629" y="144411"/>
                  <a:pt x="168988" y="146564"/>
                </a:cubicBezTo>
                <a:lnTo>
                  <a:pt x="186606" y="288663"/>
                </a:lnTo>
                <a:cubicBezTo>
                  <a:pt x="186966" y="289740"/>
                  <a:pt x="186606" y="291175"/>
                  <a:pt x="185527" y="291893"/>
                </a:cubicBezTo>
                <a:cubicBezTo>
                  <a:pt x="184808" y="292969"/>
                  <a:pt x="183370" y="293328"/>
                  <a:pt x="182291" y="293328"/>
                </a:cubicBezTo>
                <a:lnTo>
                  <a:pt x="4314" y="293328"/>
                </a:lnTo>
                <a:cubicBezTo>
                  <a:pt x="3236" y="293328"/>
                  <a:pt x="2157" y="292969"/>
                  <a:pt x="1079" y="291893"/>
                </a:cubicBezTo>
                <a:cubicBezTo>
                  <a:pt x="359" y="291175"/>
                  <a:pt x="0" y="289740"/>
                  <a:pt x="0" y="288663"/>
                </a:cubicBezTo>
                <a:lnTo>
                  <a:pt x="17977" y="146564"/>
                </a:lnTo>
                <a:cubicBezTo>
                  <a:pt x="18337" y="144411"/>
                  <a:pt x="20135" y="142617"/>
                  <a:pt x="22292" y="142617"/>
                </a:cubicBezTo>
                <a:lnTo>
                  <a:pt x="41708" y="142617"/>
                </a:lnTo>
                <a:cubicBezTo>
                  <a:pt x="44224" y="116063"/>
                  <a:pt x="66157" y="95250"/>
                  <a:pt x="93123" y="95250"/>
                </a:cubicBezTo>
                <a:close/>
                <a:moveTo>
                  <a:pt x="187814" y="8997"/>
                </a:moveTo>
                <a:cubicBezTo>
                  <a:pt x="164046" y="8997"/>
                  <a:pt x="144960" y="28431"/>
                  <a:pt x="144960" y="52184"/>
                </a:cubicBezTo>
                <a:lnTo>
                  <a:pt x="144960" y="59382"/>
                </a:lnTo>
                <a:lnTo>
                  <a:pt x="231027" y="59382"/>
                </a:lnTo>
                <a:lnTo>
                  <a:pt x="231027" y="52184"/>
                </a:lnTo>
                <a:cubicBezTo>
                  <a:pt x="231027" y="28431"/>
                  <a:pt x="211941" y="8997"/>
                  <a:pt x="187814" y="8997"/>
                </a:cubicBezTo>
                <a:close/>
                <a:moveTo>
                  <a:pt x="187814" y="0"/>
                </a:moveTo>
                <a:cubicBezTo>
                  <a:pt x="216623" y="0"/>
                  <a:pt x="240030" y="23393"/>
                  <a:pt x="240030" y="52184"/>
                </a:cubicBezTo>
                <a:lnTo>
                  <a:pt x="240030" y="59382"/>
                </a:lnTo>
                <a:lnTo>
                  <a:pt x="265238" y="59382"/>
                </a:lnTo>
                <a:cubicBezTo>
                  <a:pt x="267399" y="59382"/>
                  <a:pt x="269199" y="61182"/>
                  <a:pt x="269560" y="63341"/>
                </a:cubicBezTo>
                <a:lnTo>
                  <a:pt x="293327" y="253004"/>
                </a:lnTo>
                <a:cubicBezTo>
                  <a:pt x="293327" y="254443"/>
                  <a:pt x="292967" y="255523"/>
                  <a:pt x="292247" y="256603"/>
                </a:cubicBezTo>
                <a:cubicBezTo>
                  <a:pt x="291526" y="257682"/>
                  <a:pt x="290086" y="258402"/>
                  <a:pt x="288646" y="258402"/>
                </a:cubicBezTo>
                <a:lnTo>
                  <a:pt x="195376" y="258402"/>
                </a:lnTo>
                <a:cubicBezTo>
                  <a:pt x="192855" y="258402"/>
                  <a:pt x="190695" y="255883"/>
                  <a:pt x="190695" y="253724"/>
                </a:cubicBezTo>
                <a:cubicBezTo>
                  <a:pt x="190695" y="251204"/>
                  <a:pt x="192855" y="249405"/>
                  <a:pt x="195376" y="249405"/>
                </a:cubicBezTo>
                <a:lnTo>
                  <a:pt x="283964" y="249405"/>
                </a:lnTo>
                <a:lnTo>
                  <a:pt x="279643" y="216655"/>
                </a:lnTo>
                <a:lnTo>
                  <a:pt x="190335" y="216655"/>
                </a:lnTo>
                <a:cubicBezTo>
                  <a:pt x="187814" y="216655"/>
                  <a:pt x="185653" y="214855"/>
                  <a:pt x="185653" y="211976"/>
                </a:cubicBezTo>
                <a:cubicBezTo>
                  <a:pt x="185653" y="209817"/>
                  <a:pt x="187814" y="207657"/>
                  <a:pt x="190335" y="207657"/>
                </a:cubicBezTo>
                <a:lnTo>
                  <a:pt x="278562" y="207657"/>
                </a:lnTo>
                <a:lnTo>
                  <a:pt x="261277" y="68379"/>
                </a:lnTo>
                <a:lnTo>
                  <a:pt x="240030" y="68379"/>
                </a:lnTo>
                <a:lnTo>
                  <a:pt x="240030" y="87454"/>
                </a:lnTo>
                <a:cubicBezTo>
                  <a:pt x="240030" y="90333"/>
                  <a:pt x="237870" y="92132"/>
                  <a:pt x="235349" y="92132"/>
                </a:cubicBezTo>
                <a:cubicBezTo>
                  <a:pt x="232828" y="92132"/>
                  <a:pt x="231027" y="90333"/>
                  <a:pt x="231027" y="87454"/>
                </a:cubicBezTo>
                <a:lnTo>
                  <a:pt x="231027" y="68379"/>
                </a:lnTo>
                <a:lnTo>
                  <a:pt x="144960" y="68379"/>
                </a:lnTo>
                <a:lnTo>
                  <a:pt x="144960" y="87454"/>
                </a:lnTo>
                <a:cubicBezTo>
                  <a:pt x="144960" y="90333"/>
                  <a:pt x="142800" y="92132"/>
                  <a:pt x="140639" y="92132"/>
                </a:cubicBezTo>
                <a:cubicBezTo>
                  <a:pt x="138118" y="92132"/>
                  <a:pt x="135957" y="90333"/>
                  <a:pt x="135957" y="87454"/>
                </a:cubicBezTo>
                <a:lnTo>
                  <a:pt x="135957" y="68379"/>
                </a:lnTo>
                <a:lnTo>
                  <a:pt x="114711" y="68379"/>
                </a:lnTo>
                <a:lnTo>
                  <a:pt x="112190" y="88173"/>
                </a:lnTo>
                <a:cubicBezTo>
                  <a:pt x="111830" y="90693"/>
                  <a:pt x="109669" y="92132"/>
                  <a:pt x="107148" y="92132"/>
                </a:cubicBezTo>
                <a:cubicBezTo>
                  <a:pt x="104628" y="91772"/>
                  <a:pt x="103187" y="89613"/>
                  <a:pt x="103547" y="87094"/>
                </a:cubicBezTo>
                <a:lnTo>
                  <a:pt x="106428" y="63341"/>
                </a:lnTo>
                <a:cubicBezTo>
                  <a:pt x="106788" y="61182"/>
                  <a:pt x="108589" y="59382"/>
                  <a:pt x="110750" y="59382"/>
                </a:cubicBezTo>
                <a:lnTo>
                  <a:pt x="135957" y="59382"/>
                </a:lnTo>
                <a:lnTo>
                  <a:pt x="135957" y="52184"/>
                </a:lnTo>
                <a:cubicBezTo>
                  <a:pt x="135957" y="23393"/>
                  <a:pt x="159365" y="0"/>
                  <a:pt x="187814"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24" name="Subtitle 2">
            <a:extLst>
              <a:ext uri="{FF2B5EF4-FFF2-40B4-BE49-F238E27FC236}">
                <a16:creationId xmlns:a16="http://schemas.microsoft.com/office/drawing/2014/main" id="{0A1B32E7-8168-4F43-BDCA-B93D9AD353AC}"/>
              </a:ext>
            </a:extLst>
          </p:cNvPr>
          <p:cNvSpPr txBox="1">
            <a:spLocks/>
          </p:cNvSpPr>
          <p:nvPr/>
        </p:nvSpPr>
        <p:spPr>
          <a:xfrm rot="19774265">
            <a:off x="-2435243" y="8824525"/>
            <a:ext cx="6500902" cy="69709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700"/>
              </a:lnSpc>
            </a:pPr>
            <a:r>
              <a:rPr lang="en-US" sz="3200" b="1"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www.afa.edu.vn</a:t>
            </a:r>
          </a:p>
        </p:txBody>
      </p:sp>
      <p:sp>
        <p:nvSpPr>
          <p:cNvPr id="21" name="Content Placeholder 2"/>
          <p:cNvSpPr txBox="1">
            <a:spLocks/>
          </p:cNvSpPr>
          <p:nvPr/>
        </p:nvSpPr>
        <p:spPr>
          <a:xfrm>
            <a:off x="8253081" y="4568922"/>
            <a:ext cx="18036540" cy="5563429"/>
          </a:xfrm>
          <a:prstGeom prst="rect">
            <a:avLst/>
          </a:prstGeom>
        </p:spPr>
        <p:txBody>
          <a:bodyPr>
            <a:normAutofit/>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Lato Light" panose="020F0502020204030203"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Lato Light" panose="020F0502020204030203"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Lato Light" panose="020F0502020204030203"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Lato Light" panose="020F0502020204030203"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Lato Light" panose="020F0502020204030203"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ctr">
              <a:spcBef>
                <a:spcPts val="600"/>
              </a:spcBef>
            </a:pPr>
            <a:r>
              <a:rPr lang="vi-VN" sz="4500" b="1">
                <a:solidFill>
                  <a:schemeClr val="tx2"/>
                </a:solidFill>
                <a:latin typeface="+mn-lt"/>
                <a:ea typeface="League Spartan" charset="0"/>
                <a:cs typeface="Poppins" pitchFamily="2" charset="77"/>
              </a:rPr>
              <a:t>CHƯƠNG TRÌNH ĐÀO TẠO </a:t>
            </a:r>
          </a:p>
          <a:p>
            <a:pPr algn="ctr">
              <a:spcBef>
                <a:spcPts val="600"/>
              </a:spcBef>
            </a:pPr>
            <a:r>
              <a:rPr lang="vi-VN" sz="4500" b="1">
                <a:solidFill>
                  <a:schemeClr val="tx2"/>
                </a:solidFill>
                <a:latin typeface="+mn-lt"/>
                <a:ea typeface="League Spartan" charset="0"/>
                <a:cs typeface="Poppins" pitchFamily="2" charset="77"/>
              </a:rPr>
              <a:t>DÀNH CHO </a:t>
            </a:r>
            <a:r>
              <a:rPr lang="vi-VN" sz="4500" b="1">
                <a:solidFill>
                  <a:schemeClr val="tx2"/>
                </a:solidFill>
                <a:latin typeface="Arial" panose="020B0604020202020204" pitchFamily="34" charset="0"/>
                <a:ea typeface="League Spartan" charset="0"/>
                <a:cs typeface="Arial" panose="020B0604020202020204" pitchFamily="34" charset="0"/>
              </a:rPr>
              <a:t>CHỦ </a:t>
            </a:r>
            <a:r>
              <a:rPr lang="en-GB" sz="4500" b="1">
                <a:solidFill>
                  <a:schemeClr val="tx2"/>
                </a:solidFill>
                <a:latin typeface="Arial" panose="020B0604020202020204" pitchFamily="34" charset="0"/>
                <a:ea typeface="League Spartan" charset="0"/>
                <a:cs typeface="Arial" panose="020B0604020202020204" pitchFamily="34" charset="0"/>
              </a:rPr>
              <a:t>DNVVN</a:t>
            </a:r>
            <a:endParaRPr lang="vi-VN" sz="4500" b="1">
              <a:solidFill>
                <a:schemeClr val="tx2"/>
              </a:solidFill>
              <a:latin typeface="Arial" panose="020B0604020202020204" pitchFamily="34" charset="0"/>
              <a:ea typeface="League Spartan" charset="0"/>
              <a:cs typeface="Arial" panose="020B0604020202020204" pitchFamily="34" charset="0"/>
            </a:endParaRPr>
          </a:p>
          <a:p>
            <a:pPr algn="ctr">
              <a:spcBef>
                <a:spcPts val="600"/>
              </a:spcBef>
            </a:pPr>
            <a:r>
              <a:rPr lang="vi-VN" sz="4500" b="1">
                <a:solidFill>
                  <a:schemeClr val="accent4"/>
                </a:solidFill>
                <a:latin typeface="+mn-lt"/>
                <a:ea typeface="League Spartan" charset="0"/>
                <a:cs typeface="Poppins" pitchFamily="2" charset="77"/>
              </a:rPr>
              <a:t>“Quản trị doanh nghiệp và Chiến lược tài chính” </a:t>
            </a:r>
            <a:endParaRPr lang="en-US" sz="4500" b="1">
              <a:solidFill>
                <a:schemeClr val="accent4"/>
              </a:solidFill>
              <a:latin typeface="+mn-lt"/>
              <a:ea typeface="League Spartan" charset="0"/>
              <a:cs typeface="Poppins" pitchFamily="2" charset="77"/>
            </a:endParaRPr>
          </a:p>
          <a:p>
            <a:endParaRPr lang="en-US" sz="6000"/>
          </a:p>
        </p:txBody>
      </p:sp>
    </p:spTree>
    <p:extLst>
      <p:ext uri="{BB962C8B-B14F-4D97-AF65-F5344CB8AC3E}">
        <p14:creationId xmlns:p14="http://schemas.microsoft.com/office/powerpoint/2010/main" val="17134149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61933">
            <a:extLst>
              <a:ext uri="{FF2B5EF4-FFF2-40B4-BE49-F238E27FC236}">
                <a16:creationId xmlns:a16="http://schemas.microsoft.com/office/drawing/2014/main" id="{501C5CE0-71A1-9A4A-B711-780188F223A0}"/>
              </a:ext>
            </a:extLst>
          </p:cNvPr>
          <p:cNvSpPr/>
          <p:nvPr/>
        </p:nvSpPr>
        <p:spPr>
          <a:xfrm flipH="1">
            <a:off x="3012968" y="2743200"/>
            <a:ext cx="18185606" cy="1463040"/>
          </a:xfrm>
          <a:prstGeom prst="rect">
            <a:avLst/>
          </a:prstGeom>
          <a:solidFill>
            <a:schemeClr val="accent1"/>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4" name="Shape 61936">
            <a:extLst>
              <a:ext uri="{FF2B5EF4-FFF2-40B4-BE49-F238E27FC236}">
                <a16:creationId xmlns:a16="http://schemas.microsoft.com/office/drawing/2014/main" id="{A2CC909F-1638-3547-920D-19A6BB5148B0}"/>
              </a:ext>
            </a:extLst>
          </p:cNvPr>
          <p:cNvSpPr/>
          <p:nvPr/>
        </p:nvSpPr>
        <p:spPr>
          <a:xfrm flipH="1">
            <a:off x="2490056" y="4206238"/>
            <a:ext cx="18708516" cy="1463040"/>
          </a:xfrm>
          <a:prstGeom prst="rect">
            <a:avLst/>
          </a:prstGeom>
          <a:solidFill>
            <a:schemeClr val="accent2"/>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2" name="Shape 61939">
            <a:extLst>
              <a:ext uri="{FF2B5EF4-FFF2-40B4-BE49-F238E27FC236}">
                <a16:creationId xmlns:a16="http://schemas.microsoft.com/office/drawing/2014/main" id="{44455710-0A8D-8441-B740-55B37D27F943}"/>
              </a:ext>
            </a:extLst>
          </p:cNvPr>
          <p:cNvSpPr/>
          <p:nvPr/>
        </p:nvSpPr>
        <p:spPr>
          <a:xfrm flipH="1">
            <a:off x="1842642" y="5669276"/>
            <a:ext cx="19355930" cy="1463040"/>
          </a:xfrm>
          <a:prstGeom prst="rect">
            <a:avLst/>
          </a:prstGeom>
          <a:solidFill>
            <a:schemeClr val="accent3"/>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0" name="Shape 61942">
            <a:extLst>
              <a:ext uri="{FF2B5EF4-FFF2-40B4-BE49-F238E27FC236}">
                <a16:creationId xmlns:a16="http://schemas.microsoft.com/office/drawing/2014/main" id="{C4474A63-0A24-D641-AFE1-A56147BFB1AD}"/>
              </a:ext>
            </a:extLst>
          </p:cNvPr>
          <p:cNvSpPr/>
          <p:nvPr/>
        </p:nvSpPr>
        <p:spPr>
          <a:xfrm flipH="1">
            <a:off x="921040" y="7132312"/>
            <a:ext cx="20277533" cy="1463040"/>
          </a:xfrm>
          <a:prstGeom prst="rect">
            <a:avLst/>
          </a:prstGeom>
          <a:solidFill>
            <a:schemeClr val="accent4"/>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8" name="Shape 61945">
            <a:extLst>
              <a:ext uri="{FF2B5EF4-FFF2-40B4-BE49-F238E27FC236}">
                <a16:creationId xmlns:a16="http://schemas.microsoft.com/office/drawing/2014/main" id="{63C7C502-98FE-3F4E-9F7E-F97423D3EAFC}"/>
              </a:ext>
            </a:extLst>
          </p:cNvPr>
          <p:cNvSpPr/>
          <p:nvPr/>
        </p:nvSpPr>
        <p:spPr>
          <a:xfrm flipH="1">
            <a:off x="1842642" y="8595346"/>
            <a:ext cx="19355932" cy="1463040"/>
          </a:xfrm>
          <a:prstGeom prst="rect">
            <a:avLst/>
          </a:prstGeom>
          <a:solidFill>
            <a:schemeClr val="accent5"/>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6" name="Shape 61948">
            <a:extLst>
              <a:ext uri="{FF2B5EF4-FFF2-40B4-BE49-F238E27FC236}">
                <a16:creationId xmlns:a16="http://schemas.microsoft.com/office/drawing/2014/main" id="{8DCD39BA-793F-B446-BB09-E3D34165ACAF}"/>
              </a:ext>
            </a:extLst>
          </p:cNvPr>
          <p:cNvSpPr/>
          <p:nvPr/>
        </p:nvSpPr>
        <p:spPr>
          <a:xfrm flipH="1">
            <a:off x="2490056" y="10058376"/>
            <a:ext cx="18708518" cy="1463040"/>
          </a:xfrm>
          <a:prstGeom prst="rect">
            <a:avLst/>
          </a:prstGeom>
          <a:solidFill>
            <a:schemeClr val="accent4">
              <a:lumMod val="7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4" name="Shape 61951">
            <a:extLst>
              <a:ext uri="{FF2B5EF4-FFF2-40B4-BE49-F238E27FC236}">
                <a16:creationId xmlns:a16="http://schemas.microsoft.com/office/drawing/2014/main" id="{1D683318-BB18-464E-85AD-EE25DA6320AC}"/>
              </a:ext>
            </a:extLst>
          </p:cNvPr>
          <p:cNvSpPr/>
          <p:nvPr/>
        </p:nvSpPr>
        <p:spPr>
          <a:xfrm flipH="1">
            <a:off x="3012968" y="11521400"/>
            <a:ext cx="18185606" cy="1463040"/>
          </a:xfrm>
          <a:prstGeom prst="rect">
            <a:avLst/>
          </a:prstGeom>
          <a:solidFill>
            <a:schemeClr val="accent3">
              <a:lumMod val="7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grpSp>
        <p:nvGrpSpPr>
          <p:cNvPr id="4" name="Group 61957">
            <a:extLst>
              <a:ext uri="{FF2B5EF4-FFF2-40B4-BE49-F238E27FC236}">
                <a16:creationId xmlns:a16="http://schemas.microsoft.com/office/drawing/2014/main" id="{E4917ED1-43AD-DD4F-B55F-D3A77B5F55F8}"/>
              </a:ext>
            </a:extLst>
          </p:cNvPr>
          <p:cNvGrpSpPr/>
          <p:nvPr/>
        </p:nvGrpSpPr>
        <p:grpSpPr>
          <a:xfrm>
            <a:off x="19039735" y="2737884"/>
            <a:ext cx="5182558" cy="10972800"/>
            <a:chOff x="0" y="-1"/>
            <a:chExt cx="4009728" cy="8489620"/>
          </a:xfrm>
        </p:grpSpPr>
        <p:sp>
          <p:nvSpPr>
            <p:cNvPr id="5" name="Shape 61955">
              <a:extLst>
                <a:ext uri="{FF2B5EF4-FFF2-40B4-BE49-F238E27FC236}">
                  <a16:creationId xmlns:a16="http://schemas.microsoft.com/office/drawing/2014/main" id="{27077BB9-96D1-D84B-BF16-7ADC1075FB0A}"/>
                </a:ext>
              </a:extLst>
            </p:cNvPr>
            <p:cNvSpPr/>
            <p:nvPr/>
          </p:nvSpPr>
          <p:spPr>
            <a:xfrm>
              <a:off x="1092575" y="1761888"/>
              <a:ext cx="1899433" cy="3833045"/>
            </a:xfrm>
            <a:custGeom>
              <a:avLst/>
              <a:gdLst/>
              <a:ahLst/>
              <a:cxnLst>
                <a:cxn ang="0">
                  <a:pos x="wd2" y="hd2"/>
                </a:cxn>
                <a:cxn ang="5400000">
                  <a:pos x="wd2" y="hd2"/>
                </a:cxn>
                <a:cxn ang="10800000">
                  <a:pos x="wd2" y="hd2"/>
                </a:cxn>
                <a:cxn ang="16200000">
                  <a:pos x="wd2" y="hd2"/>
                </a:cxn>
              </a:cxnLst>
              <a:rect l="0" t="0" r="r" b="b"/>
              <a:pathLst>
                <a:path w="21600" h="21600" extrusionOk="0">
                  <a:moveTo>
                    <a:pt x="14668" y="0"/>
                  </a:moveTo>
                  <a:lnTo>
                    <a:pt x="10545" y="2571"/>
                  </a:lnTo>
                  <a:lnTo>
                    <a:pt x="10001" y="2891"/>
                  </a:lnTo>
                  <a:lnTo>
                    <a:pt x="9220" y="2680"/>
                  </a:lnTo>
                  <a:lnTo>
                    <a:pt x="2935" y="457"/>
                  </a:lnTo>
                  <a:lnTo>
                    <a:pt x="1966" y="1714"/>
                  </a:lnTo>
                  <a:cubicBezTo>
                    <a:pt x="1795" y="2281"/>
                    <a:pt x="1675" y="2854"/>
                    <a:pt x="1659" y="3428"/>
                  </a:cubicBezTo>
                  <a:cubicBezTo>
                    <a:pt x="1617" y="4881"/>
                    <a:pt x="2072" y="6322"/>
                    <a:pt x="2418" y="7765"/>
                  </a:cubicBezTo>
                  <a:cubicBezTo>
                    <a:pt x="3038" y="10349"/>
                    <a:pt x="3323" y="12957"/>
                    <a:pt x="2790" y="15547"/>
                  </a:cubicBezTo>
                  <a:cubicBezTo>
                    <a:pt x="2365" y="17613"/>
                    <a:pt x="1430" y="19648"/>
                    <a:pt x="0" y="21600"/>
                  </a:cubicBezTo>
                  <a:lnTo>
                    <a:pt x="21600" y="21580"/>
                  </a:lnTo>
                  <a:cubicBezTo>
                    <a:pt x="20873" y="20674"/>
                    <a:pt x="20228" y="19757"/>
                    <a:pt x="19674" y="18822"/>
                  </a:cubicBezTo>
                  <a:cubicBezTo>
                    <a:pt x="18371" y="16620"/>
                    <a:pt x="17556" y="14356"/>
                    <a:pt x="17326" y="12064"/>
                  </a:cubicBezTo>
                  <a:cubicBezTo>
                    <a:pt x="16975" y="8573"/>
                    <a:pt x="17987" y="4971"/>
                    <a:pt x="15934" y="1612"/>
                  </a:cubicBezTo>
                  <a:cubicBezTo>
                    <a:pt x="15596" y="1060"/>
                    <a:pt x="15169" y="521"/>
                    <a:pt x="14668" y="0"/>
                  </a:cubicBezTo>
                  <a:close/>
                </a:path>
              </a:pathLst>
            </a:custGeom>
            <a:solidFill>
              <a:schemeClr val="bg1"/>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6" name="Shape 61956">
              <a:extLst>
                <a:ext uri="{FF2B5EF4-FFF2-40B4-BE49-F238E27FC236}">
                  <a16:creationId xmlns:a16="http://schemas.microsoft.com/office/drawing/2014/main" id="{F8CADD35-0E20-BF40-B1F1-B720BB43C1F5}"/>
                </a:ext>
              </a:extLst>
            </p:cNvPr>
            <p:cNvSpPr/>
            <p:nvPr/>
          </p:nvSpPr>
          <p:spPr>
            <a:xfrm>
              <a:off x="0" y="-1"/>
              <a:ext cx="4009728" cy="8489620"/>
            </a:xfrm>
            <a:custGeom>
              <a:avLst/>
              <a:gdLst/>
              <a:ahLst/>
              <a:cxnLst>
                <a:cxn ang="0">
                  <a:pos x="wd2" y="hd2"/>
                </a:cxn>
                <a:cxn ang="5400000">
                  <a:pos x="wd2" y="hd2"/>
                </a:cxn>
                <a:cxn ang="10800000">
                  <a:pos x="wd2" y="hd2"/>
                </a:cxn>
                <a:cxn ang="16200000">
                  <a:pos x="wd2" y="hd2"/>
                </a:cxn>
              </a:cxnLst>
              <a:rect l="0" t="0" r="r" b="b"/>
              <a:pathLst>
                <a:path w="21352" h="21589" extrusionOk="0">
                  <a:moveTo>
                    <a:pt x="8993" y="1"/>
                  </a:moveTo>
                  <a:cubicBezTo>
                    <a:pt x="8911" y="-1"/>
                    <a:pt x="8818" y="3"/>
                    <a:pt x="8706" y="15"/>
                  </a:cubicBezTo>
                  <a:cubicBezTo>
                    <a:pt x="8289" y="63"/>
                    <a:pt x="7872" y="126"/>
                    <a:pt x="7503" y="232"/>
                  </a:cubicBezTo>
                  <a:cubicBezTo>
                    <a:pt x="5875" y="701"/>
                    <a:pt x="5722" y="1662"/>
                    <a:pt x="5806" y="2477"/>
                  </a:cubicBezTo>
                  <a:cubicBezTo>
                    <a:pt x="5847" y="2878"/>
                    <a:pt x="6129" y="3115"/>
                    <a:pt x="6663" y="3412"/>
                  </a:cubicBezTo>
                  <a:cubicBezTo>
                    <a:pt x="7057" y="3630"/>
                    <a:pt x="7541" y="3908"/>
                    <a:pt x="7695" y="4192"/>
                  </a:cubicBezTo>
                  <a:cubicBezTo>
                    <a:pt x="7765" y="4323"/>
                    <a:pt x="7801" y="4460"/>
                    <a:pt x="7642" y="4580"/>
                  </a:cubicBezTo>
                  <a:cubicBezTo>
                    <a:pt x="7542" y="4655"/>
                    <a:pt x="7369" y="4682"/>
                    <a:pt x="7215" y="4715"/>
                  </a:cubicBezTo>
                  <a:lnTo>
                    <a:pt x="10272" y="5736"/>
                  </a:lnTo>
                  <a:lnTo>
                    <a:pt x="9505" y="6195"/>
                  </a:lnTo>
                  <a:lnTo>
                    <a:pt x="10025" y="6604"/>
                  </a:lnTo>
                  <a:lnTo>
                    <a:pt x="9513" y="7470"/>
                  </a:lnTo>
                  <a:lnTo>
                    <a:pt x="9985" y="14224"/>
                  </a:lnTo>
                  <a:cubicBezTo>
                    <a:pt x="8596" y="14226"/>
                    <a:pt x="7207" y="14240"/>
                    <a:pt x="5818" y="14228"/>
                  </a:cubicBezTo>
                  <a:cubicBezTo>
                    <a:pt x="6488" y="13347"/>
                    <a:pt x="6926" y="12429"/>
                    <a:pt x="7125" y="11497"/>
                  </a:cubicBezTo>
                  <a:cubicBezTo>
                    <a:pt x="7374" y="10328"/>
                    <a:pt x="7241" y="9151"/>
                    <a:pt x="6951" y="7985"/>
                  </a:cubicBezTo>
                  <a:cubicBezTo>
                    <a:pt x="6789" y="7334"/>
                    <a:pt x="6576" y="6683"/>
                    <a:pt x="6595" y="6028"/>
                  </a:cubicBezTo>
                  <a:cubicBezTo>
                    <a:pt x="6603" y="5762"/>
                    <a:pt x="6660" y="5496"/>
                    <a:pt x="6744" y="5234"/>
                  </a:cubicBezTo>
                  <a:cubicBezTo>
                    <a:pt x="6618" y="5299"/>
                    <a:pt x="6448" y="5360"/>
                    <a:pt x="6325" y="5395"/>
                  </a:cubicBezTo>
                  <a:cubicBezTo>
                    <a:pt x="5430" y="5654"/>
                    <a:pt x="4294" y="5684"/>
                    <a:pt x="3331" y="5871"/>
                  </a:cubicBezTo>
                  <a:cubicBezTo>
                    <a:pt x="2870" y="5961"/>
                    <a:pt x="2296" y="6041"/>
                    <a:pt x="1917" y="6203"/>
                  </a:cubicBezTo>
                  <a:cubicBezTo>
                    <a:pt x="1545" y="6362"/>
                    <a:pt x="1534" y="6532"/>
                    <a:pt x="1392" y="6765"/>
                  </a:cubicBezTo>
                  <a:cubicBezTo>
                    <a:pt x="846" y="7661"/>
                    <a:pt x="696" y="8601"/>
                    <a:pt x="580" y="9529"/>
                  </a:cubicBezTo>
                  <a:cubicBezTo>
                    <a:pt x="483" y="10303"/>
                    <a:pt x="1076" y="11070"/>
                    <a:pt x="893" y="11845"/>
                  </a:cubicBezTo>
                  <a:cubicBezTo>
                    <a:pt x="761" y="12402"/>
                    <a:pt x="63" y="12862"/>
                    <a:pt x="197" y="13431"/>
                  </a:cubicBezTo>
                  <a:cubicBezTo>
                    <a:pt x="294" y="13845"/>
                    <a:pt x="237" y="14288"/>
                    <a:pt x="63" y="14695"/>
                  </a:cubicBezTo>
                  <a:cubicBezTo>
                    <a:pt x="-218" y="15353"/>
                    <a:pt x="521" y="15894"/>
                    <a:pt x="741" y="16525"/>
                  </a:cubicBezTo>
                  <a:cubicBezTo>
                    <a:pt x="811" y="16725"/>
                    <a:pt x="852" y="16938"/>
                    <a:pt x="1001" y="17129"/>
                  </a:cubicBezTo>
                  <a:cubicBezTo>
                    <a:pt x="1287" y="17128"/>
                    <a:pt x="1619" y="17126"/>
                    <a:pt x="1881" y="17185"/>
                  </a:cubicBezTo>
                  <a:cubicBezTo>
                    <a:pt x="1964" y="17203"/>
                    <a:pt x="2067" y="17229"/>
                    <a:pt x="2128" y="17262"/>
                  </a:cubicBezTo>
                  <a:cubicBezTo>
                    <a:pt x="2236" y="17319"/>
                    <a:pt x="2262" y="17425"/>
                    <a:pt x="2303" y="17495"/>
                  </a:cubicBezTo>
                  <a:cubicBezTo>
                    <a:pt x="2651" y="18102"/>
                    <a:pt x="2868" y="18673"/>
                    <a:pt x="2928" y="19301"/>
                  </a:cubicBezTo>
                  <a:cubicBezTo>
                    <a:pt x="2990" y="19949"/>
                    <a:pt x="2984" y="20597"/>
                    <a:pt x="2946" y="21246"/>
                  </a:cubicBezTo>
                  <a:cubicBezTo>
                    <a:pt x="2939" y="21361"/>
                    <a:pt x="2952" y="21475"/>
                    <a:pt x="2963" y="21589"/>
                  </a:cubicBezTo>
                  <a:lnTo>
                    <a:pt x="9672" y="21589"/>
                  </a:lnTo>
                  <a:cubicBezTo>
                    <a:pt x="9861" y="20854"/>
                    <a:pt x="10128" y="20108"/>
                    <a:pt x="10560" y="19410"/>
                  </a:cubicBezTo>
                  <a:cubicBezTo>
                    <a:pt x="10466" y="19562"/>
                    <a:pt x="10696" y="19876"/>
                    <a:pt x="10739" y="20034"/>
                  </a:cubicBezTo>
                  <a:cubicBezTo>
                    <a:pt x="10797" y="20250"/>
                    <a:pt x="10845" y="20466"/>
                    <a:pt x="10898" y="20682"/>
                  </a:cubicBezTo>
                  <a:cubicBezTo>
                    <a:pt x="10970" y="20978"/>
                    <a:pt x="11088" y="21287"/>
                    <a:pt x="11135" y="21589"/>
                  </a:cubicBezTo>
                  <a:lnTo>
                    <a:pt x="17124" y="21589"/>
                  </a:lnTo>
                  <a:cubicBezTo>
                    <a:pt x="17312" y="21165"/>
                    <a:pt x="17499" y="20740"/>
                    <a:pt x="17659" y="20314"/>
                  </a:cubicBezTo>
                  <a:cubicBezTo>
                    <a:pt x="17811" y="19911"/>
                    <a:pt x="17934" y="19507"/>
                    <a:pt x="18005" y="19100"/>
                  </a:cubicBezTo>
                  <a:cubicBezTo>
                    <a:pt x="18048" y="18847"/>
                    <a:pt x="18039" y="18592"/>
                    <a:pt x="18184" y="18352"/>
                  </a:cubicBezTo>
                  <a:cubicBezTo>
                    <a:pt x="18334" y="18101"/>
                    <a:pt x="18435" y="17851"/>
                    <a:pt x="18529" y="17594"/>
                  </a:cubicBezTo>
                  <a:cubicBezTo>
                    <a:pt x="18594" y="17419"/>
                    <a:pt x="18570" y="17185"/>
                    <a:pt x="18736" y="17022"/>
                  </a:cubicBezTo>
                  <a:cubicBezTo>
                    <a:pt x="18881" y="16880"/>
                    <a:pt x="19057" y="16894"/>
                    <a:pt x="19387" y="16893"/>
                  </a:cubicBezTo>
                  <a:cubicBezTo>
                    <a:pt x="19435" y="16893"/>
                    <a:pt x="19762" y="16908"/>
                    <a:pt x="19783" y="16902"/>
                  </a:cubicBezTo>
                  <a:cubicBezTo>
                    <a:pt x="20010" y="16827"/>
                    <a:pt x="20032" y="16441"/>
                    <a:pt x="20055" y="16325"/>
                  </a:cubicBezTo>
                  <a:cubicBezTo>
                    <a:pt x="20118" y="16014"/>
                    <a:pt x="20201" y="15709"/>
                    <a:pt x="20343" y="15403"/>
                  </a:cubicBezTo>
                  <a:cubicBezTo>
                    <a:pt x="20696" y="14638"/>
                    <a:pt x="21053" y="13880"/>
                    <a:pt x="21223" y="13098"/>
                  </a:cubicBezTo>
                  <a:cubicBezTo>
                    <a:pt x="21285" y="12811"/>
                    <a:pt x="21382" y="12483"/>
                    <a:pt x="21344" y="12197"/>
                  </a:cubicBezTo>
                  <a:cubicBezTo>
                    <a:pt x="21306" y="11913"/>
                    <a:pt x="20813" y="11688"/>
                    <a:pt x="20824" y="11394"/>
                  </a:cubicBezTo>
                  <a:cubicBezTo>
                    <a:pt x="20834" y="11134"/>
                    <a:pt x="20955" y="10872"/>
                    <a:pt x="20928" y="10611"/>
                  </a:cubicBezTo>
                  <a:cubicBezTo>
                    <a:pt x="20908" y="10422"/>
                    <a:pt x="20733" y="10253"/>
                    <a:pt x="20688" y="10065"/>
                  </a:cubicBezTo>
                  <a:cubicBezTo>
                    <a:pt x="20554" y="9501"/>
                    <a:pt x="20488" y="8939"/>
                    <a:pt x="20199" y="8386"/>
                  </a:cubicBezTo>
                  <a:cubicBezTo>
                    <a:pt x="19910" y="7834"/>
                    <a:pt x="19964" y="7252"/>
                    <a:pt x="19503" y="6715"/>
                  </a:cubicBezTo>
                  <a:cubicBezTo>
                    <a:pt x="19198" y="6362"/>
                    <a:pt x="19255" y="5908"/>
                    <a:pt x="18259" y="5852"/>
                  </a:cubicBezTo>
                  <a:cubicBezTo>
                    <a:pt x="17227" y="5794"/>
                    <a:pt x="16319" y="5596"/>
                    <a:pt x="15336" y="5437"/>
                  </a:cubicBezTo>
                  <a:cubicBezTo>
                    <a:pt x="14693" y="5333"/>
                    <a:pt x="13750" y="5367"/>
                    <a:pt x="13263" y="5105"/>
                  </a:cubicBezTo>
                  <a:cubicBezTo>
                    <a:pt x="13202" y="5072"/>
                    <a:pt x="13185" y="5042"/>
                    <a:pt x="13155" y="5011"/>
                  </a:cubicBezTo>
                  <a:cubicBezTo>
                    <a:pt x="13243" y="5338"/>
                    <a:pt x="13345" y="5664"/>
                    <a:pt x="13407" y="5993"/>
                  </a:cubicBezTo>
                  <a:cubicBezTo>
                    <a:pt x="13651" y="7293"/>
                    <a:pt x="13692" y="8626"/>
                    <a:pt x="13932" y="9925"/>
                  </a:cubicBezTo>
                  <a:cubicBezTo>
                    <a:pt x="14122" y="10955"/>
                    <a:pt x="14440" y="11979"/>
                    <a:pt x="15031" y="12974"/>
                  </a:cubicBezTo>
                  <a:cubicBezTo>
                    <a:pt x="15277" y="13389"/>
                    <a:pt x="15573" y="13795"/>
                    <a:pt x="15911" y="14194"/>
                  </a:cubicBezTo>
                  <a:cubicBezTo>
                    <a:pt x="15183" y="14205"/>
                    <a:pt x="14453" y="14215"/>
                    <a:pt x="13725" y="14222"/>
                  </a:cubicBezTo>
                  <a:cubicBezTo>
                    <a:pt x="13374" y="14225"/>
                    <a:pt x="13022" y="14219"/>
                    <a:pt x="12671" y="14222"/>
                  </a:cubicBezTo>
                  <a:lnTo>
                    <a:pt x="11493" y="7434"/>
                  </a:lnTo>
                  <a:lnTo>
                    <a:pt x="10842" y="6585"/>
                  </a:lnTo>
                  <a:lnTo>
                    <a:pt x="11372" y="6165"/>
                  </a:lnTo>
                  <a:lnTo>
                    <a:pt x="10587" y="5745"/>
                  </a:lnTo>
                  <a:lnTo>
                    <a:pt x="12693" y="4451"/>
                  </a:lnTo>
                  <a:cubicBezTo>
                    <a:pt x="12551" y="4429"/>
                    <a:pt x="12393" y="4394"/>
                    <a:pt x="12401" y="4413"/>
                  </a:cubicBezTo>
                  <a:cubicBezTo>
                    <a:pt x="12289" y="4161"/>
                    <a:pt x="12695" y="3741"/>
                    <a:pt x="12867" y="3508"/>
                  </a:cubicBezTo>
                  <a:cubicBezTo>
                    <a:pt x="13107" y="3184"/>
                    <a:pt x="13428" y="2894"/>
                    <a:pt x="13599" y="2554"/>
                  </a:cubicBezTo>
                  <a:cubicBezTo>
                    <a:pt x="13693" y="2367"/>
                    <a:pt x="13563" y="2368"/>
                    <a:pt x="13415" y="2241"/>
                  </a:cubicBezTo>
                  <a:cubicBezTo>
                    <a:pt x="13243" y="2094"/>
                    <a:pt x="13360" y="2009"/>
                    <a:pt x="13379" y="1846"/>
                  </a:cubicBezTo>
                  <a:cubicBezTo>
                    <a:pt x="13423" y="1471"/>
                    <a:pt x="13098" y="1174"/>
                    <a:pt x="12734" y="856"/>
                  </a:cubicBezTo>
                  <a:cubicBezTo>
                    <a:pt x="12445" y="604"/>
                    <a:pt x="12269" y="320"/>
                    <a:pt x="11692" y="180"/>
                  </a:cubicBezTo>
                  <a:cubicBezTo>
                    <a:pt x="11532" y="142"/>
                    <a:pt x="11343" y="151"/>
                    <a:pt x="11175" y="117"/>
                  </a:cubicBezTo>
                  <a:cubicBezTo>
                    <a:pt x="10806" y="42"/>
                    <a:pt x="10718" y="-11"/>
                    <a:pt x="10305" y="46"/>
                  </a:cubicBezTo>
                  <a:cubicBezTo>
                    <a:pt x="10087" y="75"/>
                    <a:pt x="9919" y="123"/>
                    <a:pt x="9712" y="101"/>
                  </a:cubicBezTo>
                  <a:cubicBezTo>
                    <a:pt x="9396" y="68"/>
                    <a:pt x="9241" y="7"/>
                    <a:pt x="8993" y="1"/>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grpSp>
      <p:sp>
        <p:nvSpPr>
          <p:cNvPr id="57" name="Freeform 944">
            <a:extLst>
              <a:ext uri="{FF2B5EF4-FFF2-40B4-BE49-F238E27FC236}">
                <a16:creationId xmlns:a16="http://schemas.microsoft.com/office/drawing/2014/main" id="{2A5177A1-6B88-B449-96A9-CBD2417950BA}"/>
              </a:ext>
            </a:extLst>
          </p:cNvPr>
          <p:cNvSpPr>
            <a:spLocks noChangeArrowheads="1"/>
          </p:cNvSpPr>
          <p:nvPr/>
        </p:nvSpPr>
        <p:spPr bwMode="auto">
          <a:xfrm>
            <a:off x="19320819" y="3005882"/>
            <a:ext cx="728290" cy="914408"/>
          </a:xfrm>
          <a:custGeom>
            <a:avLst/>
            <a:gdLst>
              <a:gd name="T0" fmla="*/ 873157 w 236178"/>
              <a:gd name="T1" fmla="*/ 2885453 h 296502"/>
              <a:gd name="T2" fmla="*/ 1655872 w 236178"/>
              <a:gd name="T3" fmla="*/ 2885453 h 296502"/>
              <a:gd name="T4" fmla="*/ 2029527 w 236178"/>
              <a:gd name="T5" fmla="*/ 2350830 h 296502"/>
              <a:gd name="T6" fmla="*/ 1163196 w 236178"/>
              <a:gd name="T7" fmla="*/ 849826 h 296502"/>
              <a:gd name="T8" fmla="*/ 1424861 w 236178"/>
              <a:gd name="T9" fmla="*/ 951573 h 296502"/>
              <a:gd name="T10" fmla="*/ 1424861 w 236178"/>
              <a:gd name="T11" fmla="*/ 1632569 h 296502"/>
              <a:gd name="T12" fmla="*/ 1163196 w 236178"/>
              <a:gd name="T13" fmla="*/ 1730421 h 296502"/>
              <a:gd name="T14" fmla="*/ 1242486 w 236178"/>
              <a:gd name="T15" fmla="*/ 1632569 h 296502"/>
              <a:gd name="T16" fmla="*/ 1111640 w 236178"/>
              <a:gd name="T17" fmla="*/ 900687 h 296502"/>
              <a:gd name="T18" fmla="*/ 1136125 w 236178"/>
              <a:gd name="T19" fmla="*/ 568016 h 296502"/>
              <a:gd name="T20" fmla="*/ 845506 w 236178"/>
              <a:gd name="T21" fmla="*/ 701296 h 296502"/>
              <a:gd name="T22" fmla="*/ 637391 w 236178"/>
              <a:gd name="T23" fmla="*/ 948271 h 296502"/>
              <a:gd name="T24" fmla="*/ 558849 w 236178"/>
              <a:gd name="T25" fmla="*/ 1261841 h 296502"/>
              <a:gd name="T26" fmla="*/ 621664 w 236178"/>
              <a:gd name="T27" fmla="*/ 1579352 h 296502"/>
              <a:gd name="T28" fmla="*/ 818022 w 236178"/>
              <a:gd name="T29" fmla="*/ 1838051 h 296502"/>
              <a:gd name="T30" fmla="*/ 1104687 w 236178"/>
              <a:gd name="T31" fmla="*/ 1983078 h 296502"/>
              <a:gd name="T32" fmla="*/ 1285343 w 236178"/>
              <a:gd name="T33" fmla="*/ 2088917 h 296502"/>
              <a:gd name="T34" fmla="*/ 1634838 w 236178"/>
              <a:gd name="T35" fmla="*/ 2010523 h 296502"/>
              <a:gd name="T36" fmla="*/ 1921517 w 236178"/>
              <a:gd name="T37" fmla="*/ 1787100 h 296502"/>
              <a:gd name="T38" fmla="*/ 2078597 w 236178"/>
              <a:gd name="T39" fmla="*/ 1461749 h 296502"/>
              <a:gd name="T40" fmla="*/ 2078597 w 236178"/>
              <a:gd name="T41" fmla="*/ 1101139 h 296502"/>
              <a:gd name="T42" fmla="*/ 1921517 w 236178"/>
              <a:gd name="T43" fmla="*/ 775776 h 296502"/>
              <a:gd name="T44" fmla="*/ 1634838 w 236178"/>
              <a:gd name="T45" fmla="*/ 552359 h 296502"/>
              <a:gd name="T46" fmla="*/ 1285343 w 236178"/>
              <a:gd name="T47" fmla="*/ 470016 h 296502"/>
              <a:gd name="T48" fmla="*/ 1469909 w 236178"/>
              <a:gd name="T49" fmla="*/ 477866 h 296502"/>
              <a:gd name="T50" fmla="*/ 1799779 w 236178"/>
              <a:gd name="T51" fmla="*/ 638584 h 296502"/>
              <a:gd name="T52" fmla="*/ 2027549 w 236178"/>
              <a:gd name="T53" fmla="*/ 924736 h 296502"/>
              <a:gd name="T54" fmla="*/ 2110008 w 236178"/>
              <a:gd name="T55" fmla="*/ 1281443 h 296502"/>
              <a:gd name="T56" fmla="*/ 2027549 w 236178"/>
              <a:gd name="T57" fmla="*/ 1638143 h 296502"/>
              <a:gd name="T58" fmla="*/ 1799779 w 236178"/>
              <a:gd name="T59" fmla="*/ 1924291 h 296502"/>
              <a:gd name="T60" fmla="*/ 1469909 w 236178"/>
              <a:gd name="T61" fmla="*/ 2085003 h 296502"/>
              <a:gd name="T62" fmla="*/ 1253921 w 236178"/>
              <a:gd name="T63" fmla="*/ 2190835 h 296502"/>
              <a:gd name="T64" fmla="*/ 865150 w 236178"/>
              <a:gd name="T65" fmla="*/ 2088917 h 296502"/>
              <a:gd name="T66" fmla="*/ 554909 w 236178"/>
              <a:gd name="T67" fmla="*/ 1826294 h 296502"/>
              <a:gd name="T68" fmla="*/ 389974 w 236178"/>
              <a:gd name="T69" fmla="*/ 1457832 h 296502"/>
              <a:gd name="T70" fmla="*/ 401754 w 236178"/>
              <a:gd name="T71" fmla="*/ 1050173 h 296502"/>
              <a:gd name="T72" fmla="*/ 590253 w 236178"/>
              <a:gd name="T73" fmla="*/ 693453 h 296502"/>
              <a:gd name="T74" fmla="*/ 916196 w 236178"/>
              <a:gd name="T75" fmla="*/ 450429 h 296502"/>
              <a:gd name="T76" fmla="*/ 1285343 w 236178"/>
              <a:gd name="T77" fmla="*/ 364218 h 296502"/>
              <a:gd name="T78" fmla="*/ 1294029 w 236178"/>
              <a:gd name="T79" fmla="*/ 2484469 h 296502"/>
              <a:gd name="T80" fmla="*/ 1294029 w 236178"/>
              <a:gd name="T81" fmla="*/ 0 h 296502"/>
              <a:gd name="T82" fmla="*/ 2127862 w 236178"/>
              <a:gd name="T83" fmla="*/ 3188152 h 296502"/>
              <a:gd name="T84" fmla="*/ 2049194 w 236178"/>
              <a:gd name="T85" fmla="*/ 3227473 h 296502"/>
              <a:gd name="T86" fmla="*/ 1262551 w 236178"/>
              <a:gd name="T87" fmla="*/ 3227473 h 296502"/>
              <a:gd name="T88" fmla="*/ 483783 w 236178"/>
              <a:gd name="T89" fmla="*/ 3231399 h 296502"/>
              <a:gd name="T90" fmla="*/ 456245 w 236178"/>
              <a:gd name="T91" fmla="*/ 2276129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1046" y="215180"/>
                </a:moveTo>
                <a:lnTo>
                  <a:pt x="51046" y="283548"/>
                </a:lnTo>
                <a:lnTo>
                  <a:pt x="79804" y="264117"/>
                </a:lnTo>
                <a:cubicBezTo>
                  <a:pt x="81242" y="263038"/>
                  <a:pt x="83399" y="263038"/>
                  <a:pt x="84837" y="264117"/>
                </a:cubicBezTo>
                <a:lnTo>
                  <a:pt x="118269" y="286427"/>
                </a:lnTo>
                <a:lnTo>
                  <a:pt x="151341" y="264117"/>
                </a:lnTo>
                <a:cubicBezTo>
                  <a:pt x="153138" y="263038"/>
                  <a:pt x="154935" y="263038"/>
                  <a:pt x="156373" y="264117"/>
                </a:cubicBezTo>
                <a:lnTo>
                  <a:pt x="185491" y="283548"/>
                </a:lnTo>
                <a:lnTo>
                  <a:pt x="185491" y="215180"/>
                </a:lnTo>
                <a:cubicBezTo>
                  <a:pt x="166079" y="228494"/>
                  <a:pt x="143073" y="236410"/>
                  <a:pt x="118269" y="236410"/>
                </a:cubicBezTo>
                <a:cubicBezTo>
                  <a:pt x="93105" y="236410"/>
                  <a:pt x="70098" y="228494"/>
                  <a:pt x="51046" y="215180"/>
                </a:cubicBezTo>
                <a:close/>
                <a:moveTo>
                  <a:pt x="106311" y="77787"/>
                </a:moveTo>
                <a:lnTo>
                  <a:pt x="130227" y="77787"/>
                </a:lnTo>
                <a:cubicBezTo>
                  <a:pt x="132401" y="77787"/>
                  <a:pt x="134575" y="79937"/>
                  <a:pt x="134575" y="82444"/>
                </a:cubicBezTo>
                <a:cubicBezTo>
                  <a:pt x="134575" y="84952"/>
                  <a:pt x="132401" y="87101"/>
                  <a:pt x="130227" y="87101"/>
                </a:cubicBezTo>
                <a:lnTo>
                  <a:pt x="122617" y="87101"/>
                </a:lnTo>
                <a:lnTo>
                  <a:pt x="122617" y="149436"/>
                </a:lnTo>
                <a:lnTo>
                  <a:pt x="130227" y="149436"/>
                </a:lnTo>
                <a:cubicBezTo>
                  <a:pt x="132401" y="149436"/>
                  <a:pt x="134575" y="151585"/>
                  <a:pt x="134575" y="153735"/>
                </a:cubicBezTo>
                <a:cubicBezTo>
                  <a:pt x="134575" y="156242"/>
                  <a:pt x="132401" y="158392"/>
                  <a:pt x="130227" y="158392"/>
                </a:cubicBezTo>
                <a:lnTo>
                  <a:pt x="106311" y="158392"/>
                </a:lnTo>
                <a:cubicBezTo>
                  <a:pt x="103774" y="158392"/>
                  <a:pt x="101600" y="156242"/>
                  <a:pt x="101600" y="153735"/>
                </a:cubicBezTo>
                <a:cubicBezTo>
                  <a:pt x="101600" y="151585"/>
                  <a:pt x="103774" y="149436"/>
                  <a:pt x="106311" y="149436"/>
                </a:cubicBezTo>
                <a:lnTo>
                  <a:pt x="113558" y="149436"/>
                </a:lnTo>
                <a:lnTo>
                  <a:pt x="113558" y="87101"/>
                </a:lnTo>
                <a:lnTo>
                  <a:pt x="106311" y="87101"/>
                </a:lnTo>
                <a:cubicBezTo>
                  <a:pt x="103774" y="87101"/>
                  <a:pt x="101600" y="84952"/>
                  <a:pt x="101600" y="82444"/>
                </a:cubicBezTo>
                <a:cubicBezTo>
                  <a:pt x="101600" y="79937"/>
                  <a:pt x="103774" y="77787"/>
                  <a:pt x="106311" y="77787"/>
                </a:cubicBezTo>
                <a:close/>
                <a:moveTo>
                  <a:pt x="117475" y="43024"/>
                </a:moveTo>
                <a:lnTo>
                  <a:pt x="103837" y="51994"/>
                </a:lnTo>
                <a:cubicBezTo>
                  <a:pt x="103119" y="52712"/>
                  <a:pt x="102042" y="53071"/>
                  <a:pt x="100965" y="52712"/>
                </a:cubicBezTo>
                <a:lnTo>
                  <a:pt x="85173" y="50559"/>
                </a:lnTo>
                <a:lnTo>
                  <a:pt x="77276" y="64193"/>
                </a:lnTo>
                <a:cubicBezTo>
                  <a:pt x="76559" y="65270"/>
                  <a:pt x="75841" y="65987"/>
                  <a:pt x="74764" y="66346"/>
                </a:cubicBezTo>
                <a:lnTo>
                  <a:pt x="59331" y="71010"/>
                </a:lnTo>
                <a:lnTo>
                  <a:pt x="58254" y="86798"/>
                </a:lnTo>
                <a:cubicBezTo>
                  <a:pt x="58254" y="88233"/>
                  <a:pt x="57536" y="88950"/>
                  <a:pt x="56818" y="90027"/>
                </a:cubicBezTo>
                <a:lnTo>
                  <a:pt x="45333" y="100791"/>
                </a:lnTo>
                <a:lnTo>
                  <a:pt x="51076" y="115501"/>
                </a:lnTo>
                <a:cubicBezTo>
                  <a:pt x="51435" y="116578"/>
                  <a:pt x="51435" y="117654"/>
                  <a:pt x="51076" y="118730"/>
                </a:cubicBezTo>
                <a:lnTo>
                  <a:pt x="45333" y="133800"/>
                </a:lnTo>
                <a:lnTo>
                  <a:pt x="56818" y="144564"/>
                </a:lnTo>
                <a:cubicBezTo>
                  <a:pt x="57536" y="145281"/>
                  <a:pt x="58254" y="146358"/>
                  <a:pt x="58254" y="147434"/>
                </a:cubicBezTo>
                <a:lnTo>
                  <a:pt x="59331" y="163580"/>
                </a:lnTo>
                <a:lnTo>
                  <a:pt x="74764" y="168244"/>
                </a:lnTo>
                <a:cubicBezTo>
                  <a:pt x="75841" y="168603"/>
                  <a:pt x="76559" y="169320"/>
                  <a:pt x="77276" y="170038"/>
                </a:cubicBezTo>
                <a:lnTo>
                  <a:pt x="85173" y="184031"/>
                </a:lnTo>
                <a:lnTo>
                  <a:pt x="100965" y="181520"/>
                </a:lnTo>
                <a:cubicBezTo>
                  <a:pt x="101324" y="181520"/>
                  <a:pt x="101683" y="181520"/>
                  <a:pt x="101683" y="181520"/>
                </a:cubicBezTo>
                <a:cubicBezTo>
                  <a:pt x="102401" y="181520"/>
                  <a:pt x="103478" y="181878"/>
                  <a:pt x="103837" y="182596"/>
                </a:cubicBezTo>
                <a:lnTo>
                  <a:pt x="117475" y="191207"/>
                </a:lnTo>
                <a:lnTo>
                  <a:pt x="130755" y="182596"/>
                </a:lnTo>
                <a:cubicBezTo>
                  <a:pt x="131473" y="181878"/>
                  <a:pt x="132550" y="181520"/>
                  <a:pt x="133985" y="181520"/>
                </a:cubicBezTo>
                <a:lnTo>
                  <a:pt x="149418" y="184031"/>
                </a:lnTo>
                <a:lnTo>
                  <a:pt x="157673" y="170038"/>
                </a:lnTo>
                <a:cubicBezTo>
                  <a:pt x="158032" y="169320"/>
                  <a:pt x="159109" y="168603"/>
                  <a:pt x="160186" y="168244"/>
                </a:cubicBezTo>
                <a:lnTo>
                  <a:pt x="175619" y="163580"/>
                </a:lnTo>
                <a:lnTo>
                  <a:pt x="176696" y="147434"/>
                </a:lnTo>
                <a:cubicBezTo>
                  <a:pt x="176696" y="146358"/>
                  <a:pt x="177055" y="145281"/>
                  <a:pt x="178131" y="144564"/>
                </a:cubicBezTo>
                <a:lnTo>
                  <a:pt x="189975" y="133800"/>
                </a:lnTo>
                <a:lnTo>
                  <a:pt x="183874" y="118730"/>
                </a:lnTo>
                <a:cubicBezTo>
                  <a:pt x="183515" y="117654"/>
                  <a:pt x="183515" y="116578"/>
                  <a:pt x="183874" y="115501"/>
                </a:cubicBezTo>
                <a:lnTo>
                  <a:pt x="189975" y="100791"/>
                </a:lnTo>
                <a:lnTo>
                  <a:pt x="178131" y="90027"/>
                </a:lnTo>
                <a:cubicBezTo>
                  <a:pt x="177055" y="88950"/>
                  <a:pt x="176696" y="88233"/>
                  <a:pt x="176696" y="86798"/>
                </a:cubicBezTo>
                <a:lnTo>
                  <a:pt x="175619" y="71010"/>
                </a:lnTo>
                <a:lnTo>
                  <a:pt x="160186" y="66346"/>
                </a:lnTo>
                <a:cubicBezTo>
                  <a:pt x="159109" y="65987"/>
                  <a:pt x="158032" y="65270"/>
                  <a:pt x="157673" y="64193"/>
                </a:cubicBezTo>
                <a:lnTo>
                  <a:pt x="149418" y="50559"/>
                </a:lnTo>
                <a:lnTo>
                  <a:pt x="133985" y="52712"/>
                </a:lnTo>
                <a:cubicBezTo>
                  <a:pt x="132550" y="53071"/>
                  <a:pt x="131473" y="52712"/>
                  <a:pt x="130755" y="51994"/>
                </a:cubicBezTo>
                <a:lnTo>
                  <a:pt x="117475" y="43024"/>
                </a:lnTo>
                <a:close/>
                <a:moveTo>
                  <a:pt x="117475" y="33337"/>
                </a:moveTo>
                <a:cubicBezTo>
                  <a:pt x="118193" y="33337"/>
                  <a:pt x="119270" y="33337"/>
                  <a:pt x="119988" y="34055"/>
                </a:cubicBezTo>
                <a:lnTo>
                  <a:pt x="134344" y="43742"/>
                </a:lnTo>
                <a:lnTo>
                  <a:pt x="151213" y="41230"/>
                </a:lnTo>
                <a:cubicBezTo>
                  <a:pt x="153007" y="40872"/>
                  <a:pt x="154802" y="41948"/>
                  <a:pt x="155879" y="43383"/>
                </a:cubicBezTo>
                <a:lnTo>
                  <a:pt x="164493" y="58453"/>
                </a:lnTo>
                <a:lnTo>
                  <a:pt x="181003" y="63476"/>
                </a:lnTo>
                <a:cubicBezTo>
                  <a:pt x="182797" y="63835"/>
                  <a:pt x="183874" y="65629"/>
                  <a:pt x="184233" y="67422"/>
                </a:cubicBezTo>
                <a:lnTo>
                  <a:pt x="185310" y="84645"/>
                </a:lnTo>
                <a:lnTo>
                  <a:pt x="197872" y="96126"/>
                </a:lnTo>
                <a:cubicBezTo>
                  <a:pt x="199307" y="97561"/>
                  <a:pt x="199666" y="99355"/>
                  <a:pt x="198948" y="101149"/>
                </a:cubicBezTo>
                <a:lnTo>
                  <a:pt x="192847" y="117295"/>
                </a:lnTo>
                <a:lnTo>
                  <a:pt x="198948" y="133441"/>
                </a:lnTo>
                <a:cubicBezTo>
                  <a:pt x="199666" y="135235"/>
                  <a:pt x="199307" y="137029"/>
                  <a:pt x="197872" y="138105"/>
                </a:cubicBezTo>
                <a:lnTo>
                  <a:pt x="185310" y="149946"/>
                </a:lnTo>
                <a:lnTo>
                  <a:pt x="184233" y="167168"/>
                </a:lnTo>
                <a:cubicBezTo>
                  <a:pt x="183874" y="168962"/>
                  <a:pt x="182797" y="170397"/>
                  <a:pt x="181003" y="171114"/>
                </a:cubicBezTo>
                <a:lnTo>
                  <a:pt x="164493" y="176138"/>
                </a:lnTo>
                <a:lnTo>
                  <a:pt x="155879" y="191207"/>
                </a:lnTo>
                <a:cubicBezTo>
                  <a:pt x="154802" y="192642"/>
                  <a:pt x="153007" y="193360"/>
                  <a:pt x="151213" y="193360"/>
                </a:cubicBezTo>
                <a:lnTo>
                  <a:pt x="134344" y="190848"/>
                </a:lnTo>
                <a:lnTo>
                  <a:pt x="119988" y="200536"/>
                </a:lnTo>
                <a:cubicBezTo>
                  <a:pt x="119270" y="200894"/>
                  <a:pt x="118193" y="201253"/>
                  <a:pt x="117475" y="201253"/>
                </a:cubicBezTo>
                <a:cubicBezTo>
                  <a:pt x="116757" y="201253"/>
                  <a:pt x="115681" y="200894"/>
                  <a:pt x="114604" y="200536"/>
                </a:cubicBezTo>
                <a:lnTo>
                  <a:pt x="100606" y="190848"/>
                </a:lnTo>
                <a:lnTo>
                  <a:pt x="83737" y="193360"/>
                </a:lnTo>
                <a:cubicBezTo>
                  <a:pt x="81583" y="193360"/>
                  <a:pt x="80148" y="192642"/>
                  <a:pt x="79071" y="191207"/>
                </a:cubicBezTo>
                <a:lnTo>
                  <a:pt x="70457" y="176138"/>
                </a:lnTo>
                <a:lnTo>
                  <a:pt x="53947" y="171114"/>
                </a:lnTo>
                <a:cubicBezTo>
                  <a:pt x="52153" y="170397"/>
                  <a:pt x="51076" y="168962"/>
                  <a:pt x="50717" y="167168"/>
                </a:cubicBezTo>
                <a:lnTo>
                  <a:pt x="49281" y="149946"/>
                </a:lnTo>
                <a:lnTo>
                  <a:pt x="36719" y="138105"/>
                </a:lnTo>
                <a:cubicBezTo>
                  <a:pt x="35643" y="137029"/>
                  <a:pt x="34925" y="135235"/>
                  <a:pt x="35643" y="133441"/>
                </a:cubicBezTo>
                <a:lnTo>
                  <a:pt x="41744" y="117295"/>
                </a:lnTo>
                <a:lnTo>
                  <a:pt x="35643" y="101149"/>
                </a:lnTo>
                <a:cubicBezTo>
                  <a:pt x="34925" y="99355"/>
                  <a:pt x="35643" y="97561"/>
                  <a:pt x="36719" y="96126"/>
                </a:cubicBezTo>
                <a:lnTo>
                  <a:pt x="49281" y="84645"/>
                </a:lnTo>
                <a:lnTo>
                  <a:pt x="50717" y="67422"/>
                </a:lnTo>
                <a:cubicBezTo>
                  <a:pt x="51076" y="65629"/>
                  <a:pt x="52153" y="63835"/>
                  <a:pt x="53947" y="63476"/>
                </a:cubicBezTo>
                <a:lnTo>
                  <a:pt x="70457" y="58453"/>
                </a:lnTo>
                <a:lnTo>
                  <a:pt x="79071" y="43383"/>
                </a:lnTo>
                <a:cubicBezTo>
                  <a:pt x="80148" y="41948"/>
                  <a:pt x="81583" y="40872"/>
                  <a:pt x="83737" y="41230"/>
                </a:cubicBezTo>
                <a:lnTo>
                  <a:pt x="100606" y="43742"/>
                </a:lnTo>
                <a:lnTo>
                  <a:pt x="114604" y="34055"/>
                </a:lnTo>
                <a:cubicBezTo>
                  <a:pt x="115681" y="33337"/>
                  <a:pt x="116757" y="33337"/>
                  <a:pt x="117475" y="33337"/>
                </a:cubicBezTo>
                <a:close/>
                <a:moveTo>
                  <a:pt x="118269" y="9356"/>
                </a:moveTo>
                <a:cubicBezTo>
                  <a:pt x="57876" y="9356"/>
                  <a:pt x="8987" y="58293"/>
                  <a:pt x="8987" y="118385"/>
                </a:cubicBezTo>
                <a:cubicBezTo>
                  <a:pt x="8987" y="178477"/>
                  <a:pt x="57876" y="227414"/>
                  <a:pt x="118269" y="227414"/>
                </a:cubicBezTo>
                <a:cubicBezTo>
                  <a:pt x="178301" y="227414"/>
                  <a:pt x="227191" y="178477"/>
                  <a:pt x="227191" y="118385"/>
                </a:cubicBezTo>
                <a:cubicBezTo>
                  <a:pt x="227191" y="58293"/>
                  <a:pt x="178301" y="9356"/>
                  <a:pt x="118269" y="9356"/>
                </a:cubicBezTo>
                <a:close/>
                <a:moveTo>
                  <a:pt x="118269" y="0"/>
                </a:moveTo>
                <a:cubicBezTo>
                  <a:pt x="182975" y="0"/>
                  <a:pt x="236178" y="53255"/>
                  <a:pt x="236178" y="118385"/>
                </a:cubicBezTo>
                <a:cubicBezTo>
                  <a:pt x="236178" y="154368"/>
                  <a:pt x="220001" y="186753"/>
                  <a:pt x="194478" y="208343"/>
                </a:cubicBezTo>
                <a:lnTo>
                  <a:pt x="194478" y="291824"/>
                </a:lnTo>
                <a:cubicBezTo>
                  <a:pt x="194478" y="293624"/>
                  <a:pt x="193400" y="294703"/>
                  <a:pt x="191962" y="295783"/>
                </a:cubicBezTo>
                <a:cubicBezTo>
                  <a:pt x="191243" y="296142"/>
                  <a:pt x="190524" y="296502"/>
                  <a:pt x="189805" y="296502"/>
                </a:cubicBezTo>
                <a:cubicBezTo>
                  <a:pt x="189086" y="296502"/>
                  <a:pt x="188007" y="295783"/>
                  <a:pt x="187288" y="295423"/>
                </a:cubicBezTo>
                <a:lnTo>
                  <a:pt x="153857" y="273473"/>
                </a:lnTo>
                <a:lnTo>
                  <a:pt x="120785" y="295423"/>
                </a:lnTo>
                <a:cubicBezTo>
                  <a:pt x="118988" y="296502"/>
                  <a:pt x="117190" y="296502"/>
                  <a:pt x="115393" y="295423"/>
                </a:cubicBezTo>
                <a:lnTo>
                  <a:pt x="82320" y="273473"/>
                </a:lnTo>
                <a:lnTo>
                  <a:pt x="48889" y="295423"/>
                </a:lnTo>
                <a:cubicBezTo>
                  <a:pt x="47451" y="296502"/>
                  <a:pt x="45654" y="296502"/>
                  <a:pt x="44216" y="295783"/>
                </a:cubicBezTo>
                <a:cubicBezTo>
                  <a:pt x="42778" y="294703"/>
                  <a:pt x="41699" y="293624"/>
                  <a:pt x="41699" y="291824"/>
                </a:cubicBezTo>
                <a:lnTo>
                  <a:pt x="41699" y="208703"/>
                </a:lnTo>
                <a:cubicBezTo>
                  <a:pt x="41699" y="208343"/>
                  <a:pt x="41699" y="208343"/>
                  <a:pt x="41699" y="208343"/>
                </a:cubicBezTo>
                <a:cubicBezTo>
                  <a:pt x="16176" y="186753"/>
                  <a:pt x="0" y="154368"/>
                  <a:pt x="0" y="118385"/>
                </a:cubicBezTo>
                <a:cubicBezTo>
                  <a:pt x="0" y="53255"/>
                  <a:pt x="53203" y="0"/>
                  <a:pt x="118269"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58" name="Freeform 950">
            <a:extLst>
              <a:ext uri="{FF2B5EF4-FFF2-40B4-BE49-F238E27FC236}">
                <a16:creationId xmlns:a16="http://schemas.microsoft.com/office/drawing/2014/main" id="{D3841B64-2F6D-CC41-8F05-EB61D6CD77CE}"/>
              </a:ext>
            </a:extLst>
          </p:cNvPr>
          <p:cNvSpPr>
            <a:spLocks noChangeArrowheads="1"/>
          </p:cNvSpPr>
          <p:nvPr/>
        </p:nvSpPr>
        <p:spPr bwMode="auto">
          <a:xfrm>
            <a:off x="17924791" y="7407630"/>
            <a:ext cx="801119" cy="914410"/>
          </a:xfrm>
          <a:custGeom>
            <a:avLst/>
            <a:gdLst>
              <a:gd name="T0" fmla="*/ 1732784 w 259991"/>
              <a:gd name="T1" fmla="*/ 2358694 h 296502"/>
              <a:gd name="T2" fmla="*/ 1732784 w 259991"/>
              <a:gd name="T3" fmla="*/ 2458604 h 296502"/>
              <a:gd name="T4" fmla="*/ 709950 w 259991"/>
              <a:gd name="T5" fmla="*/ 2408653 h 296502"/>
              <a:gd name="T6" fmla="*/ 1418761 w 259991"/>
              <a:gd name="T7" fmla="*/ 1959800 h 296502"/>
              <a:gd name="T8" fmla="*/ 2125940 w 259991"/>
              <a:gd name="T9" fmla="*/ 2009741 h 296502"/>
              <a:gd name="T10" fmla="*/ 1418761 w 259991"/>
              <a:gd name="T11" fmla="*/ 2059693 h 296502"/>
              <a:gd name="T12" fmla="*/ 1418761 w 259991"/>
              <a:gd name="T13" fmla="*/ 1959800 h 296502"/>
              <a:gd name="T14" fmla="*/ 1140070 w 259991"/>
              <a:gd name="T15" fmla="*/ 1959800 h 296502"/>
              <a:gd name="T16" fmla="*/ 1140070 w 259991"/>
              <a:gd name="T17" fmla="*/ 2059693 h 296502"/>
              <a:gd name="T18" fmla="*/ 709950 w 259991"/>
              <a:gd name="T19" fmla="*/ 2009741 h 296502"/>
              <a:gd name="T20" fmla="*/ 1796038 w 259991"/>
              <a:gd name="T21" fmla="*/ 1578244 h 296502"/>
              <a:gd name="T22" fmla="*/ 2125923 w 259991"/>
              <a:gd name="T23" fmla="*/ 1626269 h 296502"/>
              <a:gd name="T24" fmla="*/ 1796038 w 259991"/>
              <a:gd name="T25" fmla="*/ 1678308 h 296502"/>
              <a:gd name="T26" fmla="*/ 1796038 w 259991"/>
              <a:gd name="T27" fmla="*/ 1578244 h 296502"/>
              <a:gd name="T28" fmla="*/ 1524820 w 259991"/>
              <a:gd name="T29" fmla="*/ 1578244 h 296502"/>
              <a:gd name="T30" fmla="*/ 1524820 w 259991"/>
              <a:gd name="T31" fmla="*/ 1678308 h 296502"/>
              <a:gd name="T32" fmla="*/ 709950 w 259991"/>
              <a:gd name="T33" fmla="*/ 1626269 h 296502"/>
              <a:gd name="T34" fmla="*/ 1418761 w 259991"/>
              <a:gd name="T35" fmla="*/ 1179348 h 296502"/>
              <a:gd name="T36" fmla="*/ 2125940 w 259991"/>
              <a:gd name="T37" fmla="*/ 1225602 h 296502"/>
              <a:gd name="T38" fmla="*/ 1418761 w 259991"/>
              <a:gd name="T39" fmla="*/ 1279560 h 296502"/>
              <a:gd name="T40" fmla="*/ 1418761 w 259991"/>
              <a:gd name="T41" fmla="*/ 1179348 h 296502"/>
              <a:gd name="T42" fmla="*/ 1140070 w 259991"/>
              <a:gd name="T43" fmla="*/ 1179348 h 296502"/>
              <a:gd name="T44" fmla="*/ 1140070 w 259991"/>
              <a:gd name="T45" fmla="*/ 1279560 h 296502"/>
              <a:gd name="T46" fmla="*/ 709950 w 259991"/>
              <a:gd name="T47" fmla="*/ 1225602 h 296502"/>
              <a:gd name="T48" fmla="*/ 1796038 w 259991"/>
              <a:gd name="T49" fmla="*/ 780449 h 296502"/>
              <a:gd name="T50" fmla="*/ 2125923 w 259991"/>
              <a:gd name="T51" fmla="*/ 830553 h 296502"/>
              <a:gd name="T52" fmla="*/ 1796038 w 259991"/>
              <a:gd name="T53" fmla="*/ 880641 h 296502"/>
              <a:gd name="T54" fmla="*/ 1796038 w 259991"/>
              <a:gd name="T55" fmla="*/ 780449 h 296502"/>
              <a:gd name="T56" fmla="*/ 1524820 w 259991"/>
              <a:gd name="T57" fmla="*/ 780449 h 296502"/>
              <a:gd name="T58" fmla="*/ 1524820 w 259991"/>
              <a:gd name="T59" fmla="*/ 880641 h 296502"/>
              <a:gd name="T60" fmla="*/ 709950 w 259991"/>
              <a:gd name="T61" fmla="*/ 830553 h 296502"/>
              <a:gd name="T62" fmla="*/ 445371 w 259991"/>
              <a:gd name="T63" fmla="*/ 329535 h 296502"/>
              <a:gd name="T64" fmla="*/ 496391 w 259991"/>
              <a:gd name="T65" fmla="*/ 2746230 h 296502"/>
              <a:gd name="T66" fmla="*/ 2356806 w 259991"/>
              <a:gd name="T67" fmla="*/ 380492 h 296502"/>
              <a:gd name="T68" fmla="*/ 2454918 w 259991"/>
              <a:gd name="T69" fmla="*/ 380492 h 296502"/>
              <a:gd name="T70" fmla="*/ 2403911 w 259991"/>
              <a:gd name="T71" fmla="*/ 2840389 h 296502"/>
              <a:gd name="T72" fmla="*/ 398273 w 259991"/>
              <a:gd name="T73" fmla="*/ 2793319 h 296502"/>
              <a:gd name="T74" fmla="*/ 445371 w 259991"/>
              <a:gd name="T75" fmla="*/ 329535 h 296502"/>
              <a:gd name="T76" fmla="*/ 753094 w 259991"/>
              <a:gd name="T77" fmla="*/ 247983 h 296502"/>
              <a:gd name="T78" fmla="*/ 1941569 w 259991"/>
              <a:gd name="T79" fmla="*/ 393602 h 296502"/>
              <a:gd name="T80" fmla="*/ 2090629 w 259991"/>
              <a:gd name="T81" fmla="*/ 98402 h 296502"/>
              <a:gd name="T82" fmla="*/ 247093 w 259991"/>
              <a:gd name="T83" fmla="*/ 98402 h 296502"/>
              <a:gd name="T84" fmla="*/ 101979 w 259991"/>
              <a:gd name="T85" fmla="*/ 2995239 h 296502"/>
              <a:gd name="T86" fmla="*/ 2592684 w 259991"/>
              <a:gd name="T87" fmla="*/ 3140865 h 296502"/>
              <a:gd name="T88" fmla="*/ 2741745 w 259991"/>
              <a:gd name="T89" fmla="*/ 247983 h 296502"/>
              <a:gd name="T90" fmla="*/ 2184761 w 259991"/>
              <a:gd name="T91" fmla="*/ 98402 h 296502"/>
              <a:gd name="T92" fmla="*/ 1941569 w 259991"/>
              <a:gd name="T93" fmla="*/ 492005 h 296502"/>
              <a:gd name="T94" fmla="*/ 655029 w 259991"/>
              <a:gd name="T95" fmla="*/ 247983 h 296502"/>
              <a:gd name="T96" fmla="*/ 247093 w 259991"/>
              <a:gd name="T97" fmla="*/ 98402 h 296502"/>
              <a:gd name="T98" fmla="*/ 2592684 w 259991"/>
              <a:gd name="T99" fmla="*/ 0 h 296502"/>
              <a:gd name="T100" fmla="*/ 2835873 w 259991"/>
              <a:gd name="T101" fmla="*/ 2995239 h 296502"/>
              <a:gd name="T102" fmla="*/ 247093 w 259991"/>
              <a:gd name="T103" fmla="*/ 3239269 h 296502"/>
              <a:gd name="T104" fmla="*/ 0 w 259991"/>
              <a:gd name="T105" fmla="*/ 247983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59" name="Freeform 951">
            <a:extLst>
              <a:ext uri="{FF2B5EF4-FFF2-40B4-BE49-F238E27FC236}">
                <a16:creationId xmlns:a16="http://schemas.microsoft.com/office/drawing/2014/main" id="{561E3DE5-16C3-A341-B977-4CAF44ECF370}"/>
              </a:ext>
            </a:extLst>
          </p:cNvPr>
          <p:cNvSpPr>
            <a:spLocks noChangeArrowheads="1"/>
          </p:cNvSpPr>
          <p:nvPr/>
        </p:nvSpPr>
        <p:spPr bwMode="auto">
          <a:xfrm>
            <a:off x="17787261" y="8872503"/>
            <a:ext cx="914410" cy="914410"/>
          </a:xfrm>
          <a:custGeom>
            <a:avLst/>
            <a:gdLst>
              <a:gd name="T0" fmla="*/ 569066 w 296503"/>
              <a:gd name="T1" fmla="*/ 2708419 h 296019"/>
              <a:gd name="T2" fmla="*/ 683277 w 296503"/>
              <a:gd name="T3" fmla="*/ 2161340 h 296019"/>
              <a:gd name="T4" fmla="*/ 998336 w 296503"/>
              <a:gd name="T5" fmla="*/ 2341013 h 296019"/>
              <a:gd name="T6" fmla="*/ 2888737 w 296503"/>
              <a:gd name="T7" fmla="*/ 839582 h 296019"/>
              <a:gd name="T8" fmla="*/ 654142 w 296503"/>
              <a:gd name="T9" fmla="*/ 430365 h 296019"/>
              <a:gd name="T10" fmla="*/ 654142 w 296503"/>
              <a:gd name="T11" fmla="*/ 925568 h 296019"/>
              <a:gd name="T12" fmla="*/ 2408267 w 296503"/>
              <a:gd name="T13" fmla="*/ 356403 h 296019"/>
              <a:gd name="T14" fmla="*/ 927457 w 296503"/>
              <a:gd name="T15" fmla="*/ 2273153 h 296019"/>
              <a:gd name="T16" fmla="*/ 2408267 w 296503"/>
              <a:gd name="T17" fmla="*/ 356403 h 296019"/>
              <a:gd name="T18" fmla="*/ 2076695 w 296503"/>
              <a:gd name="T19" fmla="*/ 258633 h 296019"/>
              <a:gd name="T20" fmla="*/ 2076695 w 296503"/>
              <a:gd name="T21" fmla="*/ 358481 h 296019"/>
              <a:gd name="T22" fmla="*/ 752664 w 296503"/>
              <a:gd name="T23" fmla="*/ 973487 h 296019"/>
              <a:gd name="T24" fmla="*/ 94601 w 296503"/>
              <a:gd name="T25" fmla="*/ 1025404 h 296019"/>
              <a:gd name="T26" fmla="*/ 2880584 w 296503"/>
              <a:gd name="T27" fmla="*/ 3181954 h 296019"/>
              <a:gd name="T28" fmla="*/ 2927862 w 296503"/>
              <a:gd name="T29" fmla="*/ 1125261 h 296019"/>
              <a:gd name="T30" fmla="*/ 2979091 w 296503"/>
              <a:gd name="T31" fmla="*/ 3233868 h 296019"/>
              <a:gd name="T32" fmla="*/ 47278 w 296503"/>
              <a:gd name="T33" fmla="*/ 3281802 h 296019"/>
              <a:gd name="T34" fmla="*/ 0 w 296503"/>
              <a:gd name="T35" fmla="*/ 973487 h 296019"/>
              <a:gd name="T36" fmla="*/ 665956 w 296503"/>
              <a:gd name="T37" fmla="*/ 274616 h 296019"/>
              <a:gd name="T38" fmla="*/ 2620940 w 296503"/>
              <a:gd name="T39" fmla="*/ 136754 h 296019"/>
              <a:gd name="T40" fmla="*/ 2959636 w 296503"/>
              <a:gd name="T41" fmla="*/ 771682 h 296019"/>
              <a:gd name="T42" fmla="*/ 3136852 w 296503"/>
              <a:gd name="T43" fmla="*/ 536092 h 296019"/>
              <a:gd name="T44" fmla="*/ 2798156 w 296503"/>
              <a:gd name="T45" fmla="*/ 136754 h 296019"/>
              <a:gd name="T46" fmla="*/ 2710045 w 296503"/>
              <a:gd name="T47" fmla="*/ 0 h 296019"/>
              <a:gd name="T48" fmla="*/ 3172293 w 296503"/>
              <a:gd name="T49" fmla="*/ 376375 h 296019"/>
              <a:gd name="T50" fmla="*/ 3172293 w 296503"/>
              <a:gd name="T51" fmla="*/ 695822 h 296019"/>
              <a:gd name="T52" fmla="*/ 3054150 w 296503"/>
              <a:gd name="T53" fmla="*/ 867523 h 296019"/>
              <a:gd name="T54" fmla="*/ 3022647 w 296503"/>
              <a:gd name="T55" fmla="*/ 955378 h 296019"/>
              <a:gd name="T56" fmla="*/ 2959636 w 296503"/>
              <a:gd name="T57" fmla="*/ 911446 h 296019"/>
              <a:gd name="T58" fmla="*/ 1214956 w 296503"/>
              <a:gd name="T59" fmla="*/ 2668452 h 296019"/>
              <a:gd name="T60" fmla="*/ 502135 w 296503"/>
              <a:gd name="T61" fmla="*/ 2824216 h 296019"/>
              <a:gd name="T62" fmla="*/ 454887 w 296503"/>
              <a:gd name="T63" fmla="*/ 2764299 h 296019"/>
              <a:gd name="T64" fmla="*/ 620262 w 296503"/>
              <a:gd name="T65" fmla="*/ 2029544 h 296019"/>
              <a:gd name="T66" fmla="*/ 2313736 w 296503"/>
              <a:gd name="T67" fmla="*/ 256560 h 296019"/>
              <a:gd name="T68" fmla="*/ 2380709 w 296503"/>
              <a:gd name="T69" fmla="*/ 188687 h 296019"/>
              <a:gd name="T70" fmla="*/ 2553987 w 296503"/>
              <a:gd name="T71" fmla="*/ 688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60" name="Freeform 952">
            <a:extLst>
              <a:ext uri="{FF2B5EF4-FFF2-40B4-BE49-F238E27FC236}">
                <a16:creationId xmlns:a16="http://schemas.microsoft.com/office/drawing/2014/main" id="{BDEF2B24-FC53-0A48-AFE7-7619BD70D463}"/>
              </a:ext>
            </a:extLst>
          </p:cNvPr>
          <p:cNvSpPr>
            <a:spLocks noChangeArrowheads="1"/>
          </p:cNvSpPr>
          <p:nvPr/>
        </p:nvSpPr>
        <p:spPr bwMode="auto">
          <a:xfrm>
            <a:off x="17834782" y="10331877"/>
            <a:ext cx="914408" cy="914410"/>
          </a:xfrm>
          <a:custGeom>
            <a:avLst/>
            <a:gdLst>
              <a:gd name="T0" fmla="*/ 2601619 w 296503"/>
              <a:gd name="T1" fmla="*/ 3140865 h 296502"/>
              <a:gd name="T2" fmla="*/ 2341324 w 296503"/>
              <a:gd name="T3" fmla="*/ 1890422 h 296502"/>
              <a:gd name="T4" fmla="*/ 2289291 w 296503"/>
              <a:gd name="T5" fmla="*/ 1942459 h 296502"/>
              <a:gd name="T6" fmla="*/ 2702633 w 296503"/>
              <a:gd name="T7" fmla="*/ 1830687 h 296502"/>
              <a:gd name="T8" fmla="*/ 2617657 w 296503"/>
              <a:gd name="T9" fmla="*/ 1880803 h 296502"/>
              <a:gd name="T10" fmla="*/ 2081767 w 296503"/>
              <a:gd name="T11" fmla="*/ 1880803 h 296502"/>
              <a:gd name="T12" fmla="*/ 1989667 w 296503"/>
              <a:gd name="T13" fmla="*/ 1830687 h 296502"/>
              <a:gd name="T14" fmla="*/ 1852132 w 296503"/>
              <a:gd name="T15" fmla="*/ 1609073 h 296502"/>
              <a:gd name="T16" fmla="*/ 1764215 w 296503"/>
              <a:gd name="T17" fmla="*/ 1655329 h 296502"/>
              <a:gd name="T18" fmla="*/ 2928098 w 296503"/>
              <a:gd name="T19" fmla="*/ 1656297 h 296502"/>
              <a:gd name="T20" fmla="*/ 2843124 w 296503"/>
              <a:gd name="T21" fmla="*/ 1611697 h 296502"/>
              <a:gd name="T22" fmla="*/ 3013708 w 296503"/>
              <a:gd name="T23" fmla="*/ 1331443 h 296502"/>
              <a:gd name="T24" fmla="*/ 2913645 w 296503"/>
              <a:gd name="T25" fmla="*/ 1335448 h 296502"/>
              <a:gd name="T26" fmla="*/ 1716968 w 296503"/>
              <a:gd name="T27" fmla="*/ 1283411 h 296502"/>
              <a:gd name="T28" fmla="*/ 1664935 w 296503"/>
              <a:gd name="T29" fmla="*/ 1331443 h 296502"/>
              <a:gd name="T30" fmla="*/ 1852823 w 296503"/>
              <a:gd name="T31" fmla="*/ 1034807 h 296502"/>
              <a:gd name="T32" fmla="*/ 1767832 w 296503"/>
              <a:gd name="T33" fmla="*/ 984714 h 296502"/>
              <a:gd name="T34" fmla="*/ 2931597 w 296503"/>
              <a:gd name="T35" fmla="*/ 983619 h 296502"/>
              <a:gd name="T36" fmla="*/ 2839501 w 296503"/>
              <a:gd name="T37" fmla="*/ 1028213 h 296502"/>
              <a:gd name="T38" fmla="*/ 2388255 w 296503"/>
              <a:gd name="T39" fmla="*/ 931128 h 296502"/>
              <a:gd name="T40" fmla="*/ 2649553 w 296503"/>
              <a:gd name="T41" fmla="*/ 1319616 h 296502"/>
              <a:gd name="T42" fmla="*/ 2289291 w 296503"/>
              <a:gd name="T43" fmla="*/ 1319616 h 296502"/>
              <a:gd name="T44" fmla="*/ 2682406 w 296503"/>
              <a:gd name="T45" fmla="*/ 743302 h 296502"/>
              <a:gd name="T46" fmla="*/ 2633847 w 296503"/>
              <a:gd name="T47" fmla="*/ 821333 h 296502"/>
              <a:gd name="T48" fmla="*/ 2009482 w 296503"/>
              <a:gd name="T49" fmla="*/ 739556 h 296502"/>
              <a:gd name="T50" fmla="*/ 2033771 w 296503"/>
              <a:gd name="T51" fmla="*/ 828758 h 296502"/>
              <a:gd name="T52" fmla="*/ 2339242 w 296503"/>
              <a:gd name="T53" fmla="*/ 659045 h 296502"/>
              <a:gd name="T54" fmla="*/ 2289291 w 296503"/>
              <a:gd name="T55" fmla="*/ 711060 h 296502"/>
              <a:gd name="T56" fmla="*/ 1538926 w 296503"/>
              <a:gd name="T57" fmla="*/ 1326413 h 296502"/>
              <a:gd name="T58" fmla="*/ 2341854 w 296503"/>
              <a:gd name="T59" fmla="*/ 523463 h 296502"/>
              <a:gd name="T60" fmla="*/ 98402 w 296503"/>
              <a:gd name="T61" fmla="*/ 1916797 h 296502"/>
              <a:gd name="T62" fmla="*/ 590384 w 296503"/>
              <a:gd name="T63" fmla="*/ 523463 h 296502"/>
              <a:gd name="T64" fmla="*/ 688786 w 296503"/>
              <a:gd name="T65" fmla="*/ 2341879 h 296502"/>
              <a:gd name="T66" fmla="*/ 1113844 w 296503"/>
              <a:gd name="T67" fmla="*/ 2341879 h 296502"/>
              <a:gd name="T68" fmla="*/ 1212246 w 296503"/>
              <a:gd name="T69" fmla="*/ 444759 h 296502"/>
              <a:gd name="T70" fmla="*/ 2078156 w 296503"/>
              <a:gd name="T71" fmla="*/ 2814200 h 296502"/>
              <a:gd name="T72" fmla="*/ 2341854 w 296503"/>
              <a:gd name="T73" fmla="*/ 2223792 h 296502"/>
              <a:gd name="T74" fmla="*/ 2554396 w 296503"/>
              <a:gd name="T75" fmla="*/ 452617 h 296502"/>
              <a:gd name="T76" fmla="*/ 641546 w 296503"/>
              <a:gd name="T77" fmla="*/ 0 h 296502"/>
              <a:gd name="T78" fmla="*/ 2648843 w 296503"/>
              <a:gd name="T79" fmla="*/ 484124 h 296502"/>
              <a:gd name="T80" fmla="*/ 2648843 w 296503"/>
              <a:gd name="T81" fmla="*/ 2341879 h 296502"/>
              <a:gd name="T82" fmla="*/ 3239232 w 296503"/>
              <a:gd name="T83" fmla="*/ 2861423 h 296502"/>
              <a:gd name="T84" fmla="*/ 2601619 w 296503"/>
              <a:gd name="T85" fmla="*/ 3239269 h 296502"/>
              <a:gd name="T86" fmla="*/ 51177 w 296503"/>
              <a:gd name="T87" fmla="*/ 2912589 h 296502"/>
              <a:gd name="T88" fmla="*/ 842289 w 296503"/>
              <a:gd name="T89" fmla="*/ 2814200 h 296502"/>
              <a:gd name="T90" fmla="*/ 310949 w 296503"/>
              <a:gd name="T91" fmla="*/ 2223792 h 296502"/>
              <a:gd name="T92" fmla="*/ 310949 w 296503"/>
              <a:gd name="T93" fmla="*/ 425059 h 296502"/>
              <a:gd name="T94" fmla="*/ 641546 w 296503"/>
              <a:gd name="T95" fmla="*/ 0 h 296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6503" h="296502">
                <a:moveTo>
                  <a:pt x="33505" y="266600"/>
                </a:moveTo>
                <a:cubicBezTo>
                  <a:pt x="35667" y="278488"/>
                  <a:pt x="46114" y="287495"/>
                  <a:pt x="58724" y="287495"/>
                </a:cubicBezTo>
                <a:lnTo>
                  <a:pt x="238139" y="287495"/>
                </a:lnTo>
                <a:cubicBezTo>
                  <a:pt x="250749" y="287495"/>
                  <a:pt x="260836" y="278488"/>
                  <a:pt x="262998" y="266600"/>
                </a:cubicBezTo>
                <a:lnTo>
                  <a:pt x="33505" y="266600"/>
                </a:lnTo>
                <a:close/>
                <a:moveTo>
                  <a:pt x="214313" y="173037"/>
                </a:moveTo>
                <a:cubicBezTo>
                  <a:pt x="216877" y="173037"/>
                  <a:pt x="218709" y="175235"/>
                  <a:pt x="218709" y="177800"/>
                </a:cubicBezTo>
                <a:cubicBezTo>
                  <a:pt x="218709" y="179998"/>
                  <a:pt x="216877" y="182196"/>
                  <a:pt x="214313" y="182196"/>
                </a:cubicBezTo>
                <a:cubicBezTo>
                  <a:pt x="211748" y="182196"/>
                  <a:pt x="209550" y="179998"/>
                  <a:pt x="209550" y="177800"/>
                </a:cubicBezTo>
                <a:cubicBezTo>
                  <a:pt x="209550" y="175235"/>
                  <a:pt x="211748" y="173037"/>
                  <a:pt x="214313" y="173037"/>
                </a:cubicBezTo>
                <a:close/>
                <a:moveTo>
                  <a:pt x="241459" y="166158"/>
                </a:moveTo>
                <a:cubicBezTo>
                  <a:pt x="243311" y="165100"/>
                  <a:pt x="246275" y="165453"/>
                  <a:pt x="247386" y="167570"/>
                </a:cubicBezTo>
                <a:cubicBezTo>
                  <a:pt x="248868" y="169686"/>
                  <a:pt x="248127" y="172508"/>
                  <a:pt x="245904" y="173567"/>
                </a:cubicBezTo>
                <a:cubicBezTo>
                  <a:pt x="245163" y="173920"/>
                  <a:pt x="244423" y="174272"/>
                  <a:pt x="243311" y="174272"/>
                </a:cubicBezTo>
                <a:cubicBezTo>
                  <a:pt x="241830" y="174272"/>
                  <a:pt x="240348" y="173567"/>
                  <a:pt x="239607" y="172156"/>
                </a:cubicBezTo>
                <a:cubicBezTo>
                  <a:pt x="238125" y="170039"/>
                  <a:pt x="239237" y="167217"/>
                  <a:pt x="241459" y="166158"/>
                </a:cubicBezTo>
                <a:close/>
                <a:moveTo>
                  <a:pt x="188639" y="166158"/>
                </a:moveTo>
                <a:cubicBezTo>
                  <a:pt x="190938" y="167217"/>
                  <a:pt x="191705" y="170039"/>
                  <a:pt x="190555" y="172156"/>
                </a:cubicBezTo>
                <a:cubicBezTo>
                  <a:pt x="189405" y="173567"/>
                  <a:pt x="187872" y="174272"/>
                  <a:pt x="186340" y="174272"/>
                </a:cubicBezTo>
                <a:cubicBezTo>
                  <a:pt x="185573" y="174272"/>
                  <a:pt x="184424" y="173920"/>
                  <a:pt x="184040" y="173920"/>
                </a:cubicBezTo>
                <a:cubicBezTo>
                  <a:pt x="181741" y="172508"/>
                  <a:pt x="180975" y="170039"/>
                  <a:pt x="182124" y="167570"/>
                </a:cubicBezTo>
                <a:cubicBezTo>
                  <a:pt x="183274" y="165453"/>
                  <a:pt x="186340" y="165100"/>
                  <a:pt x="188639" y="166158"/>
                </a:cubicBezTo>
                <a:close/>
                <a:moveTo>
                  <a:pt x="163403" y="145873"/>
                </a:moveTo>
                <a:cubicBezTo>
                  <a:pt x="165702" y="144462"/>
                  <a:pt x="168768" y="145168"/>
                  <a:pt x="169534" y="147284"/>
                </a:cubicBezTo>
                <a:cubicBezTo>
                  <a:pt x="171067" y="149401"/>
                  <a:pt x="170300" y="151870"/>
                  <a:pt x="168001" y="153282"/>
                </a:cubicBezTo>
                <a:cubicBezTo>
                  <a:pt x="167235" y="153634"/>
                  <a:pt x="166469" y="153634"/>
                  <a:pt x="165702" y="153634"/>
                </a:cubicBezTo>
                <a:cubicBezTo>
                  <a:pt x="164169" y="153634"/>
                  <a:pt x="162637" y="152929"/>
                  <a:pt x="161487" y="151518"/>
                </a:cubicBezTo>
                <a:cubicBezTo>
                  <a:pt x="160338" y="149401"/>
                  <a:pt x="161104" y="146579"/>
                  <a:pt x="163403" y="145873"/>
                </a:cubicBezTo>
                <a:close/>
                <a:moveTo>
                  <a:pt x="266171" y="145823"/>
                </a:moveTo>
                <a:cubicBezTo>
                  <a:pt x="268764" y="146843"/>
                  <a:pt x="269505" y="149565"/>
                  <a:pt x="268023" y="151606"/>
                </a:cubicBezTo>
                <a:cubicBezTo>
                  <a:pt x="267282" y="152967"/>
                  <a:pt x="265801" y="153647"/>
                  <a:pt x="264319" y="153647"/>
                </a:cubicBezTo>
                <a:cubicBezTo>
                  <a:pt x="263208" y="153647"/>
                  <a:pt x="262467" y="153647"/>
                  <a:pt x="261726" y="153307"/>
                </a:cubicBezTo>
                <a:cubicBezTo>
                  <a:pt x="259504" y="151946"/>
                  <a:pt x="258763" y="149565"/>
                  <a:pt x="260245" y="147524"/>
                </a:cubicBezTo>
                <a:cubicBezTo>
                  <a:pt x="261356" y="145142"/>
                  <a:pt x="264319" y="144462"/>
                  <a:pt x="266171" y="145823"/>
                </a:cubicBezTo>
                <a:close/>
                <a:moveTo>
                  <a:pt x="271463" y="117475"/>
                </a:moveTo>
                <a:cubicBezTo>
                  <a:pt x="274027" y="117475"/>
                  <a:pt x="275859" y="119307"/>
                  <a:pt x="275859" y="121871"/>
                </a:cubicBezTo>
                <a:lnTo>
                  <a:pt x="275859" y="122238"/>
                </a:lnTo>
                <a:cubicBezTo>
                  <a:pt x="275859" y="124802"/>
                  <a:pt x="274027" y="126634"/>
                  <a:pt x="271463" y="126634"/>
                </a:cubicBezTo>
                <a:cubicBezTo>
                  <a:pt x="268898" y="126634"/>
                  <a:pt x="266700" y="124802"/>
                  <a:pt x="266700" y="122238"/>
                </a:cubicBezTo>
                <a:lnTo>
                  <a:pt x="266700" y="121871"/>
                </a:lnTo>
                <a:cubicBezTo>
                  <a:pt x="266700" y="119307"/>
                  <a:pt x="268898" y="117475"/>
                  <a:pt x="271463" y="117475"/>
                </a:cubicBezTo>
                <a:close/>
                <a:moveTo>
                  <a:pt x="157162" y="117475"/>
                </a:moveTo>
                <a:cubicBezTo>
                  <a:pt x="159727" y="117475"/>
                  <a:pt x="161558" y="119307"/>
                  <a:pt x="161558" y="121871"/>
                </a:cubicBezTo>
                <a:cubicBezTo>
                  <a:pt x="161558" y="124436"/>
                  <a:pt x="159727" y="126634"/>
                  <a:pt x="157162" y="126634"/>
                </a:cubicBezTo>
                <a:cubicBezTo>
                  <a:pt x="154598" y="126634"/>
                  <a:pt x="152400" y="124436"/>
                  <a:pt x="152400" y="121871"/>
                </a:cubicBezTo>
                <a:cubicBezTo>
                  <a:pt x="152400" y="119307"/>
                  <a:pt x="154598" y="117475"/>
                  <a:pt x="157162" y="117475"/>
                </a:cubicBezTo>
                <a:close/>
                <a:moveTo>
                  <a:pt x="168116" y="88370"/>
                </a:moveTo>
                <a:cubicBezTo>
                  <a:pt x="170339" y="89782"/>
                  <a:pt x="171079" y="92604"/>
                  <a:pt x="169598" y="94720"/>
                </a:cubicBezTo>
                <a:cubicBezTo>
                  <a:pt x="168857" y="96132"/>
                  <a:pt x="167375" y="96484"/>
                  <a:pt x="165523" y="96484"/>
                </a:cubicBezTo>
                <a:cubicBezTo>
                  <a:pt x="165153" y="96484"/>
                  <a:pt x="164042" y="96484"/>
                  <a:pt x="163301" y="96132"/>
                </a:cubicBezTo>
                <a:cubicBezTo>
                  <a:pt x="161449" y="95073"/>
                  <a:pt x="160338" y="92251"/>
                  <a:pt x="161819" y="90134"/>
                </a:cubicBezTo>
                <a:cubicBezTo>
                  <a:pt x="162931" y="88018"/>
                  <a:pt x="165894" y="87312"/>
                  <a:pt x="168116" y="88370"/>
                </a:cubicBezTo>
                <a:close/>
                <a:moveTo>
                  <a:pt x="261829" y="88333"/>
                </a:moveTo>
                <a:cubicBezTo>
                  <a:pt x="264128" y="87312"/>
                  <a:pt x="267193" y="87992"/>
                  <a:pt x="268343" y="90034"/>
                </a:cubicBezTo>
                <a:cubicBezTo>
                  <a:pt x="269492" y="92075"/>
                  <a:pt x="268726" y="94796"/>
                  <a:pt x="266427" y="95817"/>
                </a:cubicBezTo>
                <a:cubicBezTo>
                  <a:pt x="265660" y="96157"/>
                  <a:pt x="264894" y="96497"/>
                  <a:pt x="264128" y="96497"/>
                </a:cubicBezTo>
                <a:cubicBezTo>
                  <a:pt x="262595" y="96497"/>
                  <a:pt x="261062" y="95476"/>
                  <a:pt x="259913" y="94116"/>
                </a:cubicBezTo>
                <a:cubicBezTo>
                  <a:pt x="258763" y="92075"/>
                  <a:pt x="259530" y="89693"/>
                  <a:pt x="261829" y="88333"/>
                </a:cubicBezTo>
                <a:close/>
                <a:moveTo>
                  <a:pt x="214261" y="80962"/>
                </a:moveTo>
                <a:cubicBezTo>
                  <a:pt x="216798" y="80962"/>
                  <a:pt x="218609" y="82740"/>
                  <a:pt x="218609" y="85229"/>
                </a:cubicBezTo>
                <a:lnTo>
                  <a:pt x="218609" y="116522"/>
                </a:lnTo>
                <a:lnTo>
                  <a:pt x="238177" y="116522"/>
                </a:lnTo>
                <a:cubicBezTo>
                  <a:pt x="240714" y="116522"/>
                  <a:pt x="242526" y="118300"/>
                  <a:pt x="242526" y="120789"/>
                </a:cubicBezTo>
                <a:cubicBezTo>
                  <a:pt x="242526" y="123279"/>
                  <a:pt x="240714" y="125057"/>
                  <a:pt x="238177" y="125057"/>
                </a:cubicBezTo>
                <a:lnTo>
                  <a:pt x="214261" y="125057"/>
                </a:lnTo>
                <a:cubicBezTo>
                  <a:pt x="211724" y="125057"/>
                  <a:pt x="209550" y="123279"/>
                  <a:pt x="209550" y="120789"/>
                </a:cubicBezTo>
                <a:lnTo>
                  <a:pt x="209550" y="85229"/>
                </a:lnTo>
                <a:cubicBezTo>
                  <a:pt x="209550" y="82740"/>
                  <a:pt x="211724" y="80962"/>
                  <a:pt x="214261" y="80962"/>
                </a:cubicBezTo>
                <a:close/>
                <a:moveTo>
                  <a:pt x="245534" y="68036"/>
                </a:moveTo>
                <a:cubicBezTo>
                  <a:pt x="247757" y="69056"/>
                  <a:pt x="248868" y="71778"/>
                  <a:pt x="247386" y="73819"/>
                </a:cubicBezTo>
                <a:cubicBezTo>
                  <a:pt x="246645" y="75179"/>
                  <a:pt x="245163" y="75860"/>
                  <a:pt x="243311" y="75860"/>
                </a:cubicBezTo>
                <a:cubicBezTo>
                  <a:pt x="242570" y="75860"/>
                  <a:pt x="241830" y="75860"/>
                  <a:pt x="241089" y="75179"/>
                </a:cubicBezTo>
                <a:cubicBezTo>
                  <a:pt x="238866" y="74159"/>
                  <a:pt x="238125" y="71437"/>
                  <a:pt x="239237" y="69736"/>
                </a:cubicBezTo>
                <a:cubicBezTo>
                  <a:pt x="240718" y="67695"/>
                  <a:pt x="243311" y="66675"/>
                  <a:pt x="245534" y="68036"/>
                </a:cubicBezTo>
                <a:close/>
                <a:moveTo>
                  <a:pt x="183938" y="67695"/>
                </a:moveTo>
                <a:cubicBezTo>
                  <a:pt x="186161" y="66675"/>
                  <a:pt x="188754" y="67355"/>
                  <a:pt x="190236" y="69396"/>
                </a:cubicBezTo>
                <a:cubicBezTo>
                  <a:pt x="191717" y="71437"/>
                  <a:pt x="190976" y="73819"/>
                  <a:pt x="188383" y="75179"/>
                </a:cubicBezTo>
                <a:cubicBezTo>
                  <a:pt x="188013" y="75520"/>
                  <a:pt x="186902" y="75860"/>
                  <a:pt x="186161" y="75860"/>
                </a:cubicBezTo>
                <a:cubicBezTo>
                  <a:pt x="184679" y="75860"/>
                  <a:pt x="183197" y="74839"/>
                  <a:pt x="182086" y="73478"/>
                </a:cubicBezTo>
                <a:cubicBezTo>
                  <a:pt x="180975" y="71437"/>
                  <a:pt x="181716" y="69056"/>
                  <a:pt x="183938" y="67695"/>
                </a:cubicBezTo>
                <a:close/>
                <a:moveTo>
                  <a:pt x="214122" y="60325"/>
                </a:moveTo>
                <a:cubicBezTo>
                  <a:pt x="216789" y="60325"/>
                  <a:pt x="218694" y="62523"/>
                  <a:pt x="218694" y="65087"/>
                </a:cubicBezTo>
                <a:cubicBezTo>
                  <a:pt x="218694" y="67652"/>
                  <a:pt x="216789" y="69484"/>
                  <a:pt x="214122" y="69484"/>
                </a:cubicBezTo>
                <a:cubicBezTo>
                  <a:pt x="211455" y="69484"/>
                  <a:pt x="209550" y="67652"/>
                  <a:pt x="209550" y="65087"/>
                </a:cubicBezTo>
                <a:cubicBezTo>
                  <a:pt x="209550" y="62523"/>
                  <a:pt x="211455" y="60325"/>
                  <a:pt x="214122" y="60325"/>
                </a:cubicBezTo>
                <a:close/>
                <a:moveTo>
                  <a:pt x="214361" y="47916"/>
                </a:moveTo>
                <a:cubicBezTo>
                  <a:pt x="173650" y="47916"/>
                  <a:pt x="140866" y="81061"/>
                  <a:pt x="140866" y="121411"/>
                </a:cubicBezTo>
                <a:cubicBezTo>
                  <a:pt x="140866" y="161761"/>
                  <a:pt x="173650" y="194906"/>
                  <a:pt x="214361" y="194906"/>
                </a:cubicBezTo>
                <a:cubicBezTo>
                  <a:pt x="254712" y="194906"/>
                  <a:pt x="287856" y="161761"/>
                  <a:pt x="287856" y="121411"/>
                </a:cubicBezTo>
                <a:cubicBezTo>
                  <a:pt x="287856" y="81061"/>
                  <a:pt x="254712" y="47916"/>
                  <a:pt x="214361" y="47916"/>
                </a:cubicBezTo>
                <a:close/>
                <a:moveTo>
                  <a:pt x="28461" y="47916"/>
                </a:moveTo>
                <a:cubicBezTo>
                  <a:pt x="18013" y="47916"/>
                  <a:pt x="9007" y="56922"/>
                  <a:pt x="9007" y="67370"/>
                </a:cubicBezTo>
                <a:lnTo>
                  <a:pt x="9007" y="175451"/>
                </a:lnTo>
                <a:cubicBezTo>
                  <a:pt x="9007" y="185899"/>
                  <a:pt x="18013" y="194906"/>
                  <a:pt x="28461" y="194906"/>
                </a:cubicBezTo>
                <a:lnTo>
                  <a:pt x="54040" y="194906"/>
                </a:lnTo>
                <a:lnTo>
                  <a:pt x="54040" y="47916"/>
                </a:lnTo>
                <a:lnTo>
                  <a:pt x="28461" y="47916"/>
                </a:lnTo>
                <a:close/>
                <a:moveTo>
                  <a:pt x="63047" y="9007"/>
                </a:moveTo>
                <a:lnTo>
                  <a:pt x="63047" y="214360"/>
                </a:lnTo>
                <a:cubicBezTo>
                  <a:pt x="63047" y="238138"/>
                  <a:pt x="82502" y="257593"/>
                  <a:pt x="106280" y="257593"/>
                </a:cubicBezTo>
                <a:lnTo>
                  <a:pt x="113485" y="257593"/>
                </a:lnTo>
                <a:cubicBezTo>
                  <a:pt x="106280" y="248226"/>
                  <a:pt x="101956" y="232734"/>
                  <a:pt x="101956" y="214360"/>
                </a:cubicBezTo>
                <a:lnTo>
                  <a:pt x="101956" y="40710"/>
                </a:lnTo>
                <a:cubicBezTo>
                  <a:pt x="101956" y="37828"/>
                  <a:pt x="104118" y="36027"/>
                  <a:pt x="106280" y="36027"/>
                </a:cubicBezTo>
                <a:cubicBezTo>
                  <a:pt x="108801" y="36027"/>
                  <a:pt x="110963" y="37828"/>
                  <a:pt x="110963" y="40710"/>
                </a:cubicBezTo>
                <a:lnTo>
                  <a:pt x="110963" y="214360"/>
                </a:lnTo>
                <a:cubicBezTo>
                  <a:pt x="110963" y="239940"/>
                  <a:pt x="120330" y="257593"/>
                  <a:pt x="128616" y="257593"/>
                </a:cubicBezTo>
                <a:lnTo>
                  <a:pt x="190223" y="257593"/>
                </a:lnTo>
                <a:cubicBezTo>
                  <a:pt x="214361" y="257593"/>
                  <a:pt x="233816" y="238138"/>
                  <a:pt x="233816" y="214360"/>
                </a:cubicBezTo>
                <a:lnTo>
                  <a:pt x="233816" y="201391"/>
                </a:lnTo>
                <a:cubicBezTo>
                  <a:pt x="227331" y="202832"/>
                  <a:pt x="220846" y="203552"/>
                  <a:pt x="214361" y="203552"/>
                </a:cubicBezTo>
                <a:cubicBezTo>
                  <a:pt x="168606" y="203552"/>
                  <a:pt x="131859" y="166805"/>
                  <a:pt x="131859" y="121411"/>
                </a:cubicBezTo>
                <a:cubicBezTo>
                  <a:pt x="131859" y="75656"/>
                  <a:pt x="168606" y="38909"/>
                  <a:pt x="214361" y="38909"/>
                </a:cubicBezTo>
                <a:cubicBezTo>
                  <a:pt x="220846" y="38909"/>
                  <a:pt x="227331" y="39990"/>
                  <a:pt x="233816" y="41431"/>
                </a:cubicBezTo>
                <a:lnTo>
                  <a:pt x="233816" y="9007"/>
                </a:lnTo>
                <a:lnTo>
                  <a:pt x="63047" y="9007"/>
                </a:lnTo>
                <a:close/>
                <a:moveTo>
                  <a:pt x="58724" y="0"/>
                </a:moveTo>
                <a:lnTo>
                  <a:pt x="238139" y="0"/>
                </a:lnTo>
                <a:cubicBezTo>
                  <a:pt x="240661" y="0"/>
                  <a:pt x="242462" y="1801"/>
                  <a:pt x="242462" y="4683"/>
                </a:cubicBezTo>
                <a:lnTo>
                  <a:pt x="242462" y="44313"/>
                </a:lnTo>
                <a:cubicBezTo>
                  <a:pt x="274166" y="55842"/>
                  <a:pt x="296503" y="86105"/>
                  <a:pt x="296503" y="121411"/>
                </a:cubicBezTo>
                <a:cubicBezTo>
                  <a:pt x="296503" y="156717"/>
                  <a:pt x="274166" y="186980"/>
                  <a:pt x="242462" y="198509"/>
                </a:cubicBezTo>
                <a:lnTo>
                  <a:pt x="242462" y="214360"/>
                </a:lnTo>
                <a:cubicBezTo>
                  <a:pt x="242462" y="232014"/>
                  <a:pt x="233456" y="248226"/>
                  <a:pt x="219405" y="257593"/>
                </a:cubicBezTo>
                <a:lnTo>
                  <a:pt x="292180" y="257593"/>
                </a:lnTo>
                <a:cubicBezTo>
                  <a:pt x="294702" y="257593"/>
                  <a:pt x="296503" y="259394"/>
                  <a:pt x="296503" y="261916"/>
                </a:cubicBezTo>
                <a:cubicBezTo>
                  <a:pt x="296503" y="264438"/>
                  <a:pt x="294702" y="266600"/>
                  <a:pt x="292180" y="266600"/>
                </a:cubicBezTo>
                <a:lnTo>
                  <a:pt x="272365" y="266600"/>
                </a:lnTo>
                <a:cubicBezTo>
                  <a:pt x="270203" y="283532"/>
                  <a:pt x="255792" y="296502"/>
                  <a:pt x="238139" y="296502"/>
                </a:cubicBezTo>
                <a:lnTo>
                  <a:pt x="58724" y="296502"/>
                </a:lnTo>
                <a:cubicBezTo>
                  <a:pt x="41071" y="296502"/>
                  <a:pt x="26660" y="283532"/>
                  <a:pt x="24498" y="266600"/>
                </a:cubicBezTo>
                <a:lnTo>
                  <a:pt x="4683" y="266600"/>
                </a:lnTo>
                <a:cubicBezTo>
                  <a:pt x="2161" y="266600"/>
                  <a:pt x="0" y="264438"/>
                  <a:pt x="0" y="261916"/>
                </a:cubicBezTo>
                <a:cubicBezTo>
                  <a:pt x="0" y="259394"/>
                  <a:pt x="2161" y="257593"/>
                  <a:pt x="4683" y="257593"/>
                </a:cubicBezTo>
                <a:lnTo>
                  <a:pt x="77098" y="257593"/>
                </a:lnTo>
                <a:cubicBezTo>
                  <a:pt x="63047" y="248226"/>
                  <a:pt x="54040" y="232014"/>
                  <a:pt x="54040" y="214360"/>
                </a:cubicBezTo>
                <a:lnTo>
                  <a:pt x="54040" y="203552"/>
                </a:lnTo>
                <a:lnTo>
                  <a:pt x="28461" y="203552"/>
                </a:lnTo>
                <a:cubicBezTo>
                  <a:pt x="12609" y="203552"/>
                  <a:pt x="0" y="190943"/>
                  <a:pt x="0" y="175451"/>
                </a:cubicBezTo>
                <a:lnTo>
                  <a:pt x="0" y="67370"/>
                </a:lnTo>
                <a:cubicBezTo>
                  <a:pt x="0" y="51879"/>
                  <a:pt x="12609" y="38909"/>
                  <a:pt x="28461" y="38909"/>
                </a:cubicBezTo>
                <a:lnTo>
                  <a:pt x="54040" y="38909"/>
                </a:lnTo>
                <a:lnTo>
                  <a:pt x="54040" y="4683"/>
                </a:lnTo>
                <a:cubicBezTo>
                  <a:pt x="54040" y="1801"/>
                  <a:pt x="55842" y="0"/>
                  <a:pt x="58724"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61" name="Freeform 953">
            <a:extLst>
              <a:ext uri="{FF2B5EF4-FFF2-40B4-BE49-F238E27FC236}">
                <a16:creationId xmlns:a16="http://schemas.microsoft.com/office/drawing/2014/main" id="{4964BC41-1076-5D46-9EE2-C884955F60E9}"/>
              </a:ext>
            </a:extLst>
          </p:cNvPr>
          <p:cNvSpPr>
            <a:spLocks noChangeArrowheads="1"/>
          </p:cNvSpPr>
          <p:nvPr/>
        </p:nvSpPr>
        <p:spPr bwMode="auto">
          <a:xfrm>
            <a:off x="18848374" y="4475235"/>
            <a:ext cx="914410" cy="914410"/>
          </a:xfrm>
          <a:custGeom>
            <a:avLst/>
            <a:gdLst>
              <a:gd name="T0" fmla="*/ 1838704 w 296503"/>
              <a:gd name="T1" fmla="*/ 2347477 h 296502"/>
              <a:gd name="T2" fmla="*/ 2845665 w 296503"/>
              <a:gd name="T3" fmla="*/ 1668826 h 296502"/>
              <a:gd name="T4" fmla="*/ 3140847 w 296503"/>
              <a:gd name="T5" fmla="*/ 2208054 h 296502"/>
              <a:gd name="T6" fmla="*/ 2845665 w 296503"/>
              <a:gd name="T7" fmla="*/ 1668826 h 296502"/>
              <a:gd name="T8" fmla="*/ 1444736 w 296503"/>
              <a:gd name="T9" fmla="*/ 2347477 h 296502"/>
              <a:gd name="T10" fmla="*/ 1885994 w 296503"/>
              <a:gd name="T11" fmla="*/ 1759843 h 296502"/>
              <a:gd name="T12" fmla="*/ 2228755 w 296503"/>
              <a:gd name="T13" fmla="*/ 2347477 h 296502"/>
              <a:gd name="T14" fmla="*/ 1688993 w 296503"/>
              <a:gd name="T15" fmla="*/ 894052 h 296502"/>
              <a:gd name="T16" fmla="*/ 1688993 w 296503"/>
              <a:gd name="T17" fmla="*/ 894052 h 296502"/>
              <a:gd name="T18" fmla="*/ 2991290 w 296503"/>
              <a:gd name="T19" fmla="*/ 1570445 h 296502"/>
              <a:gd name="T20" fmla="*/ 2991290 w 296503"/>
              <a:gd name="T21" fmla="*/ 885600 h 296502"/>
              <a:gd name="T22" fmla="*/ 1720509 w 296503"/>
              <a:gd name="T23" fmla="*/ 792187 h 296502"/>
              <a:gd name="T24" fmla="*/ 2476955 w 296503"/>
              <a:gd name="T25" fmla="*/ 1532627 h 296502"/>
              <a:gd name="T26" fmla="*/ 2279962 w 296503"/>
              <a:gd name="T27" fmla="*/ 2441505 h 296502"/>
              <a:gd name="T28" fmla="*/ 1050752 w 296503"/>
              <a:gd name="T29" fmla="*/ 1532627 h 296502"/>
              <a:gd name="T30" fmla="*/ 873456 w 296503"/>
              <a:gd name="T31" fmla="*/ 1442528 h 296502"/>
              <a:gd name="T32" fmla="*/ 621858 w 296503"/>
              <a:gd name="T33" fmla="*/ 3140865 h 296502"/>
              <a:gd name="T34" fmla="*/ 2747263 w 296503"/>
              <a:gd name="T35" fmla="*/ 834421 h 296502"/>
              <a:gd name="T36" fmla="*/ 3140847 w 296503"/>
              <a:gd name="T37" fmla="*/ 637622 h 296502"/>
              <a:gd name="T38" fmla="*/ 621858 w 296503"/>
              <a:gd name="T39" fmla="*/ 98402 h 296502"/>
              <a:gd name="T40" fmla="*/ 306988 w 296503"/>
              <a:gd name="T41" fmla="*/ 523463 h 296502"/>
              <a:gd name="T42" fmla="*/ 228262 w 296503"/>
              <a:gd name="T43" fmla="*/ 621865 h 296502"/>
              <a:gd name="T44" fmla="*/ 362085 w 296503"/>
              <a:gd name="T45" fmla="*/ 1098112 h 296502"/>
              <a:gd name="T46" fmla="*/ 228262 w 296503"/>
              <a:gd name="T47" fmla="*/ 1570445 h 296502"/>
              <a:gd name="T48" fmla="*/ 306988 w 296503"/>
              <a:gd name="T49" fmla="*/ 1668826 h 296502"/>
              <a:gd name="T50" fmla="*/ 306988 w 296503"/>
              <a:gd name="T51" fmla="*/ 2093919 h 296502"/>
              <a:gd name="T52" fmla="*/ 228262 w 296503"/>
              <a:gd name="T53" fmla="*/ 2192322 h 296502"/>
              <a:gd name="T54" fmla="*/ 362085 w 296503"/>
              <a:gd name="T55" fmla="*/ 2664631 h 296502"/>
              <a:gd name="T56" fmla="*/ 228262 w 296503"/>
              <a:gd name="T57" fmla="*/ 3140865 h 296502"/>
              <a:gd name="T58" fmla="*/ 228262 w 296503"/>
              <a:gd name="T59" fmla="*/ 98402 h 296502"/>
              <a:gd name="T60" fmla="*/ 3239249 w 296503"/>
              <a:gd name="T61" fmla="*/ 247983 h 296502"/>
              <a:gd name="T62" fmla="*/ 3239249 w 296503"/>
              <a:gd name="T63" fmla="*/ 1031228 h 296502"/>
              <a:gd name="T64" fmla="*/ 3239249 w 296503"/>
              <a:gd name="T65" fmla="*/ 1814466 h 296502"/>
              <a:gd name="T66" fmla="*/ 2845665 w 296503"/>
              <a:gd name="T67" fmla="*/ 2452099 h 296502"/>
              <a:gd name="T68" fmla="*/ 177127 w 296503"/>
              <a:gd name="T69" fmla="*/ 3239269 h 296502"/>
              <a:gd name="T70" fmla="*/ 47214 w 296503"/>
              <a:gd name="T71" fmla="*/ 2715797 h 296502"/>
              <a:gd name="T72" fmla="*/ 129873 w 296503"/>
              <a:gd name="T73" fmla="*/ 2617393 h 296502"/>
              <a:gd name="T74" fmla="*/ 0 w 296503"/>
              <a:gd name="T75" fmla="*/ 2145087 h 296502"/>
              <a:gd name="T76" fmla="*/ 129873 w 296503"/>
              <a:gd name="T77" fmla="*/ 1668826 h 296502"/>
              <a:gd name="T78" fmla="*/ 47214 w 296503"/>
              <a:gd name="T79" fmla="*/ 1570445 h 296502"/>
              <a:gd name="T80" fmla="*/ 47214 w 296503"/>
              <a:gd name="T81" fmla="*/ 1145363 h 296502"/>
              <a:gd name="T82" fmla="*/ 129873 w 296503"/>
              <a:gd name="T83" fmla="*/ 1046960 h 296502"/>
              <a:gd name="T84" fmla="*/ 0 w 296503"/>
              <a:gd name="T85" fmla="*/ 570723 h 296502"/>
              <a:gd name="T86" fmla="*/ 129873 w 296503"/>
              <a:gd name="T87" fmla="*/ 51191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40898" y="170049"/>
                </a:moveTo>
                <a:lnTo>
                  <a:pt x="140898" y="214872"/>
                </a:lnTo>
                <a:lnTo>
                  <a:pt x="168305" y="214872"/>
                </a:lnTo>
                <a:lnTo>
                  <a:pt x="168305" y="170049"/>
                </a:lnTo>
                <a:lnTo>
                  <a:pt x="140898" y="170049"/>
                </a:lnTo>
                <a:close/>
                <a:moveTo>
                  <a:pt x="260476" y="152754"/>
                </a:moveTo>
                <a:lnTo>
                  <a:pt x="260476" y="215802"/>
                </a:lnTo>
                <a:lnTo>
                  <a:pt x="273806" y="215802"/>
                </a:lnTo>
                <a:cubicBezTo>
                  <a:pt x="281372" y="215802"/>
                  <a:pt x="287496" y="209677"/>
                  <a:pt x="287496" y="202111"/>
                </a:cubicBezTo>
                <a:lnTo>
                  <a:pt x="287496" y="166084"/>
                </a:lnTo>
                <a:cubicBezTo>
                  <a:pt x="287496" y="158879"/>
                  <a:pt x="281372" y="152754"/>
                  <a:pt x="273806" y="152754"/>
                </a:cubicBezTo>
                <a:lnTo>
                  <a:pt x="260476" y="152754"/>
                </a:lnTo>
                <a:close/>
                <a:moveTo>
                  <a:pt x="104835" y="140286"/>
                </a:moveTo>
                <a:lnTo>
                  <a:pt x="104835" y="214872"/>
                </a:lnTo>
                <a:lnTo>
                  <a:pt x="132243" y="214872"/>
                </a:lnTo>
                <a:lnTo>
                  <a:pt x="132243" y="165387"/>
                </a:lnTo>
                <a:cubicBezTo>
                  <a:pt x="132243" y="163236"/>
                  <a:pt x="134046" y="161084"/>
                  <a:pt x="136570" y="161084"/>
                </a:cubicBezTo>
                <a:lnTo>
                  <a:pt x="172633" y="161084"/>
                </a:lnTo>
                <a:cubicBezTo>
                  <a:pt x="175157" y="161084"/>
                  <a:pt x="176960" y="163236"/>
                  <a:pt x="176960" y="165387"/>
                </a:cubicBezTo>
                <a:lnTo>
                  <a:pt x="176960" y="214872"/>
                </a:lnTo>
                <a:lnTo>
                  <a:pt x="204007" y="214872"/>
                </a:lnTo>
                <a:lnTo>
                  <a:pt x="204007" y="140286"/>
                </a:lnTo>
                <a:lnTo>
                  <a:pt x="104835" y="140286"/>
                </a:lnTo>
                <a:close/>
                <a:moveTo>
                  <a:pt x="154601" y="81836"/>
                </a:moveTo>
                <a:lnTo>
                  <a:pt x="95098" y="131321"/>
                </a:lnTo>
                <a:lnTo>
                  <a:pt x="214105" y="131321"/>
                </a:lnTo>
                <a:lnTo>
                  <a:pt x="154601" y="81836"/>
                </a:lnTo>
                <a:close/>
                <a:moveTo>
                  <a:pt x="260476" y="81061"/>
                </a:moveTo>
                <a:lnTo>
                  <a:pt x="260476" y="143748"/>
                </a:lnTo>
                <a:lnTo>
                  <a:pt x="273806" y="143748"/>
                </a:lnTo>
                <a:cubicBezTo>
                  <a:pt x="281372" y="143748"/>
                  <a:pt x="287496" y="137983"/>
                  <a:pt x="287496" y="130057"/>
                </a:cubicBezTo>
                <a:lnTo>
                  <a:pt x="287496" y="94391"/>
                </a:lnTo>
                <a:cubicBezTo>
                  <a:pt x="287496" y="87185"/>
                  <a:pt x="281372" y="81061"/>
                  <a:pt x="273806" y="81061"/>
                </a:cubicBezTo>
                <a:lnTo>
                  <a:pt x="260476" y="81061"/>
                </a:lnTo>
                <a:close/>
                <a:moveTo>
                  <a:pt x="151716" y="72513"/>
                </a:moveTo>
                <a:cubicBezTo>
                  <a:pt x="153159" y="71437"/>
                  <a:pt x="155683" y="71437"/>
                  <a:pt x="157486" y="72513"/>
                </a:cubicBezTo>
                <a:lnTo>
                  <a:pt x="229251" y="132039"/>
                </a:lnTo>
                <a:cubicBezTo>
                  <a:pt x="230693" y="133473"/>
                  <a:pt x="231415" y="135624"/>
                  <a:pt x="230693" y="137417"/>
                </a:cubicBezTo>
                <a:cubicBezTo>
                  <a:pt x="229972" y="138852"/>
                  <a:pt x="228169" y="140286"/>
                  <a:pt x="226726" y="140286"/>
                </a:cubicBezTo>
                <a:lnTo>
                  <a:pt x="213023" y="140286"/>
                </a:lnTo>
                <a:lnTo>
                  <a:pt x="213023" y="219175"/>
                </a:lnTo>
                <a:cubicBezTo>
                  <a:pt x="213023" y="221686"/>
                  <a:pt x="210859" y="223479"/>
                  <a:pt x="208695" y="223479"/>
                </a:cubicBezTo>
                <a:lnTo>
                  <a:pt x="100508" y="223479"/>
                </a:lnTo>
                <a:cubicBezTo>
                  <a:pt x="97983" y="223479"/>
                  <a:pt x="96180" y="221686"/>
                  <a:pt x="96180" y="219175"/>
                </a:cubicBezTo>
                <a:lnTo>
                  <a:pt x="96180" y="140286"/>
                </a:lnTo>
                <a:lnTo>
                  <a:pt x="82476" y="140286"/>
                </a:lnTo>
                <a:cubicBezTo>
                  <a:pt x="80673" y="140286"/>
                  <a:pt x="78870" y="138852"/>
                  <a:pt x="78149" y="137417"/>
                </a:cubicBezTo>
                <a:cubicBezTo>
                  <a:pt x="77788" y="135624"/>
                  <a:pt x="78149" y="133473"/>
                  <a:pt x="79952" y="132039"/>
                </a:cubicBezTo>
                <a:lnTo>
                  <a:pt x="151716" y="72513"/>
                </a:lnTo>
                <a:close/>
                <a:moveTo>
                  <a:pt x="56923" y="9007"/>
                </a:moveTo>
                <a:lnTo>
                  <a:pt x="56923" y="287495"/>
                </a:lnTo>
                <a:lnTo>
                  <a:pt x="238139" y="287495"/>
                </a:lnTo>
                <a:cubicBezTo>
                  <a:pt x="245345" y="287495"/>
                  <a:pt x="251469" y="281371"/>
                  <a:pt x="251469" y="274165"/>
                </a:cubicBezTo>
                <a:lnTo>
                  <a:pt x="251469" y="76377"/>
                </a:lnTo>
                <a:cubicBezTo>
                  <a:pt x="251469" y="73855"/>
                  <a:pt x="253270" y="71694"/>
                  <a:pt x="255792" y="71694"/>
                </a:cubicBezTo>
                <a:lnTo>
                  <a:pt x="273806" y="71694"/>
                </a:lnTo>
                <a:cubicBezTo>
                  <a:pt x="281372" y="71694"/>
                  <a:pt x="287496" y="65929"/>
                  <a:pt x="287496" y="58364"/>
                </a:cubicBezTo>
                <a:lnTo>
                  <a:pt x="287496" y="22697"/>
                </a:lnTo>
                <a:cubicBezTo>
                  <a:pt x="287496" y="15131"/>
                  <a:pt x="281372" y="9007"/>
                  <a:pt x="273806" y="9007"/>
                </a:cubicBezTo>
                <a:lnTo>
                  <a:pt x="56923" y="9007"/>
                </a:lnTo>
                <a:close/>
                <a:moveTo>
                  <a:pt x="20896" y="9007"/>
                </a:moveTo>
                <a:lnTo>
                  <a:pt x="20896" y="47916"/>
                </a:lnTo>
                <a:lnTo>
                  <a:pt x="28101" y="47916"/>
                </a:lnTo>
                <a:cubicBezTo>
                  <a:pt x="30623" y="47916"/>
                  <a:pt x="33145" y="50078"/>
                  <a:pt x="33145" y="52239"/>
                </a:cubicBezTo>
                <a:cubicBezTo>
                  <a:pt x="33145" y="54761"/>
                  <a:pt x="30623" y="56923"/>
                  <a:pt x="28101" y="56923"/>
                </a:cubicBezTo>
                <a:lnTo>
                  <a:pt x="20896" y="56923"/>
                </a:lnTo>
                <a:lnTo>
                  <a:pt x="20896" y="95832"/>
                </a:lnTo>
                <a:lnTo>
                  <a:pt x="28101" y="95832"/>
                </a:lnTo>
                <a:cubicBezTo>
                  <a:pt x="30623" y="95832"/>
                  <a:pt x="33145" y="97993"/>
                  <a:pt x="33145" y="100515"/>
                </a:cubicBezTo>
                <a:cubicBezTo>
                  <a:pt x="33145" y="103037"/>
                  <a:pt x="30623" y="104839"/>
                  <a:pt x="28101" y="104839"/>
                </a:cubicBezTo>
                <a:lnTo>
                  <a:pt x="20896" y="104839"/>
                </a:lnTo>
                <a:lnTo>
                  <a:pt x="20896" y="143748"/>
                </a:lnTo>
                <a:lnTo>
                  <a:pt x="28101" y="143748"/>
                </a:lnTo>
                <a:cubicBezTo>
                  <a:pt x="30623" y="143748"/>
                  <a:pt x="33145" y="145909"/>
                  <a:pt x="33145" y="148071"/>
                </a:cubicBezTo>
                <a:cubicBezTo>
                  <a:pt x="33145" y="150593"/>
                  <a:pt x="30623" y="152754"/>
                  <a:pt x="28101" y="152754"/>
                </a:cubicBezTo>
                <a:lnTo>
                  <a:pt x="20896" y="152754"/>
                </a:lnTo>
                <a:lnTo>
                  <a:pt x="20896" y="191663"/>
                </a:lnTo>
                <a:lnTo>
                  <a:pt x="28101" y="191663"/>
                </a:lnTo>
                <a:cubicBezTo>
                  <a:pt x="30623" y="191663"/>
                  <a:pt x="33145" y="193825"/>
                  <a:pt x="33145" y="196347"/>
                </a:cubicBezTo>
                <a:cubicBezTo>
                  <a:pt x="33145" y="198869"/>
                  <a:pt x="30623" y="200670"/>
                  <a:pt x="28101" y="200670"/>
                </a:cubicBezTo>
                <a:lnTo>
                  <a:pt x="20896" y="200670"/>
                </a:lnTo>
                <a:lnTo>
                  <a:pt x="20896" y="239579"/>
                </a:lnTo>
                <a:lnTo>
                  <a:pt x="28101" y="239579"/>
                </a:lnTo>
                <a:cubicBezTo>
                  <a:pt x="30623" y="239579"/>
                  <a:pt x="33145" y="241741"/>
                  <a:pt x="33145" y="243903"/>
                </a:cubicBezTo>
                <a:cubicBezTo>
                  <a:pt x="33145" y="246424"/>
                  <a:pt x="30623" y="248586"/>
                  <a:pt x="28101" y="248586"/>
                </a:cubicBezTo>
                <a:lnTo>
                  <a:pt x="20896" y="248586"/>
                </a:lnTo>
                <a:lnTo>
                  <a:pt x="20896" y="287495"/>
                </a:lnTo>
                <a:lnTo>
                  <a:pt x="47916" y="287495"/>
                </a:lnTo>
                <a:lnTo>
                  <a:pt x="47916" y="9007"/>
                </a:lnTo>
                <a:lnTo>
                  <a:pt x="20896" y="9007"/>
                </a:lnTo>
                <a:close/>
                <a:moveTo>
                  <a:pt x="16212" y="0"/>
                </a:moveTo>
                <a:lnTo>
                  <a:pt x="273806" y="0"/>
                </a:lnTo>
                <a:cubicBezTo>
                  <a:pt x="286415" y="0"/>
                  <a:pt x="296503" y="10088"/>
                  <a:pt x="296503" y="22697"/>
                </a:cubicBezTo>
                <a:lnTo>
                  <a:pt x="296503" y="58364"/>
                </a:lnTo>
                <a:cubicBezTo>
                  <a:pt x="296503" y="65929"/>
                  <a:pt x="292900" y="72054"/>
                  <a:pt x="287136" y="76377"/>
                </a:cubicBezTo>
                <a:cubicBezTo>
                  <a:pt x="292900" y="80700"/>
                  <a:pt x="296503" y="87185"/>
                  <a:pt x="296503" y="94391"/>
                </a:cubicBezTo>
                <a:lnTo>
                  <a:pt x="296503" y="130057"/>
                </a:lnTo>
                <a:cubicBezTo>
                  <a:pt x="296503" y="137623"/>
                  <a:pt x="292900" y="144108"/>
                  <a:pt x="287136" y="148071"/>
                </a:cubicBezTo>
                <a:cubicBezTo>
                  <a:pt x="292900" y="152394"/>
                  <a:pt x="296503" y="158879"/>
                  <a:pt x="296503" y="166084"/>
                </a:cubicBezTo>
                <a:lnTo>
                  <a:pt x="296503" y="202111"/>
                </a:lnTo>
                <a:cubicBezTo>
                  <a:pt x="296503" y="214721"/>
                  <a:pt x="286415" y="224448"/>
                  <a:pt x="273806" y="224448"/>
                </a:cubicBezTo>
                <a:lnTo>
                  <a:pt x="260476" y="224448"/>
                </a:lnTo>
                <a:lnTo>
                  <a:pt x="260476" y="274165"/>
                </a:lnTo>
                <a:cubicBezTo>
                  <a:pt x="260476" y="286414"/>
                  <a:pt x="250388" y="296502"/>
                  <a:pt x="238139" y="296502"/>
                </a:cubicBezTo>
                <a:lnTo>
                  <a:pt x="16212" y="296502"/>
                </a:lnTo>
                <a:cubicBezTo>
                  <a:pt x="14051" y="296502"/>
                  <a:pt x="11889" y="294340"/>
                  <a:pt x="11889" y="292179"/>
                </a:cubicBezTo>
                <a:lnTo>
                  <a:pt x="11889" y="248586"/>
                </a:lnTo>
                <a:lnTo>
                  <a:pt x="4323" y="248586"/>
                </a:lnTo>
                <a:cubicBezTo>
                  <a:pt x="2162" y="248586"/>
                  <a:pt x="0" y="246424"/>
                  <a:pt x="0" y="243903"/>
                </a:cubicBezTo>
                <a:cubicBezTo>
                  <a:pt x="0" y="241741"/>
                  <a:pt x="2162" y="239579"/>
                  <a:pt x="4323" y="239579"/>
                </a:cubicBezTo>
                <a:lnTo>
                  <a:pt x="11889" y="239579"/>
                </a:lnTo>
                <a:lnTo>
                  <a:pt x="11889" y="200670"/>
                </a:lnTo>
                <a:lnTo>
                  <a:pt x="4323" y="200670"/>
                </a:lnTo>
                <a:cubicBezTo>
                  <a:pt x="2162" y="200670"/>
                  <a:pt x="0" y="198869"/>
                  <a:pt x="0" y="196347"/>
                </a:cubicBezTo>
                <a:cubicBezTo>
                  <a:pt x="0" y="193825"/>
                  <a:pt x="2162" y="191663"/>
                  <a:pt x="4323" y="191663"/>
                </a:cubicBezTo>
                <a:lnTo>
                  <a:pt x="11889" y="191663"/>
                </a:lnTo>
                <a:lnTo>
                  <a:pt x="11889" y="152754"/>
                </a:lnTo>
                <a:lnTo>
                  <a:pt x="4323" y="152754"/>
                </a:lnTo>
                <a:cubicBezTo>
                  <a:pt x="2162" y="152754"/>
                  <a:pt x="0" y="150593"/>
                  <a:pt x="0" y="148071"/>
                </a:cubicBezTo>
                <a:cubicBezTo>
                  <a:pt x="0" y="145909"/>
                  <a:pt x="2162" y="143748"/>
                  <a:pt x="4323" y="143748"/>
                </a:cubicBezTo>
                <a:lnTo>
                  <a:pt x="11889" y="143748"/>
                </a:lnTo>
                <a:lnTo>
                  <a:pt x="11889" y="104839"/>
                </a:lnTo>
                <a:lnTo>
                  <a:pt x="4323" y="104839"/>
                </a:lnTo>
                <a:cubicBezTo>
                  <a:pt x="2162" y="104839"/>
                  <a:pt x="0" y="103037"/>
                  <a:pt x="0" y="100515"/>
                </a:cubicBezTo>
                <a:cubicBezTo>
                  <a:pt x="0" y="97993"/>
                  <a:pt x="2162" y="95832"/>
                  <a:pt x="4323" y="95832"/>
                </a:cubicBezTo>
                <a:lnTo>
                  <a:pt x="11889" y="95832"/>
                </a:lnTo>
                <a:lnTo>
                  <a:pt x="11889" y="56923"/>
                </a:lnTo>
                <a:lnTo>
                  <a:pt x="4323" y="56923"/>
                </a:lnTo>
                <a:cubicBezTo>
                  <a:pt x="2162" y="56923"/>
                  <a:pt x="0" y="54761"/>
                  <a:pt x="0" y="52239"/>
                </a:cubicBezTo>
                <a:cubicBezTo>
                  <a:pt x="0" y="50078"/>
                  <a:pt x="2162" y="47916"/>
                  <a:pt x="4323" y="47916"/>
                </a:cubicBezTo>
                <a:lnTo>
                  <a:pt x="11889" y="47916"/>
                </a:lnTo>
                <a:lnTo>
                  <a:pt x="11889" y="4684"/>
                </a:lnTo>
                <a:cubicBezTo>
                  <a:pt x="11889" y="1801"/>
                  <a:pt x="14051" y="0"/>
                  <a:pt x="1621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62" name="Freeform 954">
            <a:extLst>
              <a:ext uri="{FF2B5EF4-FFF2-40B4-BE49-F238E27FC236}">
                <a16:creationId xmlns:a16="http://schemas.microsoft.com/office/drawing/2014/main" id="{FB3FA9F8-DC2E-BB42-AEDC-C1DA1E773E1E}"/>
              </a:ext>
            </a:extLst>
          </p:cNvPr>
          <p:cNvSpPr>
            <a:spLocks noChangeArrowheads="1"/>
          </p:cNvSpPr>
          <p:nvPr/>
        </p:nvSpPr>
        <p:spPr bwMode="auto">
          <a:xfrm>
            <a:off x="17933966" y="5938273"/>
            <a:ext cx="914408" cy="914410"/>
          </a:xfrm>
          <a:custGeom>
            <a:avLst/>
            <a:gdLst>
              <a:gd name="T0" fmla="*/ 1903751 w 296503"/>
              <a:gd name="T1" fmla="*/ 2879004 h 296502"/>
              <a:gd name="T2" fmla="*/ 1612911 w 296503"/>
              <a:gd name="T3" fmla="*/ 2879004 h 296502"/>
              <a:gd name="T4" fmla="*/ 1318086 w 296503"/>
              <a:gd name="T5" fmla="*/ 2879004 h 296502"/>
              <a:gd name="T6" fmla="*/ 745752 w 296503"/>
              <a:gd name="T7" fmla="*/ 2879004 h 296502"/>
              <a:gd name="T8" fmla="*/ 466185 w 296503"/>
              <a:gd name="T9" fmla="*/ 2879004 h 296502"/>
              <a:gd name="T10" fmla="*/ 1903751 w 296503"/>
              <a:gd name="T11" fmla="*/ 2618840 h 296502"/>
              <a:gd name="T12" fmla="*/ 1612911 w 296503"/>
              <a:gd name="T13" fmla="*/ 2618840 h 296502"/>
              <a:gd name="T14" fmla="*/ 1318086 w 296503"/>
              <a:gd name="T15" fmla="*/ 2618840 h 296502"/>
              <a:gd name="T16" fmla="*/ 745752 w 296503"/>
              <a:gd name="T17" fmla="*/ 2618840 h 296502"/>
              <a:gd name="T18" fmla="*/ 466185 w 296503"/>
              <a:gd name="T19" fmla="*/ 2618840 h 296502"/>
              <a:gd name="T20" fmla="*/ 1903751 w 296503"/>
              <a:gd name="T21" fmla="*/ 2358694 h 296502"/>
              <a:gd name="T22" fmla="*/ 1612911 w 296503"/>
              <a:gd name="T23" fmla="*/ 2358694 h 296502"/>
              <a:gd name="T24" fmla="*/ 1318086 w 296503"/>
              <a:gd name="T25" fmla="*/ 2358694 h 296502"/>
              <a:gd name="T26" fmla="*/ 745752 w 296503"/>
              <a:gd name="T27" fmla="*/ 2358694 h 296502"/>
              <a:gd name="T28" fmla="*/ 466185 w 296503"/>
              <a:gd name="T29" fmla="*/ 2358694 h 296502"/>
              <a:gd name="T30" fmla="*/ 1903751 w 296503"/>
              <a:gd name="T31" fmla="*/ 2098547 h 296502"/>
              <a:gd name="T32" fmla="*/ 1612911 w 296503"/>
              <a:gd name="T33" fmla="*/ 2098547 h 296502"/>
              <a:gd name="T34" fmla="*/ 1318086 w 296503"/>
              <a:gd name="T35" fmla="*/ 2098547 h 296502"/>
              <a:gd name="T36" fmla="*/ 745752 w 296503"/>
              <a:gd name="T37" fmla="*/ 2098547 h 296502"/>
              <a:gd name="T38" fmla="*/ 466185 w 296503"/>
              <a:gd name="T39" fmla="*/ 2098547 h 296502"/>
              <a:gd name="T40" fmla="*/ 1903751 w 296503"/>
              <a:gd name="T41" fmla="*/ 1821050 h 296502"/>
              <a:gd name="T42" fmla="*/ 1612911 w 296503"/>
              <a:gd name="T43" fmla="*/ 1821050 h 296502"/>
              <a:gd name="T44" fmla="*/ 1318086 w 296503"/>
              <a:gd name="T45" fmla="*/ 1821050 h 296502"/>
              <a:gd name="T46" fmla="*/ 745752 w 296503"/>
              <a:gd name="T47" fmla="*/ 1821050 h 296502"/>
              <a:gd name="T48" fmla="*/ 466185 w 296503"/>
              <a:gd name="T49" fmla="*/ 1821050 h 296502"/>
              <a:gd name="T50" fmla="*/ 1903751 w 296503"/>
              <a:gd name="T51" fmla="*/ 1578244 h 296502"/>
              <a:gd name="T52" fmla="*/ 1612911 w 296503"/>
              <a:gd name="T53" fmla="*/ 1578244 h 296502"/>
              <a:gd name="T54" fmla="*/ 1318086 w 296503"/>
              <a:gd name="T55" fmla="*/ 1578244 h 296502"/>
              <a:gd name="T56" fmla="*/ 745752 w 296503"/>
              <a:gd name="T57" fmla="*/ 1578244 h 296502"/>
              <a:gd name="T58" fmla="*/ 466185 w 296503"/>
              <a:gd name="T59" fmla="*/ 1578244 h 296502"/>
              <a:gd name="T60" fmla="*/ 1903751 w 296503"/>
              <a:gd name="T61" fmla="*/ 1318097 h 296502"/>
              <a:gd name="T62" fmla="*/ 1612911 w 296503"/>
              <a:gd name="T63" fmla="*/ 1318097 h 296502"/>
              <a:gd name="T64" fmla="*/ 1318086 w 296503"/>
              <a:gd name="T65" fmla="*/ 1318097 h 296502"/>
              <a:gd name="T66" fmla="*/ 745752 w 296503"/>
              <a:gd name="T67" fmla="*/ 1318097 h 296502"/>
              <a:gd name="T68" fmla="*/ 466185 w 296503"/>
              <a:gd name="T69" fmla="*/ 1318097 h 296502"/>
              <a:gd name="T70" fmla="*/ 2762988 w 296503"/>
              <a:gd name="T71" fmla="*/ 1601927 h 296502"/>
              <a:gd name="T72" fmla="*/ 2762988 w 296503"/>
              <a:gd name="T73" fmla="*/ 1932548 h 296502"/>
              <a:gd name="T74" fmla="*/ 2762988 w 296503"/>
              <a:gd name="T75" fmla="*/ 2255303 h 296502"/>
              <a:gd name="T76" fmla="*/ 2762988 w 296503"/>
              <a:gd name="T77" fmla="*/ 2585906 h 296502"/>
              <a:gd name="T78" fmla="*/ 2762988 w 296503"/>
              <a:gd name="T79" fmla="*/ 2912589 h 296502"/>
              <a:gd name="T80" fmla="*/ 2259190 w 296503"/>
              <a:gd name="T81" fmla="*/ 1279188 h 296502"/>
              <a:gd name="T82" fmla="*/ 1903751 w 296503"/>
              <a:gd name="T83" fmla="*/ 1040610 h 296502"/>
              <a:gd name="T84" fmla="*/ 1612911 w 296503"/>
              <a:gd name="T85" fmla="*/ 1040610 h 296502"/>
              <a:gd name="T86" fmla="*/ 1318086 w 296503"/>
              <a:gd name="T87" fmla="*/ 1040610 h 296502"/>
              <a:gd name="T88" fmla="*/ 745752 w 296503"/>
              <a:gd name="T89" fmla="*/ 1040610 h 296502"/>
              <a:gd name="T90" fmla="*/ 466185 w 296503"/>
              <a:gd name="T91" fmla="*/ 1040610 h 296502"/>
              <a:gd name="T92" fmla="*/ 228262 w 296503"/>
              <a:gd name="T93" fmla="*/ 885600 h 296502"/>
              <a:gd name="T94" fmla="*/ 1903751 w 296503"/>
              <a:gd name="T95" fmla="*/ 780449 h 296502"/>
              <a:gd name="T96" fmla="*/ 1612911 w 296503"/>
              <a:gd name="T97" fmla="*/ 780449 h 296502"/>
              <a:gd name="T98" fmla="*/ 1318086 w 296503"/>
              <a:gd name="T99" fmla="*/ 780449 h 296502"/>
              <a:gd name="T100" fmla="*/ 1903751 w 296503"/>
              <a:gd name="T101" fmla="*/ 520307 h 296502"/>
              <a:gd name="T102" fmla="*/ 1612911 w 296503"/>
              <a:gd name="T103" fmla="*/ 520307 h 296502"/>
              <a:gd name="T104" fmla="*/ 1318086 w 296503"/>
              <a:gd name="T105" fmla="*/ 520307 h 296502"/>
              <a:gd name="T106" fmla="*/ 1903751 w 296503"/>
              <a:gd name="T107" fmla="*/ 260146 h 296502"/>
              <a:gd name="T108" fmla="*/ 1612911 w 296503"/>
              <a:gd name="T109" fmla="*/ 260146 h 296502"/>
              <a:gd name="T110" fmla="*/ 1318086 w 296503"/>
              <a:gd name="T111" fmla="*/ 260146 h 296502"/>
              <a:gd name="T112" fmla="*/ 1082377 w 296503"/>
              <a:gd name="T113" fmla="*/ 98402 h 296502"/>
              <a:gd name="T114" fmla="*/ 2259190 w 296503"/>
              <a:gd name="T115" fmla="*/ 98402 h 296502"/>
              <a:gd name="T116" fmla="*/ 3109349 w 296503"/>
              <a:gd name="T117" fmla="*/ 1279188 h 296502"/>
              <a:gd name="T118" fmla="*/ 51187 w 296503"/>
              <a:gd name="T119" fmla="*/ 3239269 h 296502"/>
              <a:gd name="T120" fmla="*/ 51187 w 296503"/>
              <a:gd name="T121" fmla="*/ 885600 h 296502"/>
              <a:gd name="T122" fmla="*/ 901317 w 296503"/>
              <a:gd name="T123" fmla="*/ 98402 h 2965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6503" h="296502">
                <a:moveTo>
                  <a:pt x="174259" y="263525"/>
                </a:moveTo>
                <a:cubicBezTo>
                  <a:pt x="176824" y="263525"/>
                  <a:pt x="179022" y="265357"/>
                  <a:pt x="179022" y="267921"/>
                </a:cubicBezTo>
                <a:cubicBezTo>
                  <a:pt x="179022" y="270486"/>
                  <a:pt x="176824" y="272684"/>
                  <a:pt x="174259" y="272684"/>
                </a:cubicBezTo>
                <a:cubicBezTo>
                  <a:pt x="172061" y="272684"/>
                  <a:pt x="169863" y="270486"/>
                  <a:pt x="169863" y="267921"/>
                </a:cubicBezTo>
                <a:cubicBezTo>
                  <a:pt x="169863" y="265357"/>
                  <a:pt x="172061" y="263525"/>
                  <a:pt x="174259" y="263525"/>
                </a:cubicBezTo>
                <a:close/>
                <a:moveTo>
                  <a:pt x="147638" y="263525"/>
                </a:moveTo>
                <a:cubicBezTo>
                  <a:pt x="150202" y="263525"/>
                  <a:pt x="152034" y="265357"/>
                  <a:pt x="152034" y="267921"/>
                </a:cubicBezTo>
                <a:cubicBezTo>
                  <a:pt x="152034" y="270486"/>
                  <a:pt x="150202" y="272684"/>
                  <a:pt x="147638" y="272684"/>
                </a:cubicBezTo>
                <a:cubicBezTo>
                  <a:pt x="144707" y="272684"/>
                  <a:pt x="142875" y="270486"/>
                  <a:pt x="142875" y="267921"/>
                </a:cubicBezTo>
                <a:cubicBezTo>
                  <a:pt x="142875" y="265357"/>
                  <a:pt x="144707" y="263525"/>
                  <a:pt x="147638" y="263525"/>
                </a:cubicBezTo>
                <a:close/>
                <a:moveTo>
                  <a:pt x="120651" y="263525"/>
                </a:moveTo>
                <a:cubicBezTo>
                  <a:pt x="122849" y="263525"/>
                  <a:pt x="125047" y="265357"/>
                  <a:pt x="125047" y="267921"/>
                </a:cubicBezTo>
                <a:cubicBezTo>
                  <a:pt x="125047" y="270486"/>
                  <a:pt x="122849" y="272684"/>
                  <a:pt x="120651" y="272684"/>
                </a:cubicBezTo>
                <a:cubicBezTo>
                  <a:pt x="118086" y="272684"/>
                  <a:pt x="115888" y="270486"/>
                  <a:pt x="115888" y="267921"/>
                </a:cubicBezTo>
                <a:cubicBezTo>
                  <a:pt x="115888" y="265357"/>
                  <a:pt x="118086" y="263525"/>
                  <a:pt x="120651" y="263525"/>
                </a:cubicBezTo>
                <a:close/>
                <a:moveTo>
                  <a:pt x="68263" y="263525"/>
                </a:moveTo>
                <a:cubicBezTo>
                  <a:pt x="70827" y="263525"/>
                  <a:pt x="72659" y="265357"/>
                  <a:pt x="72659" y="267921"/>
                </a:cubicBezTo>
                <a:cubicBezTo>
                  <a:pt x="72659" y="270486"/>
                  <a:pt x="70827" y="272684"/>
                  <a:pt x="68263" y="272684"/>
                </a:cubicBezTo>
                <a:cubicBezTo>
                  <a:pt x="65698" y="272684"/>
                  <a:pt x="63500" y="270486"/>
                  <a:pt x="63500" y="267921"/>
                </a:cubicBezTo>
                <a:cubicBezTo>
                  <a:pt x="63500" y="265357"/>
                  <a:pt x="65698" y="263525"/>
                  <a:pt x="68263" y="263525"/>
                </a:cubicBezTo>
                <a:close/>
                <a:moveTo>
                  <a:pt x="42672" y="263525"/>
                </a:moveTo>
                <a:cubicBezTo>
                  <a:pt x="45339" y="263525"/>
                  <a:pt x="47244" y="265357"/>
                  <a:pt x="47244" y="267921"/>
                </a:cubicBezTo>
                <a:cubicBezTo>
                  <a:pt x="47244" y="270486"/>
                  <a:pt x="45339" y="272684"/>
                  <a:pt x="42672" y="272684"/>
                </a:cubicBezTo>
                <a:cubicBezTo>
                  <a:pt x="40005" y="272684"/>
                  <a:pt x="38100" y="270486"/>
                  <a:pt x="38100" y="267921"/>
                </a:cubicBezTo>
                <a:cubicBezTo>
                  <a:pt x="38100" y="265357"/>
                  <a:pt x="40005" y="263525"/>
                  <a:pt x="42672" y="263525"/>
                </a:cubicBezTo>
                <a:close/>
                <a:moveTo>
                  <a:pt x="174259" y="239712"/>
                </a:moveTo>
                <a:cubicBezTo>
                  <a:pt x="176824" y="239712"/>
                  <a:pt x="179022" y="241910"/>
                  <a:pt x="179022" y="244108"/>
                </a:cubicBezTo>
                <a:cubicBezTo>
                  <a:pt x="179022" y="246673"/>
                  <a:pt x="176824" y="248871"/>
                  <a:pt x="174259" y="248871"/>
                </a:cubicBezTo>
                <a:cubicBezTo>
                  <a:pt x="172061" y="248871"/>
                  <a:pt x="169863" y="246673"/>
                  <a:pt x="169863" y="244108"/>
                </a:cubicBezTo>
                <a:cubicBezTo>
                  <a:pt x="169863" y="241910"/>
                  <a:pt x="172061" y="239712"/>
                  <a:pt x="174259" y="239712"/>
                </a:cubicBezTo>
                <a:close/>
                <a:moveTo>
                  <a:pt x="147638" y="239712"/>
                </a:moveTo>
                <a:cubicBezTo>
                  <a:pt x="150202" y="239712"/>
                  <a:pt x="152034" y="241910"/>
                  <a:pt x="152034" y="244108"/>
                </a:cubicBezTo>
                <a:cubicBezTo>
                  <a:pt x="152034" y="246673"/>
                  <a:pt x="150202" y="248871"/>
                  <a:pt x="147638" y="248871"/>
                </a:cubicBezTo>
                <a:cubicBezTo>
                  <a:pt x="144707" y="248871"/>
                  <a:pt x="142875" y="246673"/>
                  <a:pt x="142875" y="244108"/>
                </a:cubicBezTo>
                <a:cubicBezTo>
                  <a:pt x="142875" y="241910"/>
                  <a:pt x="144707" y="239712"/>
                  <a:pt x="147638" y="239712"/>
                </a:cubicBezTo>
                <a:close/>
                <a:moveTo>
                  <a:pt x="120651" y="239712"/>
                </a:moveTo>
                <a:cubicBezTo>
                  <a:pt x="122849" y="239712"/>
                  <a:pt x="125047" y="241910"/>
                  <a:pt x="125047" y="244108"/>
                </a:cubicBezTo>
                <a:cubicBezTo>
                  <a:pt x="125047" y="246673"/>
                  <a:pt x="122849" y="248871"/>
                  <a:pt x="120651" y="248871"/>
                </a:cubicBezTo>
                <a:cubicBezTo>
                  <a:pt x="118086" y="248871"/>
                  <a:pt x="115888" y="246673"/>
                  <a:pt x="115888" y="244108"/>
                </a:cubicBezTo>
                <a:cubicBezTo>
                  <a:pt x="115888" y="241910"/>
                  <a:pt x="118086" y="239712"/>
                  <a:pt x="120651" y="239712"/>
                </a:cubicBezTo>
                <a:close/>
                <a:moveTo>
                  <a:pt x="68263" y="239712"/>
                </a:moveTo>
                <a:cubicBezTo>
                  <a:pt x="70827" y="239712"/>
                  <a:pt x="72659" y="241910"/>
                  <a:pt x="72659" y="244108"/>
                </a:cubicBezTo>
                <a:cubicBezTo>
                  <a:pt x="72659" y="246673"/>
                  <a:pt x="70827" y="248871"/>
                  <a:pt x="68263" y="248871"/>
                </a:cubicBezTo>
                <a:cubicBezTo>
                  <a:pt x="65698" y="248871"/>
                  <a:pt x="63500" y="246673"/>
                  <a:pt x="63500" y="244108"/>
                </a:cubicBezTo>
                <a:cubicBezTo>
                  <a:pt x="63500" y="241910"/>
                  <a:pt x="65698" y="239712"/>
                  <a:pt x="68263" y="239712"/>
                </a:cubicBezTo>
                <a:close/>
                <a:moveTo>
                  <a:pt x="42672" y="239712"/>
                </a:moveTo>
                <a:cubicBezTo>
                  <a:pt x="45339" y="239712"/>
                  <a:pt x="47244" y="241910"/>
                  <a:pt x="47244" y="244108"/>
                </a:cubicBezTo>
                <a:cubicBezTo>
                  <a:pt x="47244" y="246673"/>
                  <a:pt x="45339" y="248871"/>
                  <a:pt x="42672" y="248871"/>
                </a:cubicBezTo>
                <a:cubicBezTo>
                  <a:pt x="40005" y="248871"/>
                  <a:pt x="38100" y="246673"/>
                  <a:pt x="38100" y="244108"/>
                </a:cubicBezTo>
                <a:cubicBezTo>
                  <a:pt x="38100" y="241910"/>
                  <a:pt x="40005" y="239712"/>
                  <a:pt x="42672" y="239712"/>
                </a:cubicBezTo>
                <a:close/>
                <a:moveTo>
                  <a:pt x="174259" y="215900"/>
                </a:moveTo>
                <a:cubicBezTo>
                  <a:pt x="176824" y="215900"/>
                  <a:pt x="179022" y="217805"/>
                  <a:pt x="179022" y="220472"/>
                </a:cubicBezTo>
                <a:cubicBezTo>
                  <a:pt x="179022" y="223139"/>
                  <a:pt x="176824" y="225044"/>
                  <a:pt x="174259" y="225044"/>
                </a:cubicBezTo>
                <a:cubicBezTo>
                  <a:pt x="172061" y="225044"/>
                  <a:pt x="169863" y="223139"/>
                  <a:pt x="169863" y="220472"/>
                </a:cubicBezTo>
                <a:cubicBezTo>
                  <a:pt x="169863" y="217805"/>
                  <a:pt x="172061" y="215900"/>
                  <a:pt x="174259" y="215900"/>
                </a:cubicBezTo>
                <a:close/>
                <a:moveTo>
                  <a:pt x="147638" y="215900"/>
                </a:moveTo>
                <a:cubicBezTo>
                  <a:pt x="150202" y="215900"/>
                  <a:pt x="152034" y="217805"/>
                  <a:pt x="152034" y="220472"/>
                </a:cubicBezTo>
                <a:cubicBezTo>
                  <a:pt x="152034" y="223139"/>
                  <a:pt x="150202" y="225044"/>
                  <a:pt x="147638" y="225044"/>
                </a:cubicBezTo>
                <a:cubicBezTo>
                  <a:pt x="144707" y="225044"/>
                  <a:pt x="142875" y="223139"/>
                  <a:pt x="142875" y="220472"/>
                </a:cubicBezTo>
                <a:cubicBezTo>
                  <a:pt x="142875" y="217805"/>
                  <a:pt x="144707" y="215900"/>
                  <a:pt x="147638" y="215900"/>
                </a:cubicBezTo>
                <a:close/>
                <a:moveTo>
                  <a:pt x="120651" y="215900"/>
                </a:moveTo>
                <a:cubicBezTo>
                  <a:pt x="122849" y="215900"/>
                  <a:pt x="125047" y="217805"/>
                  <a:pt x="125047" y="220472"/>
                </a:cubicBezTo>
                <a:cubicBezTo>
                  <a:pt x="125047" y="223139"/>
                  <a:pt x="122849" y="225044"/>
                  <a:pt x="120651" y="225044"/>
                </a:cubicBezTo>
                <a:cubicBezTo>
                  <a:pt x="118086" y="225044"/>
                  <a:pt x="115888" y="223139"/>
                  <a:pt x="115888" y="220472"/>
                </a:cubicBezTo>
                <a:cubicBezTo>
                  <a:pt x="115888" y="217805"/>
                  <a:pt x="118086" y="215900"/>
                  <a:pt x="120651" y="215900"/>
                </a:cubicBezTo>
                <a:close/>
                <a:moveTo>
                  <a:pt x="68263" y="215900"/>
                </a:moveTo>
                <a:cubicBezTo>
                  <a:pt x="70827" y="215900"/>
                  <a:pt x="72659" y="217805"/>
                  <a:pt x="72659" y="220472"/>
                </a:cubicBezTo>
                <a:cubicBezTo>
                  <a:pt x="72659" y="223139"/>
                  <a:pt x="70827" y="225044"/>
                  <a:pt x="68263" y="225044"/>
                </a:cubicBezTo>
                <a:cubicBezTo>
                  <a:pt x="65698" y="225044"/>
                  <a:pt x="63500" y="223139"/>
                  <a:pt x="63500" y="220472"/>
                </a:cubicBezTo>
                <a:cubicBezTo>
                  <a:pt x="63500" y="217805"/>
                  <a:pt x="65698" y="215900"/>
                  <a:pt x="68263" y="215900"/>
                </a:cubicBezTo>
                <a:close/>
                <a:moveTo>
                  <a:pt x="42672" y="215900"/>
                </a:moveTo>
                <a:cubicBezTo>
                  <a:pt x="45339" y="215900"/>
                  <a:pt x="47244" y="217805"/>
                  <a:pt x="47244" y="220472"/>
                </a:cubicBezTo>
                <a:cubicBezTo>
                  <a:pt x="47244" y="223139"/>
                  <a:pt x="45339" y="225044"/>
                  <a:pt x="42672" y="225044"/>
                </a:cubicBezTo>
                <a:cubicBezTo>
                  <a:pt x="40005" y="225044"/>
                  <a:pt x="38100" y="223139"/>
                  <a:pt x="38100" y="220472"/>
                </a:cubicBezTo>
                <a:cubicBezTo>
                  <a:pt x="38100" y="217805"/>
                  <a:pt x="40005" y="215900"/>
                  <a:pt x="42672" y="215900"/>
                </a:cubicBezTo>
                <a:close/>
                <a:moveTo>
                  <a:pt x="174259" y="192087"/>
                </a:moveTo>
                <a:cubicBezTo>
                  <a:pt x="176824" y="192087"/>
                  <a:pt x="179022" y="194285"/>
                  <a:pt x="179022" y="196850"/>
                </a:cubicBezTo>
                <a:cubicBezTo>
                  <a:pt x="179022" y="199414"/>
                  <a:pt x="176824" y="201246"/>
                  <a:pt x="174259" y="201246"/>
                </a:cubicBezTo>
                <a:cubicBezTo>
                  <a:pt x="172061" y="201246"/>
                  <a:pt x="169863" y="199414"/>
                  <a:pt x="169863" y="196850"/>
                </a:cubicBezTo>
                <a:cubicBezTo>
                  <a:pt x="169863" y="194285"/>
                  <a:pt x="172061" y="192087"/>
                  <a:pt x="174259" y="192087"/>
                </a:cubicBezTo>
                <a:close/>
                <a:moveTo>
                  <a:pt x="147638" y="192087"/>
                </a:moveTo>
                <a:cubicBezTo>
                  <a:pt x="150202" y="192087"/>
                  <a:pt x="152034" y="194285"/>
                  <a:pt x="152034" y="196850"/>
                </a:cubicBezTo>
                <a:cubicBezTo>
                  <a:pt x="152034" y="199414"/>
                  <a:pt x="150202" y="201246"/>
                  <a:pt x="147638" y="201246"/>
                </a:cubicBezTo>
                <a:cubicBezTo>
                  <a:pt x="144707" y="201246"/>
                  <a:pt x="142875" y="199414"/>
                  <a:pt x="142875" y="196850"/>
                </a:cubicBezTo>
                <a:cubicBezTo>
                  <a:pt x="142875" y="194285"/>
                  <a:pt x="144707" y="192087"/>
                  <a:pt x="147638" y="192087"/>
                </a:cubicBezTo>
                <a:close/>
                <a:moveTo>
                  <a:pt x="120651" y="192087"/>
                </a:moveTo>
                <a:cubicBezTo>
                  <a:pt x="122849" y="192087"/>
                  <a:pt x="125047" y="194285"/>
                  <a:pt x="125047" y="196850"/>
                </a:cubicBezTo>
                <a:cubicBezTo>
                  <a:pt x="125047" y="199414"/>
                  <a:pt x="122849" y="201246"/>
                  <a:pt x="120651" y="201246"/>
                </a:cubicBezTo>
                <a:cubicBezTo>
                  <a:pt x="118086" y="201246"/>
                  <a:pt x="115888" y="199414"/>
                  <a:pt x="115888" y="196850"/>
                </a:cubicBezTo>
                <a:cubicBezTo>
                  <a:pt x="115888" y="194285"/>
                  <a:pt x="118086" y="192087"/>
                  <a:pt x="120651" y="192087"/>
                </a:cubicBezTo>
                <a:close/>
                <a:moveTo>
                  <a:pt x="68263" y="192087"/>
                </a:moveTo>
                <a:cubicBezTo>
                  <a:pt x="70827" y="192087"/>
                  <a:pt x="72659" y="194285"/>
                  <a:pt x="72659" y="196850"/>
                </a:cubicBezTo>
                <a:cubicBezTo>
                  <a:pt x="72659" y="199414"/>
                  <a:pt x="70827" y="201246"/>
                  <a:pt x="68263" y="201246"/>
                </a:cubicBezTo>
                <a:cubicBezTo>
                  <a:pt x="65698" y="201246"/>
                  <a:pt x="63500" y="199414"/>
                  <a:pt x="63500" y="196850"/>
                </a:cubicBezTo>
                <a:cubicBezTo>
                  <a:pt x="63500" y="194285"/>
                  <a:pt x="65698" y="192087"/>
                  <a:pt x="68263" y="192087"/>
                </a:cubicBezTo>
                <a:close/>
                <a:moveTo>
                  <a:pt x="42672" y="192087"/>
                </a:moveTo>
                <a:cubicBezTo>
                  <a:pt x="45339" y="192087"/>
                  <a:pt x="47244" y="194285"/>
                  <a:pt x="47244" y="196850"/>
                </a:cubicBezTo>
                <a:cubicBezTo>
                  <a:pt x="47244" y="199414"/>
                  <a:pt x="45339" y="201246"/>
                  <a:pt x="42672" y="201246"/>
                </a:cubicBezTo>
                <a:cubicBezTo>
                  <a:pt x="40005" y="201246"/>
                  <a:pt x="38100" y="199414"/>
                  <a:pt x="38100" y="196850"/>
                </a:cubicBezTo>
                <a:cubicBezTo>
                  <a:pt x="38100" y="194285"/>
                  <a:pt x="40005" y="192087"/>
                  <a:pt x="42672" y="192087"/>
                </a:cubicBezTo>
                <a:close/>
                <a:moveTo>
                  <a:pt x="174259" y="166687"/>
                </a:moveTo>
                <a:cubicBezTo>
                  <a:pt x="176824" y="166687"/>
                  <a:pt x="179022" y="168804"/>
                  <a:pt x="179022" y="171273"/>
                </a:cubicBezTo>
                <a:cubicBezTo>
                  <a:pt x="179022" y="173743"/>
                  <a:pt x="176824" y="175859"/>
                  <a:pt x="174259" y="175859"/>
                </a:cubicBezTo>
                <a:cubicBezTo>
                  <a:pt x="172061" y="175859"/>
                  <a:pt x="169863" y="173743"/>
                  <a:pt x="169863" y="171273"/>
                </a:cubicBezTo>
                <a:cubicBezTo>
                  <a:pt x="169863" y="168804"/>
                  <a:pt x="172061" y="166687"/>
                  <a:pt x="174259" y="166687"/>
                </a:cubicBezTo>
                <a:close/>
                <a:moveTo>
                  <a:pt x="147638" y="166687"/>
                </a:moveTo>
                <a:cubicBezTo>
                  <a:pt x="150202" y="166687"/>
                  <a:pt x="152034" y="168804"/>
                  <a:pt x="152034" y="171273"/>
                </a:cubicBezTo>
                <a:cubicBezTo>
                  <a:pt x="152034" y="173743"/>
                  <a:pt x="150202" y="175859"/>
                  <a:pt x="147638" y="175859"/>
                </a:cubicBezTo>
                <a:cubicBezTo>
                  <a:pt x="144707" y="175859"/>
                  <a:pt x="142875" y="173743"/>
                  <a:pt x="142875" y="171273"/>
                </a:cubicBezTo>
                <a:cubicBezTo>
                  <a:pt x="142875" y="168804"/>
                  <a:pt x="144707" y="166687"/>
                  <a:pt x="147638" y="166687"/>
                </a:cubicBezTo>
                <a:close/>
                <a:moveTo>
                  <a:pt x="120651" y="166687"/>
                </a:moveTo>
                <a:cubicBezTo>
                  <a:pt x="122849" y="166687"/>
                  <a:pt x="125047" y="168804"/>
                  <a:pt x="125047" y="171273"/>
                </a:cubicBezTo>
                <a:cubicBezTo>
                  <a:pt x="125047" y="173743"/>
                  <a:pt x="122849" y="175859"/>
                  <a:pt x="120651" y="175859"/>
                </a:cubicBezTo>
                <a:cubicBezTo>
                  <a:pt x="118086" y="175859"/>
                  <a:pt x="115888" y="173743"/>
                  <a:pt x="115888" y="171273"/>
                </a:cubicBezTo>
                <a:cubicBezTo>
                  <a:pt x="115888" y="168804"/>
                  <a:pt x="118086" y="166687"/>
                  <a:pt x="120651" y="166687"/>
                </a:cubicBezTo>
                <a:close/>
                <a:moveTo>
                  <a:pt x="68263" y="166687"/>
                </a:moveTo>
                <a:cubicBezTo>
                  <a:pt x="70827" y="166687"/>
                  <a:pt x="72659" y="168804"/>
                  <a:pt x="72659" y="171273"/>
                </a:cubicBezTo>
                <a:cubicBezTo>
                  <a:pt x="72659" y="173743"/>
                  <a:pt x="70827" y="175859"/>
                  <a:pt x="68263" y="175859"/>
                </a:cubicBezTo>
                <a:cubicBezTo>
                  <a:pt x="65698" y="175859"/>
                  <a:pt x="63500" y="173743"/>
                  <a:pt x="63500" y="171273"/>
                </a:cubicBezTo>
                <a:cubicBezTo>
                  <a:pt x="63500" y="168804"/>
                  <a:pt x="65698" y="166687"/>
                  <a:pt x="68263" y="166687"/>
                </a:cubicBezTo>
                <a:close/>
                <a:moveTo>
                  <a:pt x="42672" y="166687"/>
                </a:moveTo>
                <a:cubicBezTo>
                  <a:pt x="45339" y="166687"/>
                  <a:pt x="47244" y="168804"/>
                  <a:pt x="47244" y="171273"/>
                </a:cubicBezTo>
                <a:cubicBezTo>
                  <a:pt x="47244" y="173743"/>
                  <a:pt x="45339" y="175859"/>
                  <a:pt x="42672" y="175859"/>
                </a:cubicBezTo>
                <a:cubicBezTo>
                  <a:pt x="40005" y="175859"/>
                  <a:pt x="38100" y="173743"/>
                  <a:pt x="38100" y="171273"/>
                </a:cubicBezTo>
                <a:cubicBezTo>
                  <a:pt x="38100" y="168804"/>
                  <a:pt x="40005" y="166687"/>
                  <a:pt x="42672" y="166687"/>
                </a:cubicBezTo>
                <a:close/>
                <a:moveTo>
                  <a:pt x="174259" y="144462"/>
                </a:moveTo>
                <a:cubicBezTo>
                  <a:pt x="176824" y="144462"/>
                  <a:pt x="179022" y="146660"/>
                  <a:pt x="179022" y="148858"/>
                </a:cubicBezTo>
                <a:cubicBezTo>
                  <a:pt x="179022" y="151423"/>
                  <a:pt x="176824" y="153621"/>
                  <a:pt x="174259" y="153621"/>
                </a:cubicBezTo>
                <a:cubicBezTo>
                  <a:pt x="172061" y="153621"/>
                  <a:pt x="169863" y="151423"/>
                  <a:pt x="169863" y="148858"/>
                </a:cubicBezTo>
                <a:cubicBezTo>
                  <a:pt x="169863" y="146660"/>
                  <a:pt x="172061" y="144462"/>
                  <a:pt x="174259" y="144462"/>
                </a:cubicBezTo>
                <a:close/>
                <a:moveTo>
                  <a:pt x="147638" y="144462"/>
                </a:moveTo>
                <a:cubicBezTo>
                  <a:pt x="150202" y="144462"/>
                  <a:pt x="152034" y="146660"/>
                  <a:pt x="152034" y="148858"/>
                </a:cubicBezTo>
                <a:cubicBezTo>
                  <a:pt x="152034" y="151423"/>
                  <a:pt x="150202" y="153621"/>
                  <a:pt x="147638" y="153621"/>
                </a:cubicBezTo>
                <a:cubicBezTo>
                  <a:pt x="144707" y="153621"/>
                  <a:pt x="142875" y="151423"/>
                  <a:pt x="142875" y="148858"/>
                </a:cubicBezTo>
                <a:cubicBezTo>
                  <a:pt x="142875" y="146660"/>
                  <a:pt x="144707" y="144462"/>
                  <a:pt x="147638" y="144462"/>
                </a:cubicBezTo>
                <a:close/>
                <a:moveTo>
                  <a:pt x="120651" y="144462"/>
                </a:moveTo>
                <a:cubicBezTo>
                  <a:pt x="122849" y="144462"/>
                  <a:pt x="125047" y="146660"/>
                  <a:pt x="125047" y="148858"/>
                </a:cubicBezTo>
                <a:cubicBezTo>
                  <a:pt x="125047" y="151423"/>
                  <a:pt x="122849" y="153621"/>
                  <a:pt x="120651" y="153621"/>
                </a:cubicBezTo>
                <a:cubicBezTo>
                  <a:pt x="118086" y="153621"/>
                  <a:pt x="115888" y="151423"/>
                  <a:pt x="115888" y="148858"/>
                </a:cubicBezTo>
                <a:cubicBezTo>
                  <a:pt x="115888" y="146660"/>
                  <a:pt x="118086" y="144462"/>
                  <a:pt x="120651" y="144462"/>
                </a:cubicBezTo>
                <a:close/>
                <a:moveTo>
                  <a:pt x="68263" y="144462"/>
                </a:moveTo>
                <a:cubicBezTo>
                  <a:pt x="70827" y="144462"/>
                  <a:pt x="72659" y="146660"/>
                  <a:pt x="72659" y="148858"/>
                </a:cubicBezTo>
                <a:cubicBezTo>
                  <a:pt x="72659" y="151423"/>
                  <a:pt x="70827" y="153621"/>
                  <a:pt x="68263" y="153621"/>
                </a:cubicBezTo>
                <a:cubicBezTo>
                  <a:pt x="65698" y="153621"/>
                  <a:pt x="63500" y="151423"/>
                  <a:pt x="63500" y="148858"/>
                </a:cubicBezTo>
                <a:cubicBezTo>
                  <a:pt x="63500" y="146660"/>
                  <a:pt x="65698" y="144462"/>
                  <a:pt x="68263" y="144462"/>
                </a:cubicBezTo>
                <a:close/>
                <a:moveTo>
                  <a:pt x="42672" y="144462"/>
                </a:moveTo>
                <a:cubicBezTo>
                  <a:pt x="45339" y="144462"/>
                  <a:pt x="47244" y="146660"/>
                  <a:pt x="47244" y="148858"/>
                </a:cubicBezTo>
                <a:cubicBezTo>
                  <a:pt x="47244" y="151423"/>
                  <a:pt x="45339" y="153621"/>
                  <a:pt x="42672" y="153621"/>
                </a:cubicBezTo>
                <a:cubicBezTo>
                  <a:pt x="40005" y="153621"/>
                  <a:pt x="38100" y="151423"/>
                  <a:pt x="38100" y="148858"/>
                </a:cubicBezTo>
                <a:cubicBezTo>
                  <a:pt x="38100" y="146660"/>
                  <a:pt x="40005" y="144462"/>
                  <a:pt x="42672" y="144462"/>
                </a:cubicBezTo>
                <a:close/>
                <a:moveTo>
                  <a:pt x="174259" y="120650"/>
                </a:moveTo>
                <a:cubicBezTo>
                  <a:pt x="176824" y="120650"/>
                  <a:pt x="179022" y="122555"/>
                  <a:pt x="179022" y="125222"/>
                </a:cubicBezTo>
                <a:cubicBezTo>
                  <a:pt x="179022" y="127889"/>
                  <a:pt x="176824" y="129794"/>
                  <a:pt x="174259" y="129794"/>
                </a:cubicBezTo>
                <a:cubicBezTo>
                  <a:pt x="172061" y="129794"/>
                  <a:pt x="169863" y="127889"/>
                  <a:pt x="169863" y="125222"/>
                </a:cubicBezTo>
                <a:cubicBezTo>
                  <a:pt x="169863" y="122555"/>
                  <a:pt x="172061" y="120650"/>
                  <a:pt x="174259" y="120650"/>
                </a:cubicBezTo>
                <a:close/>
                <a:moveTo>
                  <a:pt x="147638" y="120650"/>
                </a:moveTo>
                <a:cubicBezTo>
                  <a:pt x="150202" y="120650"/>
                  <a:pt x="152034" y="122555"/>
                  <a:pt x="152034" y="125222"/>
                </a:cubicBezTo>
                <a:cubicBezTo>
                  <a:pt x="152034" y="127889"/>
                  <a:pt x="150202" y="129794"/>
                  <a:pt x="147638" y="129794"/>
                </a:cubicBezTo>
                <a:cubicBezTo>
                  <a:pt x="144707" y="129794"/>
                  <a:pt x="142875" y="127889"/>
                  <a:pt x="142875" y="125222"/>
                </a:cubicBezTo>
                <a:cubicBezTo>
                  <a:pt x="142875" y="122555"/>
                  <a:pt x="144707" y="120650"/>
                  <a:pt x="147638" y="120650"/>
                </a:cubicBezTo>
                <a:close/>
                <a:moveTo>
                  <a:pt x="120651" y="120650"/>
                </a:moveTo>
                <a:cubicBezTo>
                  <a:pt x="122849" y="120650"/>
                  <a:pt x="125047" y="122555"/>
                  <a:pt x="125047" y="125222"/>
                </a:cubicBezTo>
                <a:cubicBezTo>
                  <a:pt x="125047" y="127889"/>
                  <a:pt x="122849" y="129794"/>
                  <a:pt x="120651" y="129794"/>
                </a:cubicBezTo>
                <a:cubicBezTo>
                  <a:pt x="118086" y="129794"/>
                  <a:pt x="115888" y="127889"/>
                  <a:pt x="115888" y="125222"/>
                </a:cubicBezTo>
                <a:cubicBezTo>
                  <a:pt x="115888" y="122555"/>
                  <a:pt x="118086" y="120650"/>
                  <a:pt x="120651" y="120650"/>
                </a:cubicBezTo>
                <a:close/>
                <a:moveTo>
                  <a:pt x="68263" y="120650"/>
                </a:moveTo>
                <a:cubicBezTo>
                  <a:pt x="70827" y="120650"/>
                  <a:pt x="72659" y="122555"/>
                  <a:pt x="72659" y="125222"/>
                </a:cubicBezTo>
                <a:cubicBezTo>
                  <a:pt x="72659" y="127889"/>
                  <a:pt x="70827" y="129794"/>
                  <a:pt x="68263" y="129794"/>
                </a:cubicBezTo>
                <a:cubicBezTo>
                  <a:pt x="65698" y="129794"/>
                  <a:pt x="63500" y="127889"/>
                  <a:pt x="63500" y="125222"/>
                </a:cubicBezTo>
                <a:cubicBezTo>
                  <a:pt x="63500" y="122555"/>
                  <a:pt x="65698" y="120650"/>
                  <a:pt x="68263" y="120650"/>
                </a:cubicBezTo>
                <a:close/>
                <a:moveTo>
                  <a:pt x="42672" y="120650"/>
                </a:moveTo>
                <a:cubicBezTo>
                  <a:pt x="45339" y="120650"/>
                  <a:pt x="47244" y="122555"/>
                  <a:pt x="47244" y="125222"/>
                </a:cubicBezTo>
                <a:cubicBezTo>
                  <a:pt x="47244" y="127889"/>
                  <a:pt x="45339" y="129794"/>
                  <a:pt x="42672" y="129794"/>
                </a:cubicBezTo>
                <a:cubicBezTo>
                  <a:pt x="40005" y="129794"/>
                  <a:pt x="38100" y="127889"/>
                  <a:pt x="38100" y="125222"/>
                </a:cubicBezTo>
                <a:cubicBezTo>
                  <a:pt x="38100" y="122555"/>
                  <a:pt x="40005" y="120650"/>
                  <a:pt x="42672" y="120650"/>
                </a:cubicBezTo>
                <a:close/>
                <a:moveTo>
                  <a:pt x="206795" y="117088"/>
                </a:moveTo>
                <a:lnTo>
                  <a:pt x="206795" y="137983"/>
                </a:lnTo>
                <a:lnTo>
                  <a:pt x="252910" y="137983"/>
                </a:lnTo>
                <a:cubicBezTo>
                  <a:pt x="255432" y="137983"/>
                  <a:pt x="257593" y="139785"/>
                  <a:pt x="257593" y="142307"/>
                </a:cubicBezTo>
                <a:cubicBezTo>
                  <a:pt x="257593" y="144828"/>
                  <a:pt x="255432" y="146630"/>
                  <a:pt x="252910" y="146630"/>
                </a:cubicBezTo>
                <a:lnTo>
                  <a:pt x="206795" y="146630"/>
                </a:lnTo>
                <a:lnTo>
                  <a:pt x="206795" y="167525"/>
                </a:lnTo>
                <a:lnTo>
                  <a:pt x="252910" y="167525"/>
                </a:lnTo>
                <a:cubicBezTo>
                  <a:pt x="255432" y="167525"/>
                  <a:pt x="257593" y="169687"/>
                  <a:pt x="257593" y="172209"/>
                </a:cubicBezTo>
                <a:cubicBezTo>
                  <a:pt x="257593" y="174731"/>
                  <a:pt x="255432" y="176892"/>
                  <a:pt x="252910" y="176892"/>
                </a:cubicBezTo>
                <a:lnTo>
                  <a:pt x="206795" y="176892"/>
                </a:lnTo>
                <a:lnTo>
                  <a:pt x="206795" y="197788"/>
                </a:lnTo>
                <a:lnTo>
                  <a:pt x="252910" y="197788"/>
                </a:lnTo>
                <a:cubicBezTo>
                  <a:pt x="255432" y="197788"/>
                  <a:pt x="257593" y="199589"/>
                  <a:pt x="257593" y="202111"/>
                </a:cubicBezTo>
                <a:cubicBezTo>
                  <a:pt x="257593" y="204633"/>
                  <a:pt x="255432" y="206435"/>
                  <a:pt x="252910" y="206435"/>
                </a:cubicBezTo>
                <a:lnTo>
                  <a:pt x="206795" y="206435"/>
                </a:lnTo>
                <a:lnTo>
                  <a:pt x="206795" y="227690"/>
                </a:lnTo>
                <a:lnTo>
                  <a:pt x="252910" y="227690"/>
                </a:lnTo>
                <a:cubicBezTo>
                  <a:pt x="255432" y="227690"/>
                  <a:pt x="257593" y="229852"/>
                  <a:pt x="257593" y="232014"/>
                </a:cubicBezTo>
                <a:cubicBezTo>
                  <a:pt x="257593" y="234536"/>
                  <a:pt x="255432" y="236697"/>
                  <a:pt x="252910" y="236697"/>
                </a:cubicBezTo>
                <a:lnTo>
                  <a:pt x="206795" y="236697"/>
                </a:lnTo>
                <a:lnTo>
                  <a:pt x="206795" y="257593"/>
                </a:lnTo>
                <a:lnTo>
                  <a:pt x="252910" y="257593"/>
                </a:lnTo>
                <a:cubicBezTo>
                  <a:pt x="255432" y="257593"/>
                  <a:pt x="257593" y="259754"/>
                  <a:pt x="257593" y="261916"/>
                </a:cubicBezTo>
                <a:cubicBezTo>
                  <a:pt x="257593" y="264438"/>
                  <a:pt x="255432" y="266600"/>
                  <a:pt x="252910" y="266600"/>
                </a:cubicBezTo>
                <a:lnTo>
                  <a:pt x="206795" y="266600"/>
                </a:lnTo>
                <a:lnTo>
                  <a:pt x="206795" y="287495"/>
                </a:lnTo>
                <a:lnTo>
                  <a:pt x="275607" y="287495"/>
                </a:lnTo>
                <a:lnTo>
                  <a:pt x="275607" y="117088"/>
                </a:lnTo>
                <a:lnTo>
                  <a:pt x="206795" y="117088"/>
                </a:lnTo>
                <a:close/>
                <a:moveTo>
                  <a:pt x="174259" y="95250"/>
                </a:moveTo>
                <a:cubicBezTo>
                  <a:pt x="176824" y="95250"/>
                  <a:pt x="179022" y="97448"/>
                  <a:pt x="179022" y="100013"/>
                </a:cubicBezTo>
                <a:cubicBezTo>
                  <a:pt x="179022" y="102577"/>
                  <a:pt x="176824" y="104409"/>
                  <a:pt x="174259" y="104409"/>
                </a:cubicBezTo>
                <a:cubicBezTo>
                  <a:pt x="172061" y="104409"/>
                  <a:pt x="169863" y="102577"/>
                  <a:pt x="169863" y="100013"/>
                </a:cubicBezTo>
                <a:cubicBezTo>
                  <a:pt x="169863" y="97448"/>
                  <a:pt x="172061" y="95250"/>
                  <a:pt x="174259" y="95250"/>
                </a:cubicBezTo>
                <a:close/>
                <a:moveTo>
                  <a:pt x="147638" y="95250"/>
                </a:moveTo>
                <a:cubicBezTo>
                  <a:pt x="150202" y="95250"/>
                  <a:pt x="152034" y="97448"/>
                  <a:pt x="152034" y="100013"/>
                </a:cubicBezTo>
                <a:cubicBezTo>
                  <a:pt x="152034" y="102577"/>
                  <a:pt x="150202" y="104409"/>
                  <a:pt x="147638" y="104409"/>
                </a:cubicBezTo>
                <a:cubicBezTo>
                  <a:pt x="144707" y="104409"/>
                  <a:pt x="142875" y="102577"/>
                  <a:pt x="142875" y="100013"/>
                </a:cubicBezTo>
                <a:cubicBezTo>
                  <a:pt x="142875" y="97448"/>
                  <a:pt x="144707" y="95250"/>
                  <a:pt x="147638" y="95250"/>
                </a:cubicBezTo>
                <a:close/>
                <a:moveTo>
                  <a:pt x="120651" y="95250"/>
                </a:moveTo>
                <a:cubicBezTo>
                  <a:pt x="122849" y="95250"/>
                  <a:pt x="125047" y="97448"/>
                  <a:pt x="125047" y="100013"/>
                </a:cubicBezTo>
                <a:cubicBezTo>
                  <a:pt x="125047" y="102577"/>
                  <a:pt x="122849" y="104409"/>
                  <a:pt x="120651" y="104409"/>
                </a:cubicBezTo>
                <a:cubicBezTo>
                  <a:pt x="118086" y="104409"/>
                  <a:pt x="115888" y="102577"/>
                  <a:pt x="115888" y="100013"/>
                </a:cubicBezTo>
                <a:cubicBezTo>
                  <a:pt x="115888" y="97448"/>
                  <a:pt x="118086" y="95250"/>
                  <a:pt x="120651" y="95250"/>
                </a:cubicBezTo>
                <a:close/>
                <a:moveTo>
                  <a:pt x="68263" y="95250"/>
                </a:moveTo>
                <a:cubicBezTo>
                  <a:pt x="70827" y="95250"/>
                  <a:pt x="72659" y="97448"/>
                  <a:pt x="72659" y="100013"/>
                </a:cubicBezTo>
                <a:cubicBezTo>
                  <a:pt x="72659" y="102577"/>
                  <a:pt x="70827" y="104409"/>
                  <a:pt x="68263" y="104409"/>
                </a:cubicBezTo>
                <a:cubicBezTo>
                  <a:pt x="65698" y="104409"/>
                  <a:pt x="63500" y="102577"/>
                  <a:pt x="63500" y="100013"/>
                </a:cubicBezTo>
                <a:cubicBezTo>
                  <a:pt x="63500" y="97448"/>
                  <a:pt x="65698" y="95250"/>
                  <a:pt x="68263" y="95250"/>
                </a:cubicBezTo>
                <a:close/>
                <a:moveTo>
                  <a:pt x="42672" y="95250"/>
                </a:moveTo>
                <a:cubicBezTo>
                  <a:pt x="45339" y="95250"/>
                  <a:pt x="47244" y="97448"/>
                  <a:pt x="47244" y="100013"/>
                </a:cubicBezTo>
                <a:cubicBezTo>
                  <a:pt x="47244" y="102577"/>
                  <a:pt x="45339" y="104409"/>
                  <a:pt x="42672" y="104409"/>
                </a:cubicBezTo>
                <a:cubicBezTo>
                  <a:pt x="40005" y="104409"/>
                  <a:pt x="38100" y="102577"/>
                  <a:pt x="38100" y="100013"/>
                </a:cubicBezTo>
                <a:cubicBezTo>
                  <a:pt x="38100" y="97448"/>
                  <a:pt x="40005" y="95250"/>
                  <a:pt x="42672" y="95250"/>
                </a:cubicBezTo>
                <a:close/>
                <a:moveTo>
                  <a:pt x="20896" y="81061"/>
                </a:moveTo>
                <a:lnTo>
                  <a:pt x="20896" y="287495"/>
                </a:lnTo>
                <a:lnTo>
                  <a:pt x="89708" y="287495"/>
                </a:lnTo>
                <a:lnTo>
                  <a:pt x="89708" y="81061"/>
                </a:lnTo>
                <a:lnTo>
                  <a:pt x="20896" y="81061"/>
                </a:lnTo>
                <a:close/>
                <a:moveTo>
                  <a:pt x="174259" y="71437"/>
                </a:moveTo>
                <a:cubicBezTo>
                  <a:pt x="176824" y="71437"/>
                  <a:pt x="179022" y="73269"/>
                  <a:pt x="179022" y="75833"/>
                </a:cubicBezTo>
                <a:cubicBezTo>
                  <a:pt x="179022" y="78398"/>
                  <a:pt x="176824" y="80596"/>
                  <a:pt x="174259" y="80596"/>
                </a:cubicBezTo>
                <a:cubicBezTo>
                  <a:pt x="172061" y="80596"/>
                  <a:pt x="169863" y="78398"/>
                  <a:pt x="169863" y="75833"/>
                </a:cubicBezTo>
                <a:cubicBezTo>
                  <a:pt x="169863" y="73269"/>
                  <a:pt x="172061" y="71437"/>
                  <a:pt x="174259" y="71437"/>
                </a:cubicBezTo>
                <a:close/>
                <a:moveTo>
                  <a:pt x="147638" y="71437"/>
                </a:moveTo>
                <a:cubicBezTo>
                  <a:pt x="150202" y="71437"/>
                  <a:pt x="152034" y="73269"/>
                  <a:pt x="152034" y="75833"/>
                </a:cubicBezTo>
                <a:cubicBezTo>
                  <a:pt x="152034" y="78398"/>
                  <a:pt x="150202" y="80596"/>
                  <a:pt x="147638" y="80596"/>
                </a:cubicBezTo>
                <a:cubicBezTo>
                  <a:pt x="144707" y="80596"/>
                  <a:pt x="142875" y="78398"/>
                  <a:pt x="142875" y="75833"/>
                </a:cubicBezTo>
                <a:cubicBezTo>
                  <a:pt x="142875" y="73269"/>
                  <a:pt x="144707" y="71437"/>
                  <a:pt x="147638" y="71437"/>
                </a:cubicBezTo>
                <a:close/>
                <a:moveTo>
                  <a:pt x="120651" y="71437"/>
                </a:moveTo>
                <a:cubicBezTo>
                  <a:pt x="122849" y="71437"/>
                  <a:pt x="125047" y="73269"/>
                  <a:pt x="125047" y="75833"/>
                </a:cubicBezTo>
                <a:cubicBezTo>
                  <a:pt x="125047" y="78398"/>
                  <a:pt x="122849" y="80596"/>
                  <a:pt x="120651" y="80596"/>
                </a:cubicBezTo>
                <a:cubicBezTo>
                  <a:pt x="118086" y="80596"/>
                  <a:pt x="115888" y="78398"/>
                  <a:pt x="115888" y="75833"/>
                </a:cubicBezTo>
                <a:cubicBezTo>
                  <a:pt x="115888" y="73269"/>
                  <a:pt x="118086" y="71437"/>
                  <a:pt x="120651" y="71437"/>
                </a:cubicBezTo>
                <a:close/>
                <a:moveTo>
                  <a:pt x="174259" y="47625"/>
                </a:moveTo>
                <a:cubicBezTo>
                  <a:pt x="176824" y="47625"/>
                  <a:pt x="179022" y="49823"/>
                  <a:pt x="179022" y="52388"/>
                </a:cubicBezTo>
                <a:cubicBezTo>
                  <a:pt x="179022" y="54586"/>
                  <a:pt x="176824" y="56784"/>
                  <a:pt x="174259" y="56784"/>
                </a:cubicBezTo>
                <a:cubicBezTo>
                  <a:pt x="172061" y="56784"/>
                  <a:pt x="169863" y="54586"/>
                  <a:pt x="169863" y="52388"/>
                </a:cubicBezTo>
                <a:cubicBezTo>
                  <a:pt x="169863" y="49823"/>
                  <a:pt x="172061" y="47625"/>
                  <a:pt x="174259" y="47625"/>
                </a:cubicBezTo>
                <a:close/>
                <a:moveTo>
                  <a:pt x="147638" y="47625"/>
                </a:moveTo>
                <a:cubicBezTo>
                  <a:pt x="150202" y="47625"/>
                  <a:pt x="152034" y="49823"/>
                  <a:pt x="152034" y="52388"/>
                </a:cubicBezTo>
                <a:cubicBezTo>
                  <a:pt x="152034" y="54586"/>
                  <a:pt x="150202" y="56784"/>
                  <a:pt x="147638" y="56784"/>
                </a:cubicBezTo>
                <a:cubicBezTo>
                  <a:pt x="144707" y="56784"/>
                  <a:pt x="142875" y="54586"/>
                  <a:pt x="142875" y="52388"/>
                </a:cubicBezTo>
                <a:cubicBezTo>
                  <a:pt x="142875" y="49823"/>
                  <a:pt x="144707" y="47625"/>
                  <a:pt x="147638" y="47625"/>
                </a:cubicBezTo>
                <a:close/>
                <a:moveTo>
                  <a:pt x="120651" y="47625"/>
                </a:moveTo>
                <a:cubicBezTo>
                  <a:pt x="122849" y="47625"/>
                  <a:pt x="125047" y="49823"/>
                  <a:pt x="125047" y="52388"/>
                </a:cubicBezTo>
                <a:cubicBezTo>
                  <a:pt x="125047" y="54586"/>
                  <a:pt x="122849" y="56784"/>
                  <a:pt x="120651" y="56784"/>
                </a:cubicBezTo>
                <a:cubicBezTo>
                  <a:pt x="118086" y="56784"/>
                  <a:pt x="115888" y="54586"/>
                  <a:pt x="115888" y="52388"/>
                </a:cubicBezTo>
                <a:cubicBezTo>
                  <a:pt x="115888" y="49823"/>
                  <a:pt x="118086" y="47625"/>
                  <a:pt x="120651" y="47625"/>
                </a:cubicBezTo>
                <a:close/>
                <a:moveTo>
                  <a:pt x="174259" y="23812"/>
                </a:moveTo>
                <a:cubicBezTo>
                  <a:pt x="176824" y="23812"/>
                  <a:pt x="179022" y="25929"/>
                  <a:pt x="179022" y="28398"/>
                </a:cubicBezTo>
                <a:cubicBezTo>
                  <a:pt x="179022" y="30868"/>
                  <a:pt x="176824" y="32984"/>
                  <a:pt x="174259" y="32984"/>
                </a:cubicBezTo>
                <a:cubicBezTo>
                  <a:pt x="172061" y="32984"/>
                  <a:pt x="169863" y="30868"/>
                  <a:pt x="169863" y="28398"/>
                </a:cubicBezTo>
                <a:cubicBezTo>
                  <a:pt x="169863" y="25929"/>
                  <a:pt x="172061" y="23812"/>
                  <a:pt x="174259" y="23812"/>
                </a:cubicBezTo>
                <a:close/>
                <a:moveTo>
                  <a:pt x="147638" y="23812"/>
                </a:moveTo>
                <a:cubicBezTo>
                  <a:pt x="150202" y="23812"/>
                  <a:pt x="152034" y="25929"/>
                  <a:pt x="152034" y="28398"/>
                </a:cubicBezTo>
                <a:cubicBezTo>
                  <a:pt x="152034" y="30868"/>
                  <a:pt x="150202" y="32984"/>
                  <a:pt x="147638" y="32984"/>
                </a:cubicBezTo>
                <a:cubicBezTo>
                  <a:pt x="144707" y="32984"/>
                  <a:pt x="142875" y="30868"/>
                  <a:pt x="142875" y="28398"/>
                </a:cubicBezTo>
                <a:cubicBezTo>
                  <a:pt x="142875" y="25929"/>
                  <a:pt x="144707" y="23812"/>
                  <a:pt x="147638" y="23812"/>
                </a:cubicBezTo>
                <a:close/>
                <a:moveTo>
                  <a:pt x="120651" y="23812"/>
                </a:moveTo>
                <a:cubicBezTo>
                  <a:pt x="122849" y="23812"/>
                  <a:pt x="125047" y="25929"/>
                  <a:pt x="125047" y="28398"/>
                </a:cubicBezTo>
                <a:cubicBezTo>
                  <a:pt x="125047" y="30868"/>
                  <a:pt x="122849" y="32984"/>
                  <a:pt x="120651" y="32984"/>
                </a:cubicBezTo>
                <a:cubicBezTo>
                  <a:pt x="118086" y="32984"/>
                  <a:pt x="115888" y="30868"/>
                  <a:pt x="115888" y="28398"/>
                </a:cubicBezTo>
                <a:cubicBezTo>
                  <a:pt x="115888" y="25929"/>
                  <a:pt x="118086" y="23812"/>
                  <a:pt x="120651" y="23812"/>
                </a:cubicBezTo>
                <a:close/>
                <a:moveTo>
                  <a:pt x="99075" y="9007"/>
                </a:moveTo>
                <a:lnTo>
                  <a:pt x="99075" y="287495"/>
                </a:lnTo>
                <a:lnTo>
                  <a:pt x="197789" y="287495"/>
                </a:lnTo>
                <a:lnTo>
                  <a:pt x="197789" y="9007"/>
                </a:lnTo>
                <a:lnTo>
                  <a:pt x="99075" y="9007"/>
                </a:lnTo>
                <a:close/>
                <a:moveTo>
                  <a:pt x="82502" y="0"/>
                </a:moveTo>
                <a:lnTo>
                  <a:pt x="214001" y="0"/>
                </a:lnTo>
                <a:cubicBezTo>
                  <a:pt x="216523" y="0"/>
                  <a:pt x="218684" y="1801"/>
                  <a:pt x="218684" y="4684"/>
                </a:cubicBezTo>
                <a:cubicBezTo>
                  <a:pt x="218684" y="7205"/>
                  <a:pt x="216523" y="9007"/>
                  <a:pt x="214001" y="9007"/>
                </a:cubicBezTo>
                <a:lnTo>
                  <a:pt x="206795" y="9007"/>
                </a:lnTo>
                <a:lnTo>
                  <a:pt x="206795" y="107721"/>
                </a:lnTo>
                <a:lnTo>
                  <a:pt x="291819" y="107721"/>
                </a:lnTo>
                <a:cubicBezTo>
                  <a:pt x="294341" y="107721"/>
                  <a:pt x="296503" y="109882"/>
                  <a:pt x="296503" y="112404"/>
                </a:cubicBezTo>
                <a:cubicBezTo>
                  <a:pt x="296503" y="114926"/>
                  <a:pt x="294341" y="117088"/>
                  <a:pt x="291819" y="117088"/>
                </a:cubicBezTo>
                <a:lnTo>
                  <a:pt x="284614" y="117088"/>
                </a:lnTo>
                <a:lnTo>
                  <a:pt x="284614" y="287495"/>
                </a:lnTo>
                <a:lnTo>
                  <a:pt x="291819" y="287495"/>
                </a:lnTo>
                <a:cubicBezTo>
                  <a:pt x="294341" y="287495"/>
                  <a:pt x="296503" y="289657"/>
                  <a:pt x="296503" y="292179"/>
                </a:cubicBezTo>
                <a:cubicBezTo>
                  <a:pt x="296503" y="294340"/>
                  <a:pt x="294341" y="296502"/>
                  <a:pt x="291819" y="296502"/>
                </a:cubicBezTo>
                <a:lnTo>
                  <a:pt x="4684" y="296502"/>
                </a:lnTo>
                <a:cubicBezTo>
                  <a:pt x="2162" y="296502"/>
                  <a:pt x="0" y="294340"/>
                  <a:pt x="0" y="292179"/>
                </a:cubicBezTo>
                <a:cubicBezTo>
                  <a:pt x="0" y="289657"/>
                  <a:pt x="2162" y="287495"/>
                  <a:pt x="4684" y="287495"/>
                </a:cubicBezTo>
                <a:lnTo>
                  <a:pt x="11889" y="287495"/>
                </a:lnTo>
                <a:lnTo>
                  <a:pt x="11889" y="81061"/>
                </a:lnTo>
                <a:lnTo>
                  <a:pt x="4684" y="81061"/>
                </a:lnTo>
                <a:cubicBezTo>
                  <a:pt x="2162" y="81061"/>
                  <a:pt x="0" y="78899"/>
                  <a:pt x="0" y="76377"/>
                </a:cubicBezTo>
                <a:cubicBezTo>
                  <a:pt x="0" y="73855"/>
                  <a:pt x="2162" y="72054"/>
                  <a:pt x="4684" y="72054"/>
                </a:cubicBezTo>
                <a:lnTo>
                  <a:pt x="89708" y="72054"/>
                </a:lnTo>
                <a:lnTo>
                  <a:pt x="89708" y="9007"/>
                </a:lnTo>
                <a:lnTo>
                  <a:pt x="82502" y="9007"/>
                </a:lnTo>
                <a:cubicBezTo>
                  <a:pt x="79980" y="9007"/>
                  <a:pt x="78179" y="7205"/>
                  <a:pt x="78179" y="4684"/>
                </a:cubicBezTo>
                <a:cubicBezTo>
                  <a:pt x="78179" y="1801"/>
                  <a:pt x="79980" y="0"/>
                  <a:pt x="8250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63" name="Freeform 962">
            <a:extLst>
              <a:ext uri="{FF2B5EF4-FFF2-40B4-BE49-F238E27FC236}">
                <a16:creationId xmlns:a16="http://schemas.microsoft.com/office/drawing/2014/main" id="{6F00B4FF-E1E4-8941-840E-34AC2C720454}"/>
              </a:ext>
            </a:extLst>
          </p:cNvPr>
          <p:cNvSpPr>
            <a:spLocks noChangeArrowheads="1"/>
          </p:cNvSpPr>
          <p:nvPr/>
        </p:nvSpPr>
        <p:spPr bwMode="auto">
          <a:xfrm>
            <a:off x="18137448" y="11794917"/>
            <a:ext cx="914408" cy="914408"/>
          </a:xfrm>
          <a:custGeom>
            <a:avLst/>
            <a:gdLst>
              <a:gd name="T0" fmla="*/ 2366518 w 296503"/>
              <a:gd name="T1" fmla="*/ 3140931 h 296504"/>
              <a:gd name="T2" fmla="*/ 2789041 w 296503"/>
              <a:gd name="T3" fmla="*/ 2913052 h 296504"/>
              <a:gd name="T4" fmla="*/ 448790 w 296503"/>
              <a:gd name="T5" fmla="*/ 2913052 h 296504"/>
              <a:gd name="T6" fmla="*/ 873961 w 296503"/>
              <a:gd name="T7" fmla="*/ 3140931 h 296504"/>
              <a:gd name="T8" fmla="*/ 448790 w 296503"/>
              <a:gd name="T9" fmla="*/ 2913052 h 296504"/>
              <a:gd name="T10" fmla="*/ 2058506 w 296503"/>
              <a:gd name="T11" fmla="*/ 2810916 h 296504"/>
              <a:gd name="T12" fmla="*/ 3144446 w 296503"/>
              <a:gd name="T13" fmla="*/ 2127312 h 296504"/>
              <a:gd name="T14" fmla="*/ 98425 w 296503"/>
              <a:gd name="T15" fmla="*/ 2127312 h 296504"/>
              <a:gd name="T16" fmla="*/ 1177096 w 296503"/>
              <a:gd name="T17" fmla="*/ 2810916 h 296504"/>
              <a:gd name="T18" fmla="*/ 98425 w 296503"/>
              <a:gd name="T19" fmla="*/ 2127312 h 296504"/>
              <a:gd name="T20" fmla="*/ 3191833 w 296503"/>
              <a:gd name="T21" fmla="*/ 2029087 h 296504"/>
              <a:gd name="T22" fmla="*/ 3239218 w 296503"/>
              <a:gd name="T23" fmla="*/ 2861985 h 296504"/>
              <a:gd name="T24" fmla="*/ 2887779 w 296503"/>
              <a:gd name="T25" fmla="*/ 2913052 h 296504"/>
              <a:gd name="T26" fmla="*/ 3124704 w 296503"/>
              <a:gd name="T27" fmla="*/ 3140931 h 296504"/>
              <a:gd name="T28" fmla="*/ 3124704 w 296503"/>
              <a:gd name="T29" fmla="*/ 3239143 h 296504"/>
              <a:gd name="T30" fmla="*/ 2022966 w 296503"/>
              <a:gd name="T31" fmla="*/ 3188061 h 296504"/>
              <a:gd name="T32" fmla="*/ 2263860 w 296503"/>
              <a:gd name="T33" fmla="*/ 3140931 h 296504"/>
              <a:gd name="T34" fmla="*/ 2007170 w 296503"/>
              <a:gd name="T35" fmla="*/ 2913052 h 296504"/>
              <a:gd name="T36" fmla="*/ 1959781 w 296503"/>
              <a:gd name="T37" fmla="*/ 2080169 h 296504"/>
              <a:gd name="T38" fmla="*/ 51200 w 296503"/>
              <a:gd name="T39" fmla="*/ 2029087 h 296504"/>
              <a:gd name="T40" fmla="*/ 1279460 w 296503"/>
              <a:gd name="T41" fmla="*/ 2080169 h 296504"/>
              <a:gd name="T42" fmla="*/ 1228284 w 296503"/>
              <a:gd name="T43" fmla="*/ 2913052 h 296504"/>
              <a:gd name="T44" fmla="*/ 976339 w 296503"/>
              <a:gd name="T45" fmla="*/ 3140931 h 296504"/>
              <a:gd name="T46" fmla="*/ 1212529 w 296503"/>
              <a:gd name="T47" fmla="*/ 3188061 h 296504"/>
              <a:gd name="T48" fmla="*/ 118099 w 296503"/>
              <a:gd name="T49" fmla="*/ 3239143 h 296504"/>
              <a:gd name="T50" fmla="*/ 118099 w 296503"/>
              <a:gd name="T51" fmla="*/ 3140931 h 296504"/>
              <a:gd name="T52" fmla="*/ 350375 w 296503"/>
              <a:gd name="T53" fmla="*/ 2913052 h 296504"/>
              <a:gd name="T54" fmla="*/ 0 w 296503"/>
              <a:gd name="T55" fmla="*/ 2861985 h 296504"/>
              <a:gd name="T56" fmla="*/ 51200 w 296503"/>
              <a:gd name="T57" fmla="*/ 2029087 h 296504"/>
              <a:gd name="T58" fmla="*/ 1653077 w 296503"/>
              <a:gd name="T59" fmla="*/ 1296361 h 296504"/>
              <a:gd name="T60" fmla="*/ 3192007 w 296503"/>
              <a:gd name="T61" fmla="*/ 1574566 h 296504"/>
              <a:gd name="T62" fmla="*/ 3192007 w 296503"/>
              <a:gd name="T63" fmla="*/ 1677899 h 296504"/>
              <a:gd name="T64" fmla="*/ 2648843 w 296503"/>
              <a:gd name="T65" fmla="*/ 1956108 h 296504"/>
              <a:gd name="T66" fmla="*/ 2554396 w 296503"/>
              <a:gd name="T67" fmla="*/ 1956108 h 296504"/>
              <a:gd name="T68" fmla="*/ 688799 w 296503"/>
              <a:gd name="T69" fmla="*/ 1677899 h 296504"/>
              <a:gd name="T70" fmla="*/ 641546 w 296503"/>
              <a:gd name="T71" fmla="*/ 2007769 h 296504"/>
              <a:gd name="T72" fmla="*/ 590399 w 296503"/>
              <a:gd name="T73" fmla="*/ 1677899 h 296504"/>
              <a:gd name="T74" fmla="*/ 0 w 296503"/>
              <a:gd name="T75" fmla="*/ 1626222 h 296504"/>
              <a:gd name="T76" fmla="*/ 1554675 w 296503"/>
              <a:gd name="T77" fmla="*/ 1574566 h 296504"/>
              <a:gd name="T78" fmla="*/ 1601901 w 296503"/>
              <a:gd name="T79" fmla="*/ 1248673 h 296504"/>
              <a:gd name="T80" fmla="*/ 1387135 w 296503"/>
              <a:gd name="T81" fmla="*/ 1111497 h 296504"/>
              <a:gd name="T82" fmla="*/ 1809150 w 296503"/>
              <a:gd name="T83" fmla="*/ 882893 h 296504"/>
              <a:gd name="T84" fmla="*/ 1086250 w 296503"/>
              <a:gd name="T85" fmla="*/ 98543 h 296504"/>
              <a:gd name="T86" fmla="*/ 2156921 w 296503"/>
              <a:gd name="T87" fmla="*/ 784346 h 296504"/>
              <a:gd name="T88" fmla="*/ 1086250 w 296503"/>
              <a:gd name="T89" fmla="*/ 98543 h 296504"/>
              <a:gd name="T90" fmla="*/ 2203808 w 296503"/>
              <a:gd name="T91" fmla="*/ 0 h 296504"/>
              <a:gd name="T92" fmla="*/ 2250700 w 296503"/>
              <a:gd name="T93" fmla="*/ 835612 h 296504"/>
              <a:gd name="T94" fmla="*/ 1906835 w 296503"/>
              <a:gd name="T95" fmla="*/ 882893 h 296504"/>
              <a:gd name="T96" fmla="*/ 2141295 w 296503"/>
              <a:gd name="T97" fmla="*/ 1111497 h 296504"/>
              <a:gd name="T98" fmla="*/ 2141295 w 296503"/>
              <a:gd name="T99" fmla="*/ 1210035 h 296504"/>
              <a:gd name="T100" fmla="*/ 1051081 w 296503"/>
              <a:gd name="T101" fmla="*/ 1162737 h 296504"/>
              <a:gd name="T102" fmla="*/ 1289439 w 296503"/>
              <a:gd name="T103" fmla="*/ 1111497 h 296504"/>
              <a:gd name="T104" fmla="*/ 1035446 w 296503"/>
              <a:gd name="T105" fmla="*/ 882893 h 296504"/>
              <a:gd name="T106" fmla="*/ 988555 w 296503"/>
              <a:gd name="T107" fmla="*/ 47276 h 2965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4">
                <a:moveTo>
                  <a:pt x="220595" y="266654"/>
                </a:moveTo>
                <a:lnTo>
                  <a:pt x="216619" y="287513"/>
                </a:lnTo>
                <a:lnTo>
                  <a:pt x="259633" y="287513"/>
                </a:lnTo>
                <a:lnTo>
                  <a:pt x="255295" y="266654"/>
                </a:lnTo>
                <a:lnTo>
                  <a:pt x="220595" y="266654"/>
                </a:lnTo>
                <a:close/>
                <a:moveTo>
                  <a:pt x="41080" y="266654"/>
                </a:moveTo>
                <a:lnTo>
                  <a:pt x="37117" y="287513"/>
                </a:lnTo>
                <a:lnTo>
                  <a:pt x="79999" y="287513"/>
                </a:lnTo>
                <a:lnTo>
                  <a:pt x="76035" y="266654"/>
                </a:lnTo>
                <a:lnTo>
                  <a:pt x="41080" y="266654"/>
                </a:lnTo>
                <a:close/>
                <a:moveTo>
                  <a:pt x="188425" y="194729"/>
                </a:moveTo>
                <a:lnTo>
                  <a:pt x="188425" y="257304"/>
                </a:lnTo>
                <a:lnTo>
                  <a:pt x="287827" y="257304"/>
                </a:lnTo>
                <a:lnTo>
                  <a:pt x="287827" y="194729"/>
                </a:lnTo>
                <a:lnTo>
                  <a:pt x="188425" y="194729"/>
                </a:lnTo>
                <a:close/>
                <a:moveTo>
                  <a:pt x="9009" y="194729"/>
                </a:moveTo>
                <a:lnTo>
                  <a:pt x="9009" y="257304"/>
                </a:lnTo>
                <a:lnTo>
                  <a:pt x="107746" y="257304"/>
                </a:lnTo>
                <a:lnTo>
                  <a:pt x="107746" y="194729"/>
                </a:lnTo>
                <a:lnTo>
                  <a:pt x="9009" y="194729"/>
                </a:lnTo>
                <a:close/>
                <a:moveTo>
                  <a:pt x="183726" y="185738"/>
                </a:moveTo>
                <a:lnTo>
                  <a:pt x="292164" y="185738"/>
                </a:lnTo>
                <a:cubicBezTo>
                  <a:pt x="294694" y="185738"/>
                  <a:pt x="296502" y="187896"/>
                  <a:pt x="296502" y="190413"/>
                </a:cubicBezTo>
                <a:lnTo>
                  <a:pt x="296502" y="261979"/>
                </a:lnTo>
                <a:cubicBezTo>
                  <a:pt x="296502" y="264497"/>
                  <a:pt x="294694" y="266654"/>
                  <a:pt x="292164" y="266654"/>
                </a:cubicBezTo>
                <a:lnTo>
                  <a:pt x="264332" y="266654"/>
                </a:lnTo>
                <a:lnTo>
                  <a:pt x="268669" y="287513"/>
                </a:lnTo>
                <a:lnTo>
                  <a:pt x="286019" y="287513"/>
                </a:lnTo>
                <a:cubicBezTo>
                  <a:pt x="288550" y="287513"/>
                  <a:pt x="290718" y="289311"/>
                  <a:pt x="290718" y="291828"/>
                </a:cubicBezTo>
                <a:cubicBezTo>
                  <a:pt x="290718" y="294346"/>
                  <a:pt x="288550" y="296504"/>
                  <a:pt x="286019" y="296504"/>
                </a:cubicBezTo>
                <a:lnTo>
                  <a:pt x="189871" y="296504"/>
                </a:lnTo>
                <a:cubicBezTo>
                  <a:pt x="187340" y="296504"/>
                  <a:pt x="185172" y="294346"/>
                  <a:pt x="185172" y="291828"/>
                </a:cubicBezTo>
                <a:cubicBezTo>
                  <a:pt x="185172" y="289311"/>
                  <a:pt x="187340" y="287513"/>
                  <a:pt x="189871" y="287513"/>
                </a:cubicBezTo>
                <a:lnTo>
                  <a:pt x="207221" y="287513"/>
                </a:lnTo>
                <a:lnTo>
                  <a:pt x="211558" y="266654"/>
                </a:lnTo>
                <a:lnTo>
                  <a:pt x="183726" y="266654"/>
                </a:lnTo>
                <a:cubicBezTo>
                  <a:pt x="181557" y="266654"/>
                  <a:pt x="179388" y="264497"/>
                  <a:pt x="179388" y="261979"/>
                </a:cubicBezTo>
                <a:lnTo>
                  <a:pt x="179388" y="190413"/>
                </a:lnTo>
                <a:cubicBezTo>
                  <a:pt x="179388" y="187896"/>
                  <a:pt x="181557" y="185738"/>
                  <a:pt x="183726" y="185738"/>
                </a:cubicBezTo>
                <a:close/>
                <a:moveTo>
                  <a:pt x="4685" y="185738"/>
                </a:moveTo>
                <a:lnTo>
                  <a:pt x="112430" y="185738"/>
                </a:lnTo>
                <a:cubicBezTo>
                  <a:pt x="114953" y="185738"/>
                  <a:pt x="117115" y="187896"/>
                  <a:pt x="117115" y="190413"/>
                </a:cubicBezTo>
                <a:lnTo>
                  <a:pt x="117115" y="261979"/>
                </a:lnTo>
                <a:cubicBezTo>
                  <a:pt x="117115" y="264497"/>
                  <a:pt x="114953" y="266654"/>
                  <a:pt x="112430" y="266654"/>
                </a:cubicBezTo>
                <a:lnTo>
                  <a:pt x="85043" y="266654"/>
                </a:lnTo>
                <a:lnTo>
                  <a:pt x="89368" y="287513"/>
                </a:lnTo>
                <a:lnTo>
                  <a:pt x="106304" y="287513"/>
                </a:lnTo>
                <a:cubicBezTo>
                  <a:pt x="108827" y="287513"/>
                  <a:pt x="110989" y="289311"/>
                  <a:pt x="110989" y="291828"/>
                </a:cubicBezTo>
                <a:cubicBezTo>
                  <a:pt x="110989" y="294346"/>
                  <a:pt x="108827" y="296504"/>
                  <a:pt x="106304" y="296504"/>
                </a:cubicBezTo>
                <a:lnTo>
                  <a:pt x="10811" y="296504"/>
                </a:lnTo>
                <a:cubicBezTo>
                  <a:pt x="8288" y="296504"/>
                  <a:pt x="6126" y="294346"/>
                  <a:pt x="6126" y="291828"/>
                </a:cubicBezTo>
                <a:cubicBezTo>
                  <a:pt x="6126" y="289311"/>
                  <a:pt x="8288" y="287513"/>
                  <a:pt x="10811" y="287513"/>
                </a:cubicBezTo>
                <a:lnTo>
                  <a:pt x="27747" y="287513"/>
                </a:lnTo>
                <a:lnTo>
                  <a:pt x="32072" y="266654"/>
                </a:lnTo>
                <a:lnTo>
                  <a:pt x="4685" y="266654"/>
                </a:lnTo>
                <a:cubicBezTo>
                  <a:pt x="2162" y="266654"/>
                  <a:pt x="0" y="264497"/>
                  <a:pt x="0" y="261979"/>
                </a:cubicBezTo>
                <a:lnTo>
                  <a:pt x="0" y="190413"/>
                </a:lnTo>
                <a:cubicBezTo>
                  <a:pt x="0" y="187896"/>
                  <a:pt x="2162" y="185738"/>
                  <a:pt x="4685" y="185738"/>
                </a:cubicBezTo>
                <a:close/>
                <a:moveTo>
                  <a:pt x="146630" y="114300"/>
                </a:moveTo>
                <a:cubicBezTo>
                  <a:pt x="149152" y="114300"/>
                  <a:pt x="151314" y="116119"/>
                  <a:pt x="151314" y="118666"/>
                </a:cubicBezTo>
                <a:lnTo>
                  <a:pt x="151314" y="144132"/>
                </a:lnTo>
                <a:lnTo>
                  <a:pt x="292180" y="144132"/>
                </a:lnTo>
                <a:cubicBezTo>
                  <a:pt x="294702" y="144132"/>
                  <a:pt x="296503" y="146315"/>
                  <a:pt x="296503" y="148861"/>
                </a:cubicBezTo>
                <a:cubicBezTo>
                  <a:pt x="296503" y="151408"/>
                  <a:pt x="294702" y="153591"/>
                  <a:pt x="292180" y="153591"/>
                </a:cubicBezTo>
                <a:lnTo>
                  <a:pt x="242462" y="153591"/>
                </a:lnTo>
                <a:lnTo>
                  <a:pt x="242462" y="179057"/>
                </a:lnTo>
                <a:cubicBezTo>
                  <a:pt x="242462" y="181604"/>
                  <a:pt x="240661" y="183786"/>
                  <a:pt x="238139" y="183786"/>
                </a:cubicBezTo>
                <a:cubicBezTo>
                  <a:pt x="235617" y="183786"/>
                  <a:pt x="233816" y="181604"/>
                  <a:pt x="233816" y="179057"/>
                </a:cubicBezTo>
                <a:lnTo>
                  <a:pt x="233816" y="153591"/>
                </a:lnTo>
                <a:lnTo>
                  <a:pt x="63048" y="153591"/>
                </a:lnTo>
                <a:lnTo>
                  <a:pt x="63048" y="179057"/>
                </a:lnTo>
                <a:cubicBezTo>
                  <a:pt x="63048" y="181604"/>
                  <a:pt x="60886" y="183786"/>
                  <a:pt x="58724" y="183786"/>
                </a:cubicBezTo>
                <a:cubicBezTo>
                  <a:pt x="55842" y="183786"/>
                  <a:pt x="54041" y="181604"/>
                  <a:pt x="54041" y="179057"/>
                </a:cubicBezTo>
                <a:lnTo>
                  <a:pt x="54041" y="153591"/>
                </a:lnTo>
                <a:lnTo>
                  <a:pt x="4684" y="153591"/>
                </a:lnTo>
                <a:cubicBezTo>
                  <a:pt x="2162" y="153591"/>
                  <a:pt x="0" y="151408"/>
                  <a:pt x="0" y="148861"/>
                </a:cubicBezTo>
                <a:cubicBezTo>
                  <a:pt x="0" y="146315"/>
                  <a:pt x="2162" y="144132"/>
                  <a:pt x="4684" y="144132"/>
                </a:cubicBezTo>
                <a:lnTo>
                  <a:pt x="142307" y="144132"/>
                </a:lnTo>
                <a:lnTo>
                  <a:pt x="142307" y="118666"/>
                </a:lnTo>
                <a:cubicBezTo>
                  <a:pt x="142307" y="116119"/>
                  <a:pt x="144469" y="114300"/>
                  <a:pt x="146630" y="114300"/>
                </a:cubicBezTo>
                <a:close/>
                <a:moveTo>
                  <a:pt x="131263" y="80818"/>
                </a:moveTo>
                <a:lnTo>
                  <a:pt x="126971" y="101744"/>
                </a:lnTo>
                <a:lnTo>
                  <a:pt x="169535" y="101744"/>
                </a:lnTo>
                <a:lnTo>
                  <a:pt x="165600" y="80818"/>
                </a:lnTo>
                <a:lnTo>
                  <a:pt x="131263" y="80818"/>
                </a:lnTo>
                <a:close/>
                <a:moveTo>
                  <a:pt x="99430" y="9020"/>
                </a:moveTo>
                <a:lnTo>
                  <a:pt x="99430" y="71798"/>
                </a:lnTo>
                <a:lnTo>
                  <a:pt x="197433" y="71798"/>
                </a:lnTo>
                <a:lnTo>
                  <a:pt x="197433" y="9020"/>
                </a:lnTo>
                <a:lnTo>
                  <a:pt x="99430" y="9020"/>
                </a:lnTo>
                <a:close/>
                <a:moveTo>
                  <a:pt x="94780" y="0"/>
                </a:moveTo>
                <a:lnTo>
                  <a:pt x="201725" y="0"/>
                </a:lnTo>
                <a:cubicBezTo>
                  <a:pt x="204229" y="0"/>
                  <a:pt x="206018" y="1804"/>
                  <a:pt x="206018" y="4329"/>
                </a:cubicBezTo>
                <a:lnTo>
                  <a:pt x="206018" y="76489"/>
                </a:lnTo>
                <a:cubicBezTo>
                  <a:pt x="206018" y="79014"/>
                  <a:pt x="204229" y="80818"/>
                  <a:pt x="201725" y="80818"/>
                </a:cubicBezTo>
                <a:lnTo>
                  <a:pt x="174542" y="80818"/>
                </a:lnTo>
                <a:lnTo>
                  <a:pt x="178834" y="101744"/>
                </a:lnTo>
                <a:lnTo>
                  <a:pt x="196003" y="101744"/>
                </a:lnTo>
                <a:cubicBezTo>
                  <a:pt x="198506" y="101744"/>
                  <a:pt x="200295" y="103909"/>
                  <a:pt x="200295" y="106435"/>
                </a:cubicBezTo>
                <a:cubicBezTo>
                  <a:pt x="200295" y="108599"/>
                  <a:pt x="198506" y="110764"/>
                  <a:pt x="196003" y="110764"/>
                </a:cubicBezTo>
                <a:lnTo>
                  <a:pt x="100861" y="110764"/>
                </a:lnTo>
                <a:cubicBezTo>
                  <a:pt x="98357" y="110764"/>
                  <a:pt x="96211" y="108599"/>
                  <a:pt x="96211" y="106435"/>
                </a:cubicBezTo>
                <a:cubicBezTo>
                  <a:pt x="96211" y="103909"/>
                  <a:pt x="98357" y="101744"/>
                  <a:pt x="100861" y="101744"/>
                </a:cubicBezTo>
                <a:lnTo>
                  <a:pt x="118029" y="101744"/>
                </a:lnTo>
                <a:lnTo>
                  <a:pt x="122321" y="80818"/>
                </a:lnTo>
                <a:lnTo>
                  <a:pt x="94780" y="80818"/>
                </a:lnTo>
                <a:cubicBezTo>
                  <a:pt x="92277" y="80818"/>
                  <a:pt x="90488" y="79014"/>
                  <a:pt x="90488" y="76489"/>
                </a:cubicBezTo>
                <a:lnTo>
                  <a:pt x="90488" y="4329"/>
                </a:lnTo>
                <a:cubicBezTo>
                  <a:pt x="90488" y="1804"/>
                  <a:pt x="92277" y="0"/>
                  <a:pt x="94780"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64" name="Subtitle 2">
            <a:extLst>
              <a:ext uri="{FF2B5EF4-FFF2-40B4-BE49-F238E27FC236}">
                <a16:creationId xmlns:a16="http://schemas.microsoft.com/office/drawing/2014/main" id="{915BA465-2A82-0D42-BA17-0655803E7829}"/>
              </a:ext>
            </a:extLst>
          </p:cNvPr>
          <p:cNvSpPr txBox="1">
            <a:spLocks/>
          </p:cNvSpPr>
          <p:nvPr/>
        </p:nvSpPr>
        <p:spPr>
          <a:xfrm>
            <a:off x="2066748" y="8895706"/>
            <a:ext cx="15382450"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Nhu cầu đi lại trong nước sẽ tác động lớn đến doanh số, do đặc điểm địa lý của đất nước kéo dài từ Bắc xuống Nam.</a:t>
            </a:r>
          </a:p>
        </p:txBody>
      </p:sp>
      <p:sp>
        <p:nvSpPr>
          <p:cNvPr id="65" name="Subtitle 2">
            <a:extLst>
              <a:ext uri="{FF2B5EF4-FFF2-40B4-BE49-F238E27FC236}">
                <a16:creationId xmlns:a16="http://schemas.microsoft.com/office/drawing/2014/main" id="{824EED16-7A3E-714F-AA05-E4D66731AE76}"/>
              </a:ext>
            </a:extLst>
          </p:cNvPr>
          <p:cNvSpPr txBox="1">
            <a:spLocks/>
          </p:cNvSpPr>
          <p:nvPr/>
        </p:nvSpPr>
        <p:spPr>
          <a:xfrm>
            <a:off x="2689261" y="10557415"/>
            <a:ext cx="14696954" cy="479618"/>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Khách du lịch quốc tế (Outbound và Inbound): tác động lớn đến doanh số ngành. </a:t>
            </a:r>
          </a:p>
        </p:txBody>
      </p:sp>
      <p:sp>
        <p:nvSpPr>
          <p:cNvPr id="66" name="Subtitle 2">
            <a:extLst>
              <a:ext uri="{FF2B5EF4-FFF2-40B4-BE49-F238E27FC236}">
                <a16:creationId xmlns:a16="http://schemas.microsoft.com/office/drawing/2014/main" id="{24558935-E5BF-F646-A5ED-ACB11B7F05E0}"/>
              </a:ext>
            </a:extLst>
          </p:cNvPr>
          <p:cNvSpPr txBox="1">
            <a:spLocks/>
          </p:cNvSpPr>
          <p:nvPr/>
        </p:nvSpPr>
        <p:spPr>
          <a:xfrm>
            <a:off x="3237073" y="12014145"/>
            <a:ext cx="14550187" cy="479618"/>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Các sự kiến thiên tai, dịch hoạ có thể khiến ngừng các chuyến bay. </a:t>
            </a:r>
          </a:p>
        </p:txBody>
      </p:sp>
      <p:sp>
        <p:nvSpPr>
          <p:cNvPr id="67" name="Subtitle 2">
            <a:extLst>
              <a:ext uri="{FF2B5EF4-FFF2-40B4-BE49-F238E27FC236}">
                <a16:creationId xmlns:a16="http://schemas.microsoft.com/office/drawing/2014/main" id="{D348B1C8-0DAA-5E49-8D50-EEC002AA9BF4}"/>
              </a:ext>
            </a:extLst>
          </p:cNvPr>
          <p:cNvSpPr txBox="1">
            <a:spLocks/>
          </p:cNvSpPr>
          <p:nvPr/>
        </p:nvSpPr>
        <p:spPr>
          <a:xfrm>
            <a:off x="1145427" y="7432665"/>
            <a:ext cx="16465540"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Giá dầu thế giới: Giá nhiên liệu chiếm khoảng 20-30% tổng chi phí vận hành, khi gián nhiên liệu tăng có thể tác động tiêu cực lớn đến lợi nhuận. </a:t>
            </a:r>
          </a:p>
        </p:txBody>
      </p:sp>
      <p:sp>
        <p:nvSpPr>
          <p:cNvPr id="68" name="Subtitle 2">
            <a:extLst>
              <a:ext uri="{FF2B5EF4-FFF2-40B4-BE49-F238E27FC236}">
                <a16:creationId xmlns:a16="http://schemas.microsoft.com/office/drawing/2014/main" id="{8F88D1E4-4A53-4F4F-9A29-45249C427BBA}"/>
              </a:ext>
            </a:extLst>
          </p:cNvPr>
          <p:cNvSpPr txBox="1">
            <a:spLocks/>
          </p:cNvSpPr>
          <p:nvPr/>
        </p:nvSpPr>
        <p:spPr>
          <a:xfrm>
            <a:off x="1842643" y="6001926"/>
            <a:ext cx="15768324"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Tăng trưởng GDP thực: tác động đến tăng trưởng của ngành. Trong giai đoạn kinh tế khó khăn, nhu cầu đi lại, cả kinh doanh lẫn du lịch đều sụt giảm.  </a:t>
            </a:r>
          </a:p>
        </p:txBody>
      </p:sp>
      <p:sp>
        <p:nvSpPr>
          <p:cNvPr id="69" name="Subtitle 2">
            <a:extLst>
              <a:ext uri="{FF2B5EF4-FFF2-40B4-BE49-F238E27FC236}">
                <a16:creationId xmlns:a16="http://schemas.microsoft.com/office/drawing/2014/main" id="{866AC4A6-2CF9-E54B-BB3D-86D7E6D85033}"/>
              </a:ext>
            </a:extLst>
          </p:cNvPr>
          <p:cNvSpPr txBox="1">
            <a:spLocks/>
          </p:cNvSpPr>
          <p:nvPr/>
        </p:nvSpPr>
        <p:spPr>
          <a:xfrm>
            <a:off x="2490056" y="4506586"/>
            <a:ext cx="16054968"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Các chính sách của chính phủ như chính sách phát triển ngành, chính sách cấp phép gia nhập ngành sẽ tác động lớn đến cạnh tranh trọng ngành </a:t>
            </a:r>
          </a:p>
        </p:txBody>
      </p:sp>
      <p:sp>
        <p:nvSpPr>
          <p:cNvPr id="70" name="Subtitle 2">
            <a:extLst>
              <a:ext uri="{FF2B5EF4-FFF2-40B4-BE49-F238E27FC236}">
                <a16:creationId xmlns:a16="http://schemas.microsoft.com/office/drawing/2014/main" id="{936246A9-B7B6-9D40-9E77-2DCC90864D53}"/>
              </a:ext>
            </a:extLst>
          </p:cNvPr>
          <p:cNvSpPr txBox="1">
            <a:spLocks/>
          </p:cNvSpPr>
          <p:nvPr/>
        </p:nvSpPr>
        <p:spPr>
          <a:xfrm>
            <a:off x="3012968" y="3036353"/>
            <a:ext cx="16036920"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Biến động của lãi suất thị trường tác động đến cấu trúc vốn đầu tư khi ngành đầu tư dựa trên khoản vay/thuê tài chính rất lớn. </a:t>
            </a:r>
          </a:p>
        </p:txBody>
      </p:sp>
      <p:sp>
        <p:nvSpPr>
          <p:cNvPr id="28" name="TextBox 27">
            <a:extLst>
              <a:ext uri="{FF2B5EF4-FFF2-40B4-BE49-F238E27FC236}">
                <a16:creationId xmlns:a16="http://schemas.microsoft.com/office/drawing/2014/main" id="{D4C6F4F2-69D7-034D-BEA1-ADD91D04ED69}"/>
              </a:ext>
            </a:extLst>
          </p:cNvPr>
          <p:cNvSpPr txBox="1"/>
          <p:nvPr/>
        </p:nvSpPr>
        <p:spPr>
          <a:xfrm>
            <a:off x="3346906" y="780698"/>
            <a:ext cx="18332483" cy="102925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CÁC YẾU TỐ RỦI RO (ĐỘ NHẠY): HÀNG KHÔNG</a:t>
            </a:r>
          </a:p>
        </p:txBody>
      </p:sp>
    </p:spTree>
    <p:extLst>
      <p:ext uri="{BB962C8B-B14F-4D97-AF65-F5344CB8AC3E}">
        <p14:creationId xmlns:p14="http://schemas.microsoft.com/office/powerpoint/2010/main" val="174914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grpSp>
        <p:nvGrpSpPr>
          <p:cNvPr id="13" name="Group 12"/>
          <p:cNvGrpSpPr/>
          <p:nvPr/>
        </p:nvGrpSpPr>
        <p:grpSpPr>
          <a:xfrm>
            <a:off x="2415355" y="2166667"/>
            <a:ext cx="18501117" cy="10409964"/>
            <a:chOff x="2415355" y="2166667"/>
            <a:chExt cx="18501117" cy="10409964"/>
          </a:xfrm>
        </p:grpSpPr>
        <p:sp>
          <p:nvSpPr>
            <p:cNvPr id="7" name="Rounded Rectangle 6"/>
            <p:cNvSpPr/>
            <p:nvPr/>
          </p:nvSpPr>
          <p:spPr>
            <a:xfrm>
              <a:off x="9063804" y="6250960"/>
              <a:ext cx="5079715" cy="17183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rial"/>
                  <a:cs typeface="Arial"/>
                </a:rPr>
                <a:t>Cạnh tranh giữa các đối thủ trong ngành</a:t>
              </a:r>
            </a:p>
          </p:txBody>
        </p:sp>
        <p:sp>
          <p:nvSpPr>
            <p:cNvPr id="8" name="Down Arrow Callout 7"/>
            <p:cNvSpPr/>
            <p:nvPr/>
          </p:nvSpPr>
          <p:spPr>
            <a:xfrm>
              <a:off x="9063804" y="2166667"/>
              <a:ext cx="5079715" cy="4084293"/>
            </a:xfrm>
            <a:prstGeom prst="downArrowCallout">
              <a:avLst>
                <a:gd name="adj1" fmla="val 25000"/>
                <a:gd name="adj2" fmla="val 25000"/>
                <a:gd name="adj3" fmla="val 25000"/>
                <a:gd name="adj4" fmla="val 50343"/>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Các rào cản gia nhập ngành</a:t>
              </a:r>
            </a:p>
          </p:txBody>
        </p:sp>
        <p:sp>
          <p:nvSpPr>
            <p:cNvPr id="9" name="TextBox 8"/>
            <p:cNvSpPr txBox="1"/>
            <p:nvPr/>
          </p:nvSpPr>
          <p:spPr>
            <a:xfrm>
              <a:off x="12599680" y="4208815"/>
              <a:ext cx="3486080" cy="1200329"/>
            </a:xfrm>
            <a:prstGeom prst="rect">
              <a:avLst/>
            </a:prstGeom>
            <a:noFill/>
          </p:spPr>
          <p:txBody>
            <a:bodyPr wrap="square" rtlCol="0">
              <a:spAutoFit/>
            </a:bodyPr>
            <a:lstStyle/>
            <a:p>
              <a:pPr algn="ctr"/>
              <a:r>
                <a:rPr lang="en-US" b="1" i="1" dirty="0"/>
                <a:t>Sự đe doạ của đối thủ mới </a:t>
              </a:r>
            </a:p>
          </p:txBody>
        </p:sp>
        <p:sp>
          <p:nvSpPr>
            <p:cNvPr id="10" name="Left Arrow Callout 9"/>
            <p:cNvSpPr/>
            <p:nvPr/>
          </p:nvSpPr>
          <p:spPr>
            <a:xfrm>
              <a:off x="14143519" y="5483856"/>
              <a:ext cx="6772953" cy="3257526"/>
            </a:xfrm>
            <a:prstGeom prst="leftArrowCallout">
              <a:avLst>
                <a:gd name="adj1" fmla="val 25000"/>
                <a:gd name="adj2" fmla="val 25000"/>
                <a:gd name="adj3" fmla="val 25000"/>
                <a:gd name="adj4" fmla="val 4622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Khách hàng</a:t>
              </a:r>
            </a:p>
          </p:txBody>
        </p:sp>
        <p:sp>
          <p:nvSpPr>
            <p:cNvPr id="35" name="TextBox 34"/>
            <p:cNvSpPr txBox="1"/>
            <p:nvPr/>
          </p:nvSpPr>
          <p:spPr>
            <a:xfrm>
              <a:off x="14990141" y="7600718"/>
              <a:ext cx="3037870" cy="1754327"/>
            </a:xfrm>
            <a:prstGeom prst="rect">
              <a:avLst/>
            </a:prstGeom>
            <a:noFill/>
          </p:spPr>
          <p:txBody>
            <a:bodyPr wrap="square" rtlCol="0">
              <a:spAutoFit/>
            </a:bodyPr>
            <a:lstStyle/>
            <a:p>
              <a:pPr algn="ctr"/>
              <a:r>
                <a:rPr lang="en-US" b="1" i="1" dirty="0"/>
                <a:t>Quyền đàm phán của khách hàng</a:t>
              </a:r>
            </a:p>
          </p:txBody>
        </p:sp>
        <p:sp>
          <p:nvSpPr>
            <p:cNvPr id="11" name="Up Arrow Callout 10"/>
            <p:cNvSpPr/>
            <p:nvPr/>
          </p:nvSpPr>
          <p:spPr>
            <a:xfrm>
              <a:off x="9063804" y="7969350"/>
              <a:ext cx="5079715" cy="4607281"/>
            </a:xfrm>
            <a:prstGeom prst="upArrowCallout">
              <a:avLst>
                <a:gd name="adj1" fmla="val 25000"/>
                <a:gd name="adj2" fmla="val 25000"/>
                <a:gd name="adj3" fmla="val 25000"/>
                <a:gd name="adj4" fmla="val 4822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Sản phẩm thay thế</a:t>
              </a:r>
            </a:p>
          </p:txBody>
        </p:sp>
        <p:sp>
          <p:nvSpPr>
            <p:cNvPr id="37" name="TextBox 36"/>
            <p:cNvSpPr txBox="1"/>
            <p:nvPr/>
          </p:nvSpPr>
          <p:spPr>
            <a:xfrm>
              <a:off x="6548848" y="8954112"/>
              <a:ext cx="3937282" cy="1200329"/>
            </a:xfrm>
            <a:prstGeom prst="rect">
              <a:avLst/>
            </a:prstGeom>
            <a:noFill/>
          </p:spPr>
          <p:txBody>
            <a:bodyPr wrap="square" rtlCol="0">
              <a:spAutoFit/>
            </a:bodyPr>
            <a:lstStyle/>
            <a:p>
              <a:pPr algn="ctr"/>
              <a:r>
                <a:rPr lang="en-US" b="1" i="1" dirty="0"/>
                <a:t>Sự đe doạ của các sản phẩm thay thế</a:t>
              </a:r>
            </a:p>
          </p:txBody>
        </p:sp>
        <p:sp>
          <p:nvSpPr>
            <p:cNvPr id="12" name="Right Arrow Callout 11"/>
            <p:cNvSpPr/>
            <p:nvPr/>
          </p:nvSpPr>
          <p:spPr>
            <a:xfrm>
              <a:off x="2415355" y="5483855"/>
              <a:ext cx="6648450" cy="3257527"/>
            </a:xfrm>
            <a:prstGeom prst="rightArrowCallout">
              <a:avLst>
                <a:gd name="adj1" fmla="val 25000"/>
                <a:gd name="adj2" fmla="val 25000"/>
                <a:gd name="adj3" fmla="val 25000"/>
                <a:gd name="adj4" fmla="val 4908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Nhà cung cấp</a:t>
              </a:r>
            </a:p>
          </p:txBody>
        </p:sp>
        <p:sp>
          <p:nvSpPr>
            <p:cNvPr id="39" name="TextBox 38"/>
            <p:cNvSpPr txBox="1"/>
            <p:nvPr/>
          </p:nvSpPr>
          <p:spPr>
            <a:xfrm>
              <a:off x="5580723" y="4880636"/>
              <a:ext cx="3037870" cy="1754327"/>
            </a:xfrm>
            <a:prstGeom prst="rect">
              <a:avLst/>
            </a:prstGeom>
            <a:noFill/>
          </p:spPr>
          <p:txBody>
            <a:bodyPr wrap="square" rtlCol="0">
              <a:spAutoFit/>
            </a:bodyPr>
            <a:lstStyle/>
            <a:p>
              <a:pPr algn="ctr"/>
              <a:r>
                <a:rPr lang="en-US" b="1" i="1" dirty="0"/>
                <a:t>Quyền đàm phán của nhà cung cấp</a:t>
              </a:r>
            </a:p>
          </p:txBody>
        </p:sp>
      </p:gr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Tree>
    <p:extLst>
      <p:ext uri="{BB962C8B-B14F-4D97-AF65-F5344CB8AC3E}">
        <p14:creationId xmlns:p14="http://schemas.microsoft.com/office/powerpoint/2010/main" val="2691837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9063804" y="6250960"/>
            <a:ext cx="5079715" cy="17183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latin typeface="Arial"/>
                <a:cs typeface="Arial"/>
              </a:rPr>
              <a:t>Cạnh tranh giữa các đối thủ trong ngành</a:t>
            </a:r>
          </a:p>
        </p:txBody>
      </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
        <p:nvSpPr>
          <p:cNvPr id="2" name="TextBox 1"/>
          <p:cNvSpPr txBox="1"/>
          <p:nvPr/>
        </p:nvSpPr>
        <p:spPr>
          <a:xfrm>
            <a:off x="14990138" y="3660916"/>
            <a:ext cx="9014004" cy="6786474"/>
          </a:xfrm>
          <a:prstGeom prst="rect">
            <a:avLst/>
          </a:prstGeom>
          <a:solidFill>
            <a:schemeClr val="bg1">
              <a:lumMod val="95000"/>
            </a:schemeClr>
          </a:solidFill>
        </p:spPr>
        <p:txBody>
          <a:bodyPr wrap="square" rtlCol="0">
            <a:spAutoFit/>
          </a:bodyPr>
          <a:lstStyle/>
          <a:p>
            <a:pPr marL="571500" indent="-571500">
              <a:lnSpc>
                <a:spcPct val="110000"/>
              </a:lnSpc>
              <a:buClr>
                <a:srgbClr val="DB2029"/>
              </a:buClr>
              <a:buFont typeface="Wingdings" charset="2"/>
              <a:buChar char="§"/>
            </a:pPr>
            <a:r>
              <a:rPr lang="en-US" dirty="0">
                <a:latin typeface="Arial"/>
                <a:cs typeface="Arial"/>
              </a:rPr>
              <a:t>Các rào cản nếu muốn “thoát ra” khỏi ngành (Exit barriers)</a:t>
            </a:r>
          </a:p>
          <a:p>
            <a:pPr marL="571500" indent="-571500">
              <a:lnSpc>
                <a:spcPct val="110000"/>
              </a:lnSpc>
              <a:buClr>
                <a:srgbClr val="DB2029"/>
              </a:buClr>
              <a:buFont typeface="Wingdings" charset="2"/>
              <a:buChar char="§"/>
            </a:pPr>
            <a:r>
              <a:rPr lang="en-US" dirty="0">
                <a:latin typeface="Arial"/>
                <a:cs typeface="Arial"/>
              </a:rPr>
              <a:t>Mức độ tập trung của ngành (Thị phần)</a:t>
            </a:r>
          </a:p>
          <a:p>
            <a:pPr marL="571500" indent="-571500">
              <a:lnSpc>
                <a:spcPct val="110000"/>
              </a:lnSpc>
              <a:buClr>
                <a:srgbClr val="DB2029"/>
              </a:buClr>
              <a:buFont typeface="Wingdings" charset="2"/>
              <a:buChar char="§"/>
            </a:pPr>
            <a:r>
              <a:rPr lang="en-US" dirty="0">
                <a:latin typeface="Arial"/>
                <a:cs typeface="Arial"/>
              </a:rPr>
              <a:t>Chi phí cố định/giá trị gia tăng,</a:t>
            </a:r>
          </a:p>
          <a:p>
            <a:pPr marL="571500" indent="-571500">
              <a:lnSpc>
                <a:spcPct val="110000"/>
              </a:lnSpc>
              <a:buClr>
                <a:srgbClr val="DB2029"/>
              </a:buClr>
              <a:buFont typeface="Wingdings" charset="2"/>
              <a:buChar char="§"/>
            </a:pPr>
            <a:r>
              <a:rPr lang="en-US" dirty="0">
                <a:latin typeface="Arial"/>
                <a:cs typeface="Arial"/>
              </a:rPr>
              <a:t>Tăng trưởng của ngành,</a:t>
            </a:r>
          </a:p>
          <a:p>
            <a:pPr marL="571500" indent="-571500">
              <a:lnSpc>
                <a:spcPct val="110000"/>
              </a:lnSpc>
              <a:buClr>
                <a:srgbClr val="DB2029"/>
              </a:buClr>
              <a:buFont typeface="Wingdings" charset="2"/>
              <a:buChar char="§"/>
            </a:pPr>
            <a:r>
              <a:rPr lang="en-US" dirty="0">
                <a:latin typeface="Arial"/>
                <a:cs typeface="Arial"/>
              </a:rPr>
              <a:t>Tình trạng dư thừa công suất,</a:t>
            </a:r>
          </a:p>
          <a:p>
            <a:pPr marL="571500" indent="-571500">
              <a:lnSpc>
                <a:spcPct val="110000"/>
              </a:lnSpc>
              <a:buClr>
                <a:srgbClr val="DB2029"/>
              </a:buClr>
              <a:buFont typeface="Wingdings" charset="2"/>
              <a:buChar char="§"/>
            </a:pPr>
            <a:r>
              <a:rPr lang="en-US" dirty="0">
                <a:latin typeface="Arial"/>
                <a:cs typeface="Arial"/>
              </a:rPr>
              <a:t>Khả năng tạo khác biệt giữa các sản phẩm</a:t>
            </a:r>
          </a:p>
          <a:p>
            <a:pPr marL="571500" indent="-571500">
              <a:lnSpc>
                <a:spcPct val="110000"/>
              </a:lnSpc>
              <a:buClr>
                <a:srgbClr val="DB2029"/>
              </a:buClr>
              <a:buFont typeface="Wingdings" charset="2"/>
              <a:buChar char="§"/>
            </a:pPr>
            <a:r>
              <a:rPr lang="en-US" dirty="0">
                <a:latin typeface="Arial"/>
                <a:cs typeface="Arial"/>
              </a:rPr>
              <a:t>Các chi phí chuyển đổi nhà cung cấp</a:t>
            </a:r>
          </a:p>
          <a:p>
            <a:pPr marL="571500" indent="-571500">
              <a:lnSpc>
                <a:spcPct val="110000"/>
              </a:lnSpc>
              <a:buClr>
                <a:srgbClr val="DB2029"/>
              </a:buClr>
              <a:buFont typeface="Wingdings" charset="2"/>
              <a:buChar char="§"/>
            </a:pPr>
            <a:r>
              <a:rPr lang="en-US" dirty="0">
                <a:latin typeface="Arial"/>
                <a:cs typeface="Arial"/>
              </a:rPr>
              <a:t>Tính đặc trưng của nhãn hiệu hàng hóa,</a:t>
            </a:r>
          </a:p>
          <a:p>
            <a:pPr marL="571500" indent="-571500">
              <a:lnSpc>
                <a:spcPct val="110000"/>
              </a:lnSpc>
              <a:buClr>
                <a:srgbClr val="DB2029"/>
              </a:buClr>
              <a:buFont typeface="Wingdings" charset="2"/>
              <a:buChar char="§"/>
            </a:pPr>
            <a:r>
              <a:rPr lang="en-US" dirty="0">
                <a:latin typeface="Arial"/>
                <a:cs typeface="Arial"/>
              </a:rPr>
              <a:t>Tính đa dạng của các đối thủ cạnh tranh</a:t>
            </a:r>
          </a:p>
        </p:txBody>
      </p:sp>
      <p:cxnSp>
        <p:nvCxnSpPr>
          <p:cNvPr id="4" name="Straight Connector 3"/>
          <p:cNvCxnSpPr>
            <a:stCxn id="7" idx="3"/>
          </p:cNvCxnSpPr>
          <p:nvPr/>
        </p:nvCxnSpPr>
        <p:spPr>
          <a:xfrm>
            <a:off x="14143519" y="7110156"/>
            <a:ext cx="846619"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spTree>
    <p:extLst>
      <p:ext uri="{BB962C8B-B14F-4D97-AF65-F5344CB8AC3E}">
        <p14:creationId xmlns:p14="http://schemas.microsoft.com/office/powerpoint/2010/main" val="255927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wn Arrow Callout 7"/>
          <p:cNvSpPr/>
          <p:nvPr/>
        </p:nvSpPr>
        <p:spPr>
          <a:xfrm>
            <a:off x="9063804" y="2166667"/>
            <a:ext cx="5079715" cy="4084293"/>
          </a:xfrm>
          <a:prstGeom prst="downArrowCallout">
            <a:avLst>
              <a:gd name="adj1" fmla="val 25000"/>
              <a:gd name="adj2" fmla="val 25000"/>
              <a:gd name="adj3" fmla="val 25000"/>
              <a:gd name="adj4" fmla="val 50343"/>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Các rào cản gia nhập ngành</a:t>
            </a:r>
          </a:p>
        </p:txBody>
      </p:sp>
      <p:sp>
        <p:nvSpPr>
          <p:cNvPr id="9" name="TextBox 8"/>
          <p:cNvSpPr txBox="1"/>
          <p:nvPr/>
        </p:nvSpPr>
        <p:spPr>
          <a:xfrm>
            <a:off x="12599680" y="4208815"/>
            <a:ext cx="3486080" cy="1200329"/>
          </a:xfrm>
          <a:prstGeom prst="rect">
            <a:avLst/>
          </a:prstGeom>
          <a:noFill/>
        </p:spPr>
        <p:txBody>
          <a:bodyPr wrap="square" rtlCol="0">
            <a:spAutoFit/>
          </a:bodyPr>
          <a:lstStyle/>
          <a:p>
            <a:pPr algn="ctr"/>
            <a:r>
              <a:rPr lang="en-US" b="1" i="1" dirty="0"/>
              <a:t>Sự đe doạ của đối thủ mới </a:t>
            </a:r>
          </a:p>
        </p:txBody>
      </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
        <p:nvSpPr>
          <p:cNvPr id="2" name="TextBox 1"/>
          <p:cNvSpPr txBox="1"/>
          <p:nvPr/>
        </p:nvSpPr>
        <p:spPr>
          <a:xfrm>
            <a:off x="7046859" y="6350577"/>
            <a:ext cx="9512015" cy="6177076"/>
          </a:xfrm>
          <a:prstGeom prst="rect">
            <a:avLst/>
          </a:prstGeom>
          <a:solidFill>
            <a:srgbClr val="F2F2F2"/>
          </a:solidFill>
        </p:spPr>
        <p:txBody>
          <a:bodyPr wrap="square" rtlCol="0">
            <a:spAutoFit/>
          </a:bodyPr>
          <a:lstStyle/>
          <a:p>
            <a:pPr marL="571500" indent="-571500">
              <a:lnSpc>
                <a:spcPct val="110000"/>
              </a:lnSpc>
              <a:buClr>
                <a:srgbClr val="DB2029"/>
              </a:buClr>
              <a:buFont typeface="Wingdings" charset="2"/>
              <a:buChar char="§"/>
            </a:pPr>
            <a:r>
              <a:rPr lang="en-US" dirty="0">
                <a:latin typeface="Arial"/>
                <a:cs typeface="Arial"/>
              </a:rPr>
              <a:t>Các lợi thế chi phí tuyệt đối</a:t>
            </a:r>
          </a:p>
          <a:p>
            <a:pPr marL="571500" indent="-571500">
              <a:lnSpc>
                <a:spcPct val="110000"/>
              </a:lnSpc>
              <a:buClr>
                <a:srgbClr val="DB2029"/>
              </a:buClr>
              <a:buFont typeface="Wingdings" charset="2"/>
              <a:buChar char="§"/>
            </a:pPr>
            <a:r>
              <a:rPr lang="en-US" dirty="0">
                <a:latin typeface="Arial"/>
                <a:cs typeface="Arial"/>
              </a:rPr>
              <a:t>Sự hiểu biết về chu kỳ dao động thị trường</a:t>
            </a:r>
          </a:p>
          <a:p>
            <a:pPr marL="571500" indent="-571500">
              <a:lnSpc>
                <a:spcPct val="110000"/>
              </a:lnSpc>
              <a:buClr>
                <a:srgbClr val="DB2029"/>
              </a:buClr>
              <a:buFont typeface="Wingdings" charset="2"/>
              <a:buChar char="§"/>
            </a:pPr>
            <a:r>
              <a:rPr lang="en-US" dirty="0">
                <a:latin typeface="Arial"/>
                <a:cs typeface="Arial"/>
              </a:rPr>
              <a:t>Khả năng tiếp cận các yếu tố đầu vào</a:t>
            </a:r>
          </a:p>
          <a:p>
            <a:pPr marL="571500" indent="-571500">
              <a:lnSpc>
                <a:spcPct val="110000"/>
              </a:lnSpc>
              <a:buClr>
                <a:srgbClr val="DB2029"/>
              </a:buClr>
              <a:buFont typeface="Wingdings" charset="2"/>
              <a:buChar char="§"/>
            </a:pPr>
            <a:r>
              <a:rPr lang="en-US" dirty="0">
                <a:latin typeface="Arial"/>
                <a:cs typeface="Arial"/>
              </a:rPr>
              <a:t>Chính sách của chính phủ</a:t>
            </a:r>
          </a:p>
          <a:p>
            <a:pPr marL="571500" indent="-571500">
              <a:lnSpc>
                <a:spcPct val="110000"/>
              </a:lnSpc>
              <a:buClr>
                <a:srgbClr val="DB2029"/>
              </a:buClr>
              <a:buFont typeface="Wingdings" charset="2"/>
              <a:buChar char="§"/>
            </a:pPr>
            <a:r>
              <a:rPr lang="en-US" dirty="0">
                <a:latin typeface="Arial"/>
                <a:cs typeface="Arial"/>
              </a:rPr>
              <a:t>Tính kinh tế theo quy mô</a:t>
            </a:r>
          </a:p>
          <a:p>
            <a:pPr marL="571500" indent="-571500">
              <a:lnSpc>
                <a:spcPct val="110000"/>
              </a:lnSpc>
              <a:buClr>
                <a:srgbClr val="DB2029"/>
              </a:buClr>
              <a:buFont typeface="Wingdings" charset="2"/>
              <a:buChar char="§"/>
            </a:pPr>
            <a:r>
              <a:rPr lang="en-US" dirty="0">
                <a:latin typeface="Arial"/>
                <a:cs typeface="Arial"/>
              </a:rPr>
              <a:t>Các yêu cầu về vốn</a:t>
            </a:r>
          </a:p>
          <a:p>
            <a:pPr marL="571500" indent="-571500">
              <a:lnSpc>
                <a:spcPct val="110000"/>
              </a:lnSpc>
              <a:buClr>
                <a:srgbClr val="DB2029"/>
              </a:buClr>
              <a:buFont typeface="Wingdings" charset="2"/>
              <a:buChar char="§"/>
            </a:pPr>
            <a:r>
              <a:rPr lang="en-US" dirty="0">
                <a:latin typeface="Arial"/>
                <a:cs typeface="Arial"/>
              </a:rPr>
              <a:t>Tính đặc trưng của nhãn hiệu hàng hóa</a:t>
            </a:r>
          </a:p>
          <a:p>
            <a:pPr marL="571500" indent="-571500">
              <a:lnSpc>
                <a:spcPct val="110000"/>
              </a:lnSpc>
              <a:buClr>
                <a:srgbClr val="DB2029"/>
              </a:buClr>
              <a:buFont typeface="Wingdings" charset="2"/>
              <a:buChar char="§"/>
            </a:pPr>
            <a:r>
              <a:rPr lang="en-US" dirty="0">
                <a:latin typeface="Arial"/>
                <a:cs typeface="Arial"/>
              </a:rPr>
              <a:t>Các chi phí chuyển đổi ngành kinh doanh</a:t>
            </a:r>
          </a:p>
          <a:p>
            <a:pPr marL="571500" indent="-571500">
              <a:lnSpc>
                <a:spcPct val="110000"/>
              </a:lnSpc>
              <a:buClr>
                <a:srgbClr val="DB2029"/>
              </a:buClr>
              <a:buFont typeface="Wingdings" charset="2"/>
              <a:buChar char="§"/>
            </a:pPr>
            <a:r>
              <a:rPr lang="en-US" dirty="0">
                <a:latin typeface="Arial"/>
                <a:cs typeface="Arial"/>
              </a:rPr>
              <a:t>Khả năng tiếp cận với kênh phân phối</a:t>
            </a:r>
          </a:p>
          <a:p>
            <a:pPr marL="571500" indent="-571500">
              <a:lnSpc>
                <a:spcPct val="110000"/>
              </a:lnSpc>
              <a:buClr>
                <a:srgbClr val="DB2029"/>
              </a:buClr>
              <a:buFont typeface="Wingdings" charset="2"/>
              <a:buChar char="§"/>
            </a:pPr>
            <a:r>
              <a:rPr lang="en-US" dirty="0">
                <a:latin typeface="Arial"/>
                <a:cs typeface="Arial"/>
              </a:rPr>
              <a:t>Độc quyền sản phẩm </a:t>
            </a:r>
          </a:p>
        </p:txBody>
      </p:sp>
      <p:sp>
        <p:nvSpPr>
          <p:cNvPr id="10" name="TextBox 9">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spTree>
    <p:extLst>
      <p:ext uri="{BB962C8B-B14F-4D97-AF65-F5344CB8AC3E}">
        <p14:creationId xmlns:p14="http://schemas.microsoft.com/office/powerpoint/2010/main" val="56388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eft Arrow Callout 9"/>
          <p:cNvSpPr/>
          <p:nvPr/>
        </p:nvSpPr>
        <p:spPr>
          <a:xfrm>
            <a:off x="14143519" y="5483856"/>
            <a:ext cx="6772953" cy="3257526"/>
          </a:xfrm>
          <a:prstGeom prst="leftArrowCallout">
            <a:avLst>
              <a:gd name="adj1" fmla="val 25000"/>
              <a:gd name="adj2" fmla="val 25000"/>
              <a:gd name="adj3" fmla="val 25000"/>
              <a:gd name="adj4" fmla="val 4622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Khách hàng</a:t>
            </a:r>
          </a:p>
        </p:txBody>
      </p:sp>
      <p:sp>
        <p:nvSpPr>
          <p:cNvPr id="35" name="TextBox 34"/>
          <p:cNvSpPr txBox="1"/>
          <p:nvPr/>
        </p:nvSpPr>
        <p:spPr>
          <a:xfrm>
            <a:off x="14990141" y="7600718"/>
            <a:ext cx="3037870" cy="1754327"/>
          </a:xfrm>
          <a:prstGeom prst="rect">
            <a:avLst/>
          </a:prstGeom>
          <a:noFill/>
        </p:spPr>
        <p:txBody>
          <a:bodyPr wrap="square" rtlCol="0">
            <a:spAutoFit/>
          </a:bodyPr>
          <a:lstStyle/>
          <a:p>
            <a:pPr algn="ctr"/>
            <a:r>
              <a:rPr lang="en-US" b="1" i="1" dirty="0"/>
              <a:t>Quyền đàm phán của khách hàng</a:t>
            </a:r>
          </a:p>
        </p:txBody>
      </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
        <p:nvSpPr>
          <p:cNvPr id="16" name="TextBox 15"/>
          <p:cNvSpPr txBox="1"/>
          <p:nvPr/>
        </p:nvSpPr>
        <p:spPr>
          <a:xfrm>
            <a:off x="5251188" y="3984675"/>
            <a:ext cx="8892331" cy="6177076"/>
          </a:xfrm>
          <a:prstGeom prst="rect">
            <a:avLst/>
          </a:prstGeom>
          <a:solidFill>
            <a:srgbClr val="F2F2F2"/>
          </a:solidFill>
        </p:spPr>
        <p:txBody>
          <a:bodyPr wrap="square" rtlCol="0">
            <a:spAutoFit/>
          </a:bodyPr>
          <a:lstStyle/>
          <a:p>
            <a:pPr marL="571500" indent="-571500">
              <a:lnSpc>
                <a:spcPct val="110000"/>
              </a:lnSpc>
              <a:buClr>
                <a:srgbClr val="DB2029"/>
              </a:buClr>
              <a:buFont typeface="Wingdings" charset="2"/>
              <a:buChar char="§"/>
            </a:pPr>
            <a:r>
              <a:rPr lang="en-US" dirty="0">
                <a:latin typeface="Arial"/>
                <a:cs typeface="Arial"/>
              </a:rPr>
              <a:t>Vị thế đàm phán, mặc cả</a:t>
            </a:r>
          </a:p>
          <a:p>
            <a:pPr marL="571500" indent="-571500">
              <a:lnSpc>
                <a:spcPct val="110000"/>
              </a:lnSpc>
              <a:buClr>
                <a:srgbClr val="DB2029"/>
              </a:buClr>
              <a:buFont typeface="Wingdings" charset="2"/>
              <a:buChar char="§"/>
            </a:pPr>
            <a:r>
              <a:rPr lang="en-US" dirty="0">
                <a:latin typeface="Arial"/>
                <a:cs typeface="Arial"/>
              </a:rPr>
              <a:t>Số lượng người mua</a:t>
            </a:r>
          </a:p>
          <a:p>
            <a:pPr marL="571500" indent="-571500">
              <a:lnSpc>
                <a:spcPct val="110000"/>
              </a:lnSpc>
              <a:buClr>
                <a:srgbClr val="DB2029"/>
              </a:buClr>
              <a:buFont typeface="Wingdings" charset="2"/>
              <a:buChar char="§"/>
            </a:pPr>
            <a:r>
              <a:rPr lang="en-US" dirty="0">
                <a:latin typeface="Arial"/>
                <a:cs typeface="Arial"/>
              </a:rPr>
              <a:t>Thông tin mà người mua có được</a:t>
            </a:r>
          </a:p>
          <a:p>
            <a:pPr marL="571500" indent="-571500">
              <a:lnSpc>
                <a:spcPct val="110000"/>
              </a:lnSpc>
              <a:buClr>
                <a:srgbClr val="DB2029"/>
              </a:buClr>
              <a:buFont typeface="Wingdings" charset="2"/>
              <a:buChar char="§"/>
            </a:pPr>
            <a:r>
              <a:rPr lang="en-US" dirty="0">
                <a:latin typeface="Arial"/>
                <a:cs typeface="Arial"/>
              </a:rPr>
              <a:t>Tính đặc trưng của nhãn hiệu hàng hóa</a:t>
            </a:r>
          </a:p>
          <a:p>
            <a:pPr marL="571500" indent="-571500">
              <a:lnSpc>
                <a:spcPct val="110000"/>
              </a:lnSpc>
              <a:buClr>
                <a:srgbClr val="DB2029"/>
              </a:buClr>
              <a:buFont typeface="Wingdings" charset="2"/>
              <a:buChar char="§"/>
            </a:pPr>
            <a:r>
              <a:rPr lang="en-US" dirty="0">
                <a:latin typeface="Arial"/>
                <a:cs typeface="Arial"/>
              </a:rPr>
              <a:t>Tính nhạy cảm đối với giá</a:t>
            </a:r>
          </a:p>
          <a:p>
            <a:pPr marL="571500" indent="-571500">
              <a:lnSpc>
                <a:spcPct val="110000"/>
              </a:lnSpc>
              <a:buClr>
                <a:srgbClr val="DB2029"/>
              </a:buClr>
              <a:buFont typeface="Wingdings" charset="2"/>
              <a:buChar char="§"/>
            </a:pPr>
            <a:r>
              <a:rPr lang="en-US" dirty="0">
                <a:latin typeface="Arial"/>
                <a:cs typeface="Arial"/>
              </a:rPr>
              <a:t>Sự khác biệt hóa sản phẩm</a:t>
            </a:r>
          </a:p>
          <a:p>
            <a:pPr marL="571500" indent="-571500">
              <a:lnSpc>
                <a:spcPct val="110000"/>
              </a:lnSpc>
              <a:buClr>
                <a:srgbClr val="DB2029"/>
              </a:buClr>
              <a:buFont typeface="Wingdings" charset="2"/>
              <a:buChar char="§"/>
            </a:pPr>
            <a:r>
              <a:rPr lang="en-US" dirty="0">
                <a:latin typeface="Arial"/>
                <a:cs typeface="Arial"/>
              </a:rPr>
              <a:t>Mức độ tập trung của khách hàng trong ngành</a:t>
            </a:r>
          </a:p>
          <a:p>
            <a:pPr marL="571500" indent="-571500">
              <a:lnSpc>
                <a:spcPct val="110000"/>
              </a:lnSpc>
              <a:buClr>
                <a:srgbClr val="DB2029"/>
              </a:buClr>
              <a:buFont typeface="Wingdings" charset="2"/>
              <a:buChar char="§"/>
            </a:pPr>
            <a:r>
              <a:rPr lang="en-US" dirty="0">
                <a:latin typeface="Arial"/>
                <a:cs typeface="Arial"/>
              </a:rPr>
              <a:t>Mức độ sẵn có của hàng hóa thay thế</a:t>
            </a:r>
          </a:p>
          <a:p>
            <a:pPr marL="571500" indent="-571500">
              <a:lnSpc>
                <a:spcPct val="110000"/>
              </a:lnSpc>
              <a:buClr>
                <a:srgbClr val="DB2029"/>
              </a:buClr>
              <a:buFont typeface="Wingdings" charset="2"/>
              <a:buChar char="§"/>
            </a:pPr>
            <a:r>
              <a:rPr lang="en-US" dirty="0">
                <a:latin typeface="Arial"/>
                <a:cs typeface="Arial"/>
              </a:rPr>
              <a:t>Động cơ của khách hàng. </a:t>
            </a:r>
          </a:p>
        </p:txBody>
      </p:sp>
      <p:sp>
        <p:nvSpPr>
          <p:cNvPr id="8" name="TextBox 7">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spTree>
    <p:extLst>
      <p:ext uri="{BB962C8B-B14F-4D97-AF65-F5344CB8AC3E}">
        <p14:creationId xmlns:p14="http://schemas.microsoft.com/office/powerpoint/2010/main" val="3537471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p Arrow Callout 10"/>
          <p:cNvSpPr/>
          <p:nvPr/>
        </p:nvSpPr>
        <p:spPr>
          <a:xfrm>
            <a:off x="9063804" y="7969350"/>
            <a:ext cx="5079715" cy="4607281"/>
          </a:xfrm>
          <a:prstGeom prst="upArrowCallout">
            <a:avLst>
              <a:gd name="adj1" fmla="val 25000"/>
              <a:gd name="adj2" fmla="val 25000"/>
              <a:gd name="adj3" fmla="val 25000"/>
              <a:gd name="adj4" fmla="val 4822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Sản phẩm thay thế</a:t>
            </a:r>
          </a:p>
        </p:txBody>
      </p:sp>
      <p:sp>
        <p:nvSpPr>
          <p:cNvPr id="37" name="TextBox 36"/>
          <p:cNvSpPr txBox="1"/>
          <p:nvPr/>
        </p:nvSpPr>
        <p:spPr>
          <a:xfrm>
            <a:off x="6548848" y="8954112"/>
            <a:ext cx="3937282" cy="1200329"/>
          </a:xfrm>
          <a:prstGeom prst="rect">
            <a:avLst/>
          </a:prstGeom>
          <a:noFill/>
        </p:spPr>
        <p:txBody>
          <a:bodyPr wrap="square" rtlCol="0">
            <a:spAutoFit/>
          </a:bodyPr>
          <a:lstStyle/>
          <a:p>
            <a:pPr algn="ctr"/>
            <a:r>
              <a:rPr lang="en-US" b="1" i="1" dirty="0"/>
              <a:t>Sự đe doạ của các sản phẩm thay thế</a:t>
            </a:r>
          </a:p>
        </p:txBody>
      </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
        <p:nvSpPr>
          <p:cNvPr id="16" name="TextBox 15"/>
          <p:cNvSpPr txBox="1"/>
          <p:nvPr/>
        </p:nvSpPr>
        <p:spPr>
          <a:xfrm>
            <a:off x="7146452" y="4505099"/>
            <a:ext cx="8892331" cy="3416320"/>
          </a:xfrm>
          <a:prstGeom prst="rect">
            <a:avLst/>
          </a:prstGeom>
          <a:solidFill>
            <a:srgbClr val="F2F2F2"/>
          </a:solidFill>
        </p:spPr>
        <p:txBody>
          <a:bodyPr wrap="square" rtlCol="0">
            <a:spAutoFit/>
          </a:bodyPr>
          <a:lstStyle/>
          <a:p>
            <a:pPr marL="571500" indent="-571500">
              <a:buClr>
                <a:srgbClr val="DB2029"/>
              </a:buClr>
              <a:buFont typeface="Wingdings" charset="2"/>
              <a:buChar char="§"/>
            </a:pPr>
            <a:r>
              <a:rPr lang="en-US" dirty="0">
                <a:latin typeface="Arial"/>
                <a:cs typeface="Arial"/>
              </a:rPr>
              <a:t>Các chi phí chuyển đổi trong sử dụng sản phẩm</a:t>
            </a:r>
          </a:p>
          <a:p>
            <a:pPr marL="571500" indent="-571500">
              <a:buClr>
                <a:srgbClr val="DB2029"/>
              </a:buClr>
              <a:buFont typeface="Wingdings" charset="2"/>
              <a:buChar char="§"/>
            </a:pPr>
            <a:r>
              <a:rPr lang="en-US" dirty="0">
                <a:latin typeface="Arial"/>
                <a:cs typeface="Arial"/>
              </a:rPr>
              <a:t>Xu hướng sử dụng hàng thay thế của khách hàng</a:t>
            </a:r>
          </a:p>
          <a:p>
            <a:pPr marL="571500" indent="-571500">
              <a:buClr>
                <a:srgbClr val="DB2029"/>
              </a:buClr>
              <a:buFont typeface="Wingdings" charset="2"/>
              <a:buChar char="§"/>
            </a:pPr>
            <a:r>
              <a:rPr lang="en-US" dirty="0">
                <a:latin typeface="Arial"/>
                <a:cs typeface="Arial"/>
              </a:rPr>
              <a:t>Tương quan giữa giá cả và chất lượng của các mặt hàng thay thế.</a:t>
            </a:r>
          </a:p>
        </p:txBody>
      </p:sp>
      <p:sp>
        <p:nvSpPr>
          <p:cNvPr id="2" name="Right Arrow 1"/>
          <p:cNvSpPr/>
          <p:nvPr/>
        </p:nvSpPr>
        <p:spPr>
          <a:xfrm>
            <a:off x="14417425" y="10434868"/>
            <a:ext cx="6648450" cy="2141763"/>
          </a:xfrm>
          <a:prstGeom prst="rightArrow">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Sản phẩm thay thế là gì?</a:t>
            </a:r>
          </a:p>
        </p:txBody>
      </p:sp>
      <p:sp>
        <p:nvSpPr>
          <p:cNvPr id="9" name="TextBox 8">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spTree>
    <p:extLst>
      <p:ext uri="{BB962C8B-B14F-4D97-AF65-F5344CB8AC3E}">
        <p14:creationId xmlns:p14="http://schemas.microsoft.com/office/powerpoint/2010/main" val="1766058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Callout 11"/>
          <p:cNvSpPr/>
          <p:nvPr/>
        </p:nvSpPr>
        <p:spPr>
          <a:xfrm>
            <a:off x="2415355" y="5483855"/>
            <a:ext cx="6648450" cy="3257527"/>
          </a:xfrm>
          <a:prstGeom prst="rightArrowCallout">
            <a:avLst>
              <a:gd name="adj1" fmla="val 25000"/>
              <a:gd name="adj2" fmla="val 25000"/>
              <a:gd name="adj3" fmla="val 25000"/>
              <a:gd name="adj4" fmla="val 4908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latin typeface="Arial"/>
                <a:cs typeface="Arial"/>
              </a:rPr>
              <a:t>Nhà cung cấp</a:t>
            </a:r>
          </a:p>
        </p:txBody>
      </p:sp>
      <p:sp>
        <p:nvSpPr>
          <p:cNvPr id="39" name="TextBox 38"/>
          <p:cNvSpPr txBox="1"/>
          <p:nvPr/>
        </p:nvSpPr>
        <p:spPr>
          <a:xfrm>
            <a:off x="5580723" y="4880636"/>
            <a:ext cx="3037870" cy="1754327"/>
          </a:xfrm>
          <a:prstGeom prst="rect">
            <a:avLst/>
          </a:prstGeom>
          <a:noFill/>
        </p:spPr>
        <p:txBody>
          <a:bodyPr wrap="square" rtlCol="0">
            <a:spAutoFit/>
          </a:bodyPr>
          <a:lstStyle/>
          <a:p>
            <a:pPr algn="ctr"/>
            <a:r>
              <a:rPr lang="en-US" b="1" i="1" dirty="0"/>
              <a:t>Quyền đàm phán của nhà cung cấp</a:t>
            </a:r>
          </a:p>
        </p:txBody>
      </p:sp>
      <p:sp>
        <p:nvSpPr>
          <p:cNvPr id="15" name="TextBox 14"/>
          <p:cNvSpPr txBox="1"/>
          <p:nvPr/>
        </p:nvSpPr>
        <p:spPr>
          <a:xfrm>
            <a:off x="946215" y="2515326"/>
            <a:ext cx="6399445" cy="1257780"/>
          </a:xfrm>
          <a:prstGeom prst="rect">
            <a:avLst/>
          </a:prstGeom>
          <a:noFill/>
        </p:spPr>
        <p:txBody>
          <a:bodyPr wrap="square" rtlCol="0">
            <a:spAutoFit/>
          </a:bodyPr>
          <a:lstStyle/>
          <a:p>
            <a:pPr>
              <a:lnSpc>
                <a:spcPct val="120000"/>
              </a:lnSpc>
            </a:pPr>
            <a:r>
              <a:rPr lang="en-US" sz="3200" dirty="0">
                <a:latin typeface="Arial"/>
                <a:cs typeface="Arial"/>
              </a:rPr>
              <a:t>5-Forces Model</a:t>
            </a:r>
          </a:p>
          <a:p>
            <a:pPr>
              <a:lnSpc>
                <a:spcPct val="120000"/>
              </a:lnSpc>
            </a:pPr>
            <a:r>
              <a:rPr lang="en-US" sz="3200" dirty="0">
                <a:latin typeface="Arial"/>
                <a:cs typeface="Arial"/>
              </a:rPr>
              <a:t>Michael Porter</a:t>
            </a:r>
          </a:p>
        </p:txBody>
      </p:sp>
      <p:sp>
        <p:nvSpPr>
          <p:cNvPr id="16" name="TextBox 15"/>
          <p:cNvSpPr txBox="1"/>
          <p:nvPr/>
        </p:nvSpPr>
        <p:spPr>
          <a:xfrm>
            <a:off x="9063805" y="3163672"/>
            <a:ext cx="9810821" cy="8005270"/>
          </a:xfrm>
          <a:prstGeom prst="rect">
            <a:avLst/>
          </a:prstGeom>
          <a:solidFill>
            <a:srgbClr val="F2F2F2"/>
          </a:solidFill>
        </p:spPr>
        <p:txBody>
          <a:bodyPr wrap="square" rtlCol="0">
            <a:spAutoFit/>
          </a:bodyPr>
          <a:lstStyle/>
          <a:p>
            <a:pPr marL="571500" indent="-571500">
              <a:lnSpc>
                <a:spcPct val="110000"/>
              </a:lnSpc>
              <a:buClr>
                <a:srgbClr val="DB2029"/>
              </a:buClr>
              <a:buFont typeface="Wingdings" charset="2"/>
              <a:buChar char="§"/>
            </a:pPr>
            <a:r>
              <a:rPr lang="en-US" dirty="0">
                <a:latin typeface="Arial"/>
                <a:cs typeface="Arial"/>
              </a:rPr>
              <a:t>Mức độ tập trung của các nhà cung cấp</a:t>
            </a:r>
          </a:p>
          <a:p>
            <a:pPr marL="571500" indent="-571500">
              <a:lnSpc>
                <a:spcPct val="110000"/>
              </a:lnSpc>
              <a:buClr>
                <a:srgbClr val="DB2029"/>
              </a:buClr>
              <a:buFont typeface="Wingdings" charset="2"/>
              <a:buChar char="§"/>
            </a:pPr>
            <a:r>
              <a:rPr lang="en-US" dirty="0">
                <a:latin typeface="Arial"/>
                <a:cs typeface="Arial"/>
              </a:rPr>
              <a:t>Tầm quan trọng của số lượng sản phẩm đối với nhà cung cấp</a:t>
            </a:r>
          </a:p>
          <a:p>
            <a:pPr marL="571500" indent="-571500">
              <a:lnSpc>
                <a:spcPct val="110000"/>
              </a:lnSpc>
              <a:buClr>
                <a:srgbClr val="DB2029"/>
              </a:buClr>
              <a:buFont typeface="Wingdings" charset="2"/>
              <a:buChar char="§"/>
            </a:pPr>
            <a:r>
              <a:rPr lang="en-US" dirty="0">
                <a:latin typeface="Arial"/>
                <a:cs typeface="Arial"/>
              </a:rPr>
              <a:t>Sự khác biệt của các nhà cung cấp</a:t>
            </a:r>
          </a:p>
          <a:p>
            <a:pPr marL="571500" indent="-571500">
              <a:lnSpc>
                <a:spcPct val="110000"/>
              </a:lnSpc>
              <a:buClr>
                <a:srgbClr val="DB2029"/>
              </a:buClr>
              <a:buFont typeface="Wingdings" charset="2"/>
              <a:buChar char="§"/>
            </a:pPr>
            <a:r>
              <a:rPr lang="en-US" dirty="0">
                <a:latin typeface="Arial"/>
                <a:cs typeface="Arial"/>
              </a:rPr>
              <a:t>Ảnh hưởng của các yếu tố đầu vào đối với chi phí hoặc sự khác biệt hóa sản phẩm,</a:t>
            </a:r>
          </a:p>
          <a:p>
            <a:pPr marL="571500" indent="-571500">
              <a:lnSpc>
                <a:spcPct val="110000"/>
              </a:lnSpc>
              <a:buClr>
                <a:srgbClr val="DB2029"/>
              </a:buClr>
              <a:buFont typeface="Wingdings" charset="2"/>
              <a:buChar char="§"/>
            </a:pPr>
            <a:r>
              <a:rPr lang="en-US" dirty="0">
                <a:latin typeface="Arial"/>
                <a:cs typeface="Arial"/>
              </a:rPr>
              <a:t>Chi phí chuyển đổi của các doanh nghiệp trong ngành,</a:t>
            </a:r>
          </a:p>
          <a:p>
            <a:pPr marL="571500" indent="-571500">
              <a:lnSpc>
                <a:spcPct val="110000"/>
              </a:lnSpc>
              <a:buClr>
                <a:srgbClr val="DB2029"/>
              </a:buClr>
              <a:buFont typeface="Wingdings" charset="2"/>
              <a:buChar char="§"/>
            </a:pPr>
            <a:r>
              <a:rPr lang="en-US" dirty="0">
                <a:latin typeface="Arial"/>
                <a:cs typeface="Arial"/>
              </a:rPr>
              <a:t>Sự tồn tại của các nhà cung cấp thay thế,</a:t>
            </a:r>
          </a:p>
          <a:p>
            <a:pPr marL="571500" indent="-571500">
              <a:lnSpc>
                <a:spcPct val="110000"/>
              </a:lnSpc>
              <a:buClr>
                <a:srgbClr val="DB2029"/>
              </a:buClr>
              <a:buFont typeface="Wingdings" charset="2"/>
              <a:buChar char="§"/>
            </a:pPr>
            <a:r>
              <a:rPr lang="en-US" dirty="0">
                <a:latin typeface="Arial"/>
                <a:cs typeface="Arial"/>
              </a:rPr>
              <a:t>Nguy cơ tăng cường sự hợp nhất của các nhà cung cấp,</a:t>
            </a:r>
          </a:p>
          <a:p>
            <a:pPr marL="571500" indent="-571500">
              <a:lnSpc>
                <a:spcPct val="110000"/>
              </a:lnSpc>
              <a:buClr>
                <a:srgbClr val="DB2029"/>
              </a:buClr>
              <a:buFont typeface="Wingdings" charset="2"/>
              <a:buChar char="§"/>
            </a:pPr>
            <a:r>
              <a:rPr lang="en-US" dirty="0">
                <a:latin typeface="Arial"/>
                <a:cs typeface="Arial"/>
              </a:rPr>
              <a:t>Chi phí cung ứng so với tổng lợi tức của ngành.</a:t>
            </a:r>
          </a:p>
        </p:txBody>
      </p:sp>
      <p:sp>
        <p:nvSpPr>
          <p:cNvPr id="8" name="TextBox 7">
            <a:extLst>
              <a:ext uri="{FF2B5EF4-FFF2-40B4-BE49-F238E27FC236}">
                <a16:creationId xmlns:a16="http://schemas.microsoft.com/office/drawing/2014/main" id="{D4C6F4F2-69D7-034D-BEA1-ADD91D04ED69}"/>
              </a:ext>
            </a:extLst>
          </p:cNvPr>
          <p:cNvSpPr txBox="1"/>
          <p:nvPr/>
        </p:nvSpPr>
        <p:spPr>
          <a:xfrm>
            <a:off x="120196" y="876575"/>
            <a:ext cx="24958967" cy="1013611"/>
          </a:xfrm>
          <a:prstGeom prst="rect">
            <a:avLst/>
          </a:prstGeom>
          <a:noFill/>
        </p:spPr>
        <p:txBody>
          <a:bodyPr wrap="square" rtlCol="0">
            <a:spAutoFit/>
          </a:bodyPr>
          <a:lstStyle/>
          <a:p>
            <a:pPr>
              <a:lnSpc>
                <a:spcPct val="110000"/>
              </a:lnSpc>
              <a:spcBef>
                <a:spcPts val="600"/>
              </a:spcBef>
              <a:spcAft>
                <a:spcPts val="600"/>
              </a:spcAft>
            </a:pPr>
            <a:r>
              <a:rPr lang="en-US" sz="5900" b="1" dirty="0">
                <a:solidFill>
                  <a:schemeClr val="tx2"/>
                </a:solidFill>
                <a:latin typeface="Arial" panose="020B0604020202020204" pitchFamily="34" charset="0"/>
                <a:cs typeface="Arial" panose="020B0604020202020204" pitchFamily="34" charset="0"/>
              </a:rPr>
              <a:t>CẠNH TRANH TRONG NGÀNH: MÔ HÌNH 5 NHÂN TỐ CẠNH TRANH</a:t>
            </a:r>
          </a:p>
        </p:txBody>
      </p:sp>
    </p:spTree>
    <p:extLst>
      <p:ext uri="{BB962C8B-B14F-4D97-AF65-F5344CB8AC3E}">
        <p14:creationId xmlns:p14="http://schemas.microsoft.com/office/powerpoint/2010/main" val="1110566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3</a:t>
            </a:r>
          </a:p>
        </p:txBody>
      </p:sp>
      <p:sp>
        <p:nvSpPr>
          <p:cNvPr id="119816" name="AgendaText"/>
          <p:cNvSpPr>
            <a:spLocks noChangeArrowheads="1"/>
          </p:cNvSpPr>
          <p:nvPr/>
        </p:nvSpPr>
        <p:spPr bwMode="gray">
          <a:xfrm>
            <a:off x="6689574" y="5074736"/>
            <a:ext cx="12928406" cy="83252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cạnh tranh &amp; chiến lược</a:t>
            </a:r>
          </a:p>
        </p:txBody>
      </p:sp>
      <p:sp>
        <p:nvSpPr>
          <p:cNvPr id="119817" name="Oval 17"/>
          <p:cNvSpPr>
            <a:spLocks noChangeArrowheads="1"/>
          </p:cNvSpPr>
          <p:nvPr/>
        </p:nvSpPr>
        <p:spPr bwMode="gray">
          <a:xfrm>
            <a:off x="6132504" y="5167231"/>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314928" y="694178"/>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243309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5" name="Rectangle 3">
            <a:extLst>
              <a:ext uri="{FF2B5EF4-FFF2-40B4-BE49-F238E27FC236}">
                <a16:creationId xmlns:a16="http://schemas.microsoft.com/office/drawing/2014/main" id="{ADC6E843-3754-4D6B-9631-DEC3B34C611D}"/>
              </a:ext>
            </a:extLst>
          </p:cNvPr>
          <p:cNvSpPr>
            <a:spLocks noGrp="1" noChangeArrowheads="1"/>
          </p:cNvSpPr>
          <p:nvPr>
            <p:ph type="title"/>
          </p:nvPr>
        </p:nvSpPr>
        <p:spPr>
          <a:xfrm>
            <a:off x="7619195" y="506476"/>
            <a:ext cx="15705809" cy="1334740"/>
          </a:xfrm>
        </p:spPr>
        <p:txBody>
          <a:bodyPr>
            <a:normAutofit/>
          </a:bodyPr>
          <a:lstStyle/>
          <a:p>
            <a:pPr>
              <a:defRPr/>
            </a:pPr>
            <a:r>
              <a:rPr lang="vi-VN" sz="6000">
                <a:latin typeface="Arial"/>
                <a:cs typeface="Arial"/>
              </a:rPr>
              <a:t>Chiến lược là gì?</a:t>
            </a:r>
            <a:endParaRPr lang="en-US" sz="6000" dirty="0">
              <a:latin typeface="Arial"/>
              <a:cs typeface="Arial"/>
            </a:endParaRPr>
          </a:p>
        </p:txBody>
      </p:sp>
      <p:sp>
        <p:nvSpPr>
          <p:cNvPr id="100356" name="Rectangle 4">
            <a:extLst>
              <a:ext uri="{FF2B5EF4-FFF2-40B4-BE49-F238E27FC236}">
                <a16:creationId xmlns:a16="http://schemas.microsoft.com/office/drawing/2014/main" id="{238A89BB-B041-4264-9BE5-F5DFD8C7A305}"/>
              </a:ext>
            </a:extLst>
          </p:cNvPr>
          <p:cNvSpPr>
            <a:spLocks noGrp="1" noChangeArrowheads="1"/>
          </p:cNvSpPr>
          <p:nvPr>
            <p:ph idx="1"/>
          </p:nvPr>
        </p:nvSpPr>
        <p:spPr>
          <a:xfrm>
            <a:off x="1097475" y="2237441"/>
            <a:ext cx="21601779" cy="10532330"/>
          </a:xfrm>
        </p:spPr>
        <p:txBody>
          <a:bodyPr>
            <a:normAutofit/>
          </a:bodyPr>
          <a:lstStyle/>
          <a:p>
            <a:pPr marL="910998" indent="-910998">
              <a:lnSpc>
                <a:spcPct val="110000"/>
              </a:lnSpc>
              <a:buSzPct val="100000"/>
              <a:buBlip>
                <a:blip r:embed="rId2"/>
              </a:buBlip>
            </a:pPr>
            <a:r>
              <a:rPr lang="en-US" altLang="en-US" sz="4000" dirty="0">
                <a:solidFill>
                  <a:srgbClr val="FF2746"/>
                </a:solidFill>
                <a:latin typeface="Arial"/>
                <a:cs typeface="Arial"/>
              </a:rPr>
              <a:t>Khái niệm chiến lược kinh doanh</a:t>
            </a:r>
          </a:p>
          <a:p>
            <a:pPr lvl="1">
              <a:lnSpc>
                <a:spcPct val="110000"/>
              </a:lnSpc>
              <a:buFont typeface="Wingdings" charset="2"/>
              <a:buChar char="§"/>
            </a:pPr>
            <a:r>
              <a:rPr lang="en-US" altLang="en-US" sz="4000" dirty="0">
                <a:latin typeface="Arial"/>
                <a:cs typeface="Arial"/>
              </a:rPr>
              <a:t>Mục tiêu của công ty là thành công trong dài hạn</a:t>
            </a:r>
          </a:p>
          <a:p>
            <a:pPr lvl="1">
              <a:lnSpc>
                <a:spcPct val="110000"/>
              </a:lnSpc>
              <a:buFont typeface="Wingdings" charset="2"/>
              <a:buChar char="§"/>
            </a:pPr>
            <a:r>
              <a:rPr lang="en-US" altLang="en-US" sz="4000" dirty="0">
                <a:latin typeface="Arial"/>
                <a:cs typeface="Arial"/>
              </a:rPr>
              <a:t>Theo Michael Porter:</a:t>
            </a:r>
          </a:p>
          <a:p>
            <a:pPr lvl="2">
              <a:lnSpc>
                <a:spcPct val="110000"/>
              </a:lnSpc>
              <a:buFont typeface="Wingdings" charset="2"/>
              <a:buChar char="§"/>
            </a:pPr>
            <a:r>
              <a:rPr lang="en-US" altLang="en-US" sz="4000" dirty="0">
                <a:latin typeface="Arial"/>
                <a:cs typeface="Arial"/>
              </a:rPr>
              <a:t>Chiến lược là </a:t>
            </a:r>
            <a:r>
              <a:rPr lang="en-US" altLang="en-US" sz="4000" b="1" dirty="0">
                <a:latin typeface="Arial"/>
                <a:cs typeface="Arial"/>
              </a:rPr>
              <a:t>“Công ty muốn đi đến đâu?”</a:t>
            </a:r>
            <a:r>
              <a:rPr lang="en-US" altLang="en-US" sz="4000" dirty="0">
                <a:latin typeface="Arial"/>
                <a:cs typeface="Arial"/>
              </a:rPr>
              <a:t> và </a:t>
            </a:r>
            <a:r>
              <a:rPr lang="en-US" altLang="en-US" sz="4000" b="1" dirty="0">
                <a:latin typeface="Arial"/>
                <a:cs typeface="Arial"/>
              </a:rPr>
              <a:t>“Công ty đến đích bằng cách nào?”</a:t>
            </a:r>
          </a:p>
          <a:p>
            <a:pPr lvl="1">
              <a:lnSpc>
                <a:spcPct val="110000"/>
              </a:lnSpc>
              <a:buFont typeface="Wingdings" charset="2"/>
              <a:buChar char="§"/>
            </a:pPr>
            <a:r>
              <a:rPr lang="en-US" altLang="en-US" sz="4000" dirty="0">
                <a:latin typeface="Arial"/>
                <a:cs typeface="Arial"/>
              </a:rPr>
              <a:t>Peter Drucker:</a:t>
            </a:r>
          </a:p>
          <a:p>
            <a:pPr lvl="2">
              <a:lnSpc>
                <a:spcPct val="110000"/>
              </a:lnSpc>
              <a:buFont typeface="Wingdings" charset="2"/>
              <a:buChar char="§"/>
            </a:pPr>
            <a:r>
              <a:rPr lang="en-US" altLang="en-US" sz="4000" dirty="0">
                <a:latin typeface="Arial"/>
                <a:cs typeface="Arial"/>
              </a:rPr>
              <a:t>Mục tiêu chiến lược của công ty: </a:t>
            </a:r>
            <a:r>
              <a:rPr lang="en-US" altLang="en-US" sz="4000" b="1" dirty="0">
                <a:latin typeface="Arial"/>
                <a:cs typeface="Arial"/>
              </a:rPr>
              <a:t>“Đối đa hoá giá trị cổ đông trong dài hạn”</a:t>
            </a:r>
          </a:p>
          <a:p>
            <a:pPr lvl="1">
              <a:lnSpc>
                <a:spcPct val="110000"/>
              </a:lnSpc>
              <a:buFont typeface="Wingdings" charset="2"/>
              <a:buChar char="§"/>
            </a:pPr>
            <a:endParaRPr lang="en-US" altLang="en-US" sz="4000" dirty="0">
              <a:latin typeface="Arial"/>
              <a:cs typeface="Arial"/>
            </a:endParaRPr>
          </a:p>
          <a:p>
            <a:pPr lvl="1">
              <a:lnSpc>
                <a:spcPct val="110000"/>
              </a:lnSpc>
              <a:buFont typeface="Wingdings" charset="2"/>
              <a:buChar char="§"/>
            </a:pPr>
            <a:endParaRPr lang="en-US" altLang="en-US" sz="4000" b="1" dirty="0">
              <a:latin typeface="Arial"/>
              <a:cs typeface="Arial"/>
            </a:endParaRPr>
          </a:p>
        </p:txBody>
      </p:sp>
    </p:spTree>
    <p:extLst>
      <p:ext uri="{BB962C8B-B14F-4D97-AF65-F5344CB8AC3E}">
        <p14:creationId xmlns:p14="http://schemas.microsoft.com/office/powerpoint/2010/main" val="578818721"/>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0" name="Rectangle 4">
            <a:extLst>
              <a:ext uri="{FF2B5EF4-FFF2-40B4-BE49-F238E27FC236}">
                <a16:creationId xmlns:a16="http://schemas.microsoft.com/office/drawing/2014/main" id="{069C0D8A-9863-4E32-BDC7-17A6C13E330C}"/>
              </a:ext>
            </a:extLst>
          </p:cNvPr>
          <p:cNvSpPr>
            <a:spLocks noGrp="1" noChangeArrowheads="1"/>
          </p:cNvSpPr>
          <p:nvPr>
            <p:ph idx="1"/>
          </p:nvPr>
        </p:nvSpPr>
        <p:spPr>
          <a:xfrm>
            <a:off x="-364578" y="2250688"/>
            <a:ext cx="23900430" cy="11731744"/>
          </a:xfrm>
        </p:spPr>
        <p:txBody>
          <a:bodyPr>
            <a:normAutofit/>
          </a:bodyPr>
          <a:lstStyle/>
          <a:p>
            <a:pPr lvl="2">
              <a:lnSpc>
                <a:spcPct val="110000"/>
              </a:lnSpc>
            </a:pPr>
            <a:r>
              <a:rPr lang="en-US" altLang="en-US" sz="4000" b="1" dirty="0">
                <a:solidFill>
                  <a:srgbClr val="FF2746"/>
                </a:solidFill>
                <a:latin typeface="Arial"/>
                <a:cs typeface="Arial"/>
              </a:rPr>
              <a:t>Mục tiêu</a:t>
            </a:r>
          </a:p>
          <a:p>
            <a:pPr lvl="3">
              <a:lnSpc>
                <a:spcPct val="110000"/>
              </a:lnSpc>
              <a:buFont typeface="Wingdings" charset="2"/>
              <a:buChar char="§"/>
            </a:pPr>
            <a:r>
              <a:rPr lang="en-US" altLang="en-US" sz="4000" dirty="0">
                <a:solidFill>
                  <a:schemeClr val="hlink"/>
                </a:solidFill>
                <a:latin typeface="Arial"/>
                <a:cs typeface="Arial"/>
              </a:rPr>
              <a:t>Mục tiêu của Công ty:</a:t>
            </a:r>
            <a:r>
              <a:rPr lang="en-US" altLang="en-US" sz="4000" dirty="0">
                <a:latin typeface="Arial"/>
                <a:cs typeface="Arial"/>
              </a:rPr>
              <a:t> đích đến mong muốn của công ty xét trên tổng thể.</a:t>
            </a:r>
          </a:p>
          <a:p>
            <a:pPr lvl="2">
              <a:lnSpc>
                <a:spcPct val="110000"/>
              </a:lnSpc>
            </a:pPr>
            <a:r>
              <a:rPr lang="en-US" altLang="en-US" sz="4000" b="1" dirty="0">
                <a:solidFill>
                  <a:srgbClr val="FF2746"/>
                </a:solidFill>
                <a:latin typeface="Arial"/>
                <a:cs typeface="Arial"/>
              </a:rPr>
              <a:t>Chiến lược</a:t>
            </a:r>
          </a:p>
          <a:p>
            <a:pPr lvl="3">
              <a:lnSpc>
                <a:spcPct val="110000"/>
              </a:lnSpc>
              <a:buFont typeface="Wingdings" charset="2"/>
              <a:buChar char="§"/>
            </a:pPr>
            <a:r>
              <a:rPr lang="en-US" altLang="en-US" sz="4000" dirty="0">
                <a:solidFill>
                  <a:schemeClr val="hlink"/>
                </a:solidFill>
                <a:latin typeface="Arial"/>
                <a:cs typeface="Arial"/>
              </a:rPr>
              <a:t>Chiến lược của Công ty:</a:t>
            </a:r>
            <a:r>
              <a:rPr lang="en-US" altLang="en-US" sz="4000" dirty="0">
                <a:latin typeface="Arial"/>
                <a:cs typeface="Arial"/>
              </a:rPr>
              <a:t> cách thức để đạt được mục tiêu.</a:t>
            </a:r>
          </a:p>
          <a:p>
            <a:pPr lvl="2">
              <a:lnSpc>
                <a:spcPct val="110000"/>
              </a:lnSpc>
            </a:pPr>
            <a:r>
              <a:rPr lang="en-US" altLang="en-US" sz="4000" b="1">
                <a:solidFill>
                  <a:srgbClr val="FF2746"/>
                </a:solidFill>
                <a:latin typeface="Arial"/>
                <a:cs typeface="Arial"/>
              </a:rPr>
              <a:t>Cấu trúc</a:t>
            </a:r>
          </a:p>
          <a:p>
            <a:pPr lvl="3">
              <a:lnSpc>
                <a:spcPct val="110000"/>
              </a:lnSpc>
              <a:buFont typeface="Wingdings" charset="2"/>
              <a:buChar char="§"/>
            </a:pPr>
            <a:r>
              <a:rPr lang="en-US" altLang="en-US" sz="4000">
                <a:solidFill>
                  <a:schemeClr val="hlink"/>
                </a:solidFill>
                <a:latin typeface="Arial"/>
                <a:cs typeface="Arial"/>
              </a:rPr>
              <a:t>Cấu trúc của Công ty:</a:t>
            </a:r>
            <a:r>
              <a:rPr lang="en-US" altLang="en-US" sz="4000">
                <a:latin typeface="Arial"/>
                <a:cs typeface="Arial"/>
              </a:rPr>
              <a:t> Mô hình công ty để đạt được chiến lược đã đặt ra.</a:t>
            </a:r>
          </a:p>
          <a:p>
            <a:pPr lvl="2">
              <a:lnSpc>
                <a:spcPct val="110000"/>
              </a:lnSpc>
            </a:pPr>
            <a:r>
              <a:rPr lang="en-US" altLang="en-US" sz="4000" b="1">
                <a:solidFill>
                  <a:srgbClr val="FF2746"/>
                </a:solidFill>
                <a:latin typeface="Arial"/>
                <a:cs typeface="Arial"/>
              </a:rPr>
              <a:t>Kế hoạch chiến lược</a:t>
            </a:r>
          </a:p>
          <a:p>
            <a:pPr lvl="3">
              <a:lnSpc>
                <a:spcPct val="110000"/>
              </a:lnSpc>
              <a:buFont typeface="Wingdings" charset="2"/>
              <a:buChar char="§"/>
            </a:pPr>
            <a:r>
              <a:rPr lang="en-US" altLang="en-US" sz="4000">
                <a:solidFill>
                  <a:schemeClr val="hlink"/>
                </a:solidFill>
                <a:latin typeface="Arial"/>
                <a:cs typeface="Arial"/>
              </a:rPr>
              <a:t>Kế </a:t>
            </a:r>
            <a:r>
              <a:rPr lang="en-US" altLang="en-US" sz="4000" dirty="0">
                <a:solidFill>
                  <a:schemeClr val="hlink"/>
                </a:solidFill>
                <a:latin typeface="Arial"/>
                <a:cs typeface="Arial"/>
              </a:rPr>
              <a:t>hoạch chiến lược:</a:t>
            </a:r>
            <a:r>
              <a:rPr lang="en-US" altLang="en-US" sz="4000" dirty="0">
                <a:latin typeface="Arial"/>
                <a:cs typeface="Arial"/>
              </a:rPr>
              <a:t> và quy trình đánh giá có hệ thống tương lai dài hạn của doanh nghiệp, từ đó xác định mục tiêu, chiến lược và cấu trúc của công ty.</a:t>
            </a:r>
          </a:p>
        </p:txBody>
      </p:sp>
      <p:sp>
        <p:nvSpPr>
          <p:cNvPr id="6" name="Rectangle 3">
            <a:extLst>
              <a:ext uri="{FF2B5EF4-FFF2-40B4-BE49-F238E27FC236}">
                <a16:creationId xmlns:a16="http://schemas.microsoft.com/office/drawing/2014/main" id="{ADC6E843-3754-4D6B-9631-DEC3B34C611D}"/>
              </a:ext>
            </a:extLst>
          </p:cNvPr>
          <p:cNvSpPr txBox="1">
            <a:spLocks noChangeArrowheads="1"/>
          </p:cNvSpPr>
          <p:nvPr/>
        </p:nvSpPr>
        <p:spPr>
          <a:xfrm>
            <a:off x="7619195" y="506476"/>
            <a:ext cx="15705809" cy="1334740"/>
          </a:xfrm>
          <a:prstGeom prst="rect">
            <a:avLst/>
          </a:prstGeom>
        </p:spPr>
        <p:txBody>
          <a:bodyPr vert="horz" lIns="91440" tIns="45720" rIns="91440" bIns="45720" rtlCol="0" anchor="ctr">
            <a:normAutofit/>
          </a:bodyPr>
          <a:lstStyle>
            <a:lvl1pPr algn="l" defTabSz="1828343" rtl="0" eaLnBrk="1" latinLnBrk="0" hangingPunct="1">
              <a:lnSpc>
                <a:spcPct val="90000"/>
              </a:lnSpc>
              <a:spcBef>
                <a:spcPct val="0"/>
              </a:spcBef>
              <a:buNone/>
              <a:defRPr sz="8798" b="1" i="0" kern="1200">
                <a:solidFill>
                  <a:schemeClr val="tx2"/>
                </a:solidFill>
                <a:latin typeface="Poppins" pitchFamily="2" charset="77"/>
                <a:ea typeface="+mj-ea"/>
                <a:cs typeface="+mj-cs"/>
              </a:defRPr>
            </a:lvl1pPr>
          </a:lstStyle>
          <a:p>
            <a:pPr>
              <a:defRPr/>
            </a:pPr>
            <a:r>
              <a:rPr lang="vi-VN" sz="6000">
                <a:latin typeface="Arial"/>
                <a:cs typeface="Arial"/>
              </a:rPr>
              <a:t>Chiến lược là gì?</a:t>
            </a:r>
            <a:endParaRPr lang="en-US" sz="6000" dirty="0">
              <a:latin typeface="Arial"/>
              <a:cs typeface="Arial"/>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solidFill>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Phân tích ngành kinh doanh</a:t>
            </a:r>
            <a:endParaRPr lang="en-US" altLang="en-US" sz="3000">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cạnh tranh &amp; chiến lược</a:t>
            </a:r>
          </a:p>
        </p:txBody>
      </p:sp>
      <p:sp>
        <p:nvSpPr>
          <p:cNvPr id="119817" name="Oval 17"/>
          <p:cNvSpPr>
            <a:spLocks noChangeArrowheads="1"/>
          </p:cNvSpPr>
          <p:nvPr/>
        </p:nvSpPr>
        <p:spPr bwMode="gray">
          <a:xfrm>
            <a:off x="6132504" y="5167231"/>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840708" y="517653"/>
            <a:ext cx="24326862" cy="899595"/>
          </a:xfrm>
          <a:prstGeom prst="rect">
            <a:avLst/>
          </a:prstGeom>
          <a:noFill/>
        </p:spPr>
        <p:txBody>
          <a:bodyPr anchor="ctr">
            <a:no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solidFill>
                <a:schemeClr val="tx2">
                  <a:lumMod val="95000"/>
                  <a:lumOff val="5000"/>
                </a:schemeClr>
              </a:solidFill>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2866633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ADC6E843-3754-4D6B-9631-DEC3B34C611D}"/>
              </a:ext>
            </a:extLst>
          </p:cNvPr>
          <p:cNvSpPr>
            <a:spLocks noGrp="1" noChangeArrowheads="1"/>
          </p:cNvSpPr>
          <p:nvPr>
            <p:ph type="title"/>
          </p:nvPr>
        </p:nvSpPr>
        <p:spPr>
          <a:xfrm>
            <a:off x="7725492" y="419483"/>
            <a:ext cx="15705809" cy="1334740"/>
          </a:xfrm>
        </p:spPr>
        <p:txBody>
          <a:bodyPr>
            <a:normAutofit/>
          </a:bodyPr>
          <a:lstStyle/>
          <a:p>
            <a:pPr>
              <a:defRPr/>
            </a:pPr>
            <a:r>
              <a:rPr lang="vi-VN" sz="6000">
                <a:latin typeface="Arial"/>
                <a:cs typeface="Arial"/>
              </a:rPr>
              <a:t>Chiến lược định vị</a:t>
            </a:r>
            <a:endParaRPr lang="en-US" sz="6000" dirty="0">
              <a:latin typeface="Arial"/>
              <a:cs typeface="Arial"/>
            </a:endParaRPr>
          </a:p>
        </p:txBody>
      </p:sp>
      <p:sp>
        <p:nvSpPr>
          <p:cNvPr id="3" name="TextBox 2"/>
          <p:cNvSpPr txBox="1"/>
          <p:nvPr/>
        </p:nvSpPr>
        <p:spPr>
          <a:xfrm>
            <a:off x="1678395" y="2250688"/>
            <a:ext cx="15837635" cy="707886"/>
          </a:xfrm>
          <a:prstGeom prst="rect">
            <a:avLst/>
          </a:prstGeom>
          <a:noFill/>
        </p:spPr>
        <p:txBody>
          <a:bodyPr wrap="square" rtlCol="0">
            <a:spAutoFit/>
          </a:bodyPr>
          <a:lstStyle/>
          <a:p>
            <a:r>
              <a:rPr lang="en-US" sz="4000" b="1" dirty="0">
                <a:latin typeface="Arial"/>
                <a:cs typeface="Arial"/>
              </a:rPr>
              <a:t>Mô hình 3 Chiến lược tổng quát của Michael Porter</a:t>
            </a:r>
          </a:p>
        </p:txBody>
      </p:sp>
      <p:sp>
        <p:nvSpPr>
          <p:cNvPr id="7" name="Rectangle 6"/>
          <p:cNvSpPr/>
          <p:nvPr/>
        </p:nvSpPr>
        <p:spPr>
          <a:xfrm>
            <a:off x="8013449" y="4122409"/>
            <a:ext cx="4895269" cy="3887419"/>
          </a:xfrm>
          <a:prstGeom prst="rect">
            <a:avLst/>
          </a:prstGeom>
          <a:solidFill>
            <a:schemeClr val="accent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999" dirty="0"/>
              <a:t>Chi phí thấp</a:t>
            </a:r>
          </a:p>
          <a:p>
            <a:pPr algn="ctr"/>
            <a:r>
              <a:rPr lang="en-US" sz="4999" dirty="0"/>
              <a:t>Low Cost</a:t>
            </a:r>
          </a:p>
        </p:txBody>
      </p:sp>
      <p:sp>
        <p:nvSpPr>
          <p:cNvPr id="10" name="Rectangle 9"/>
          <p:cNvSpPr/>
          <p:nvPr/>
        </p:nvSpPr>
        <p:spPr>
          <a:xfrm>
            <a:off x="13057127" y="4122409"/>
            <a:ext cx="4890838" cy="3887419"/>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399" dirty="0"/>
              <a:t>Khác biệt sản phẩm</a:t>
            </a:r>
          </a:p>
          <a:p>
            <a:pPr algn="ctr"/>
            <a:r>
              <a:rPr lang="en-US" sz="4399" dirty="0"/>
              <a:t>Product Differentiation</a:t>
            </a:r>
          </a:p>
        </p:txBody>
      </p:sp>
      <p:sp>
        <p:nvSpPr>
          <p:cNvPr id="11" name="Rectangle 10"/>
          <p:cNvSpPr/>
          <p:nvPr/>
        </p:nvSpPr>
        <p:spPr>
          <a:xfrm>
            <a:off x="8013449" y="8153807"/>
            <a:ext cx="9934516" cy="3887419"/>
          </a:xfrm>
          <a:prstGeom prst="rect">
            <a:avLst/>
          </a:prstGeom>
          <a:solidFill>
            <a:schemeClr val="tx1">
              <a:lumMod val="75000"/>
              <a:lumOff val="25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198" dirty="0"/>
              <a:t>Tập trung</a:t>
            </a:r>
          </a:p>
        </p:txBody>
      </p:sp>
      <p:sp>
        <p:nvSpPr>
          <p:cNvPr id="8" name="TextBox 7"/>
          <p:cNvSpPr txBox="1"/>
          <p:nvPr/>
        </p:nvSpPr>
        <p:spPr>
          <a:xfrm>
            <a:off x="4557965" y="4698324"/>
            <a:ext cx="3167527" cy="1169551"/>
          </a:xfrm>
          <a:prstGeom prst="rect">
            <a:avLst/>
          </a:prstGeom>
          <a:noFill/>
        </p:spPr>
        <p:txBody>
          <a:bodyPr wrap="square" rtlCol="0">
            <a:spAutoFit/>
          </a:bodyPr>
          <a:lstStyle/>
          <a:p>
            <a:pPr algn="r"/>
            <a:r>
              <a:rPr lang="en-US" sz="3500" b="1" dirty="0">
                <a:latin typeface="Arial"/>
                <a:cs typeface="Arial"/>
              </a:rPr>
              <a:t>Thị trường rộng</a:t>
            </a:r>
          </a:p>
        </p:txBody>
      </p:sp>
      <p:sp>
        <p:nvSpPr>
          <p:cNvPr id="13" name="TextBox 12"/>
          <p:cNvSpPr txBox="1"/>
          <p:nvPr/>
        </p:nvSpPr>
        <p:spPr>
          <a:xfrm>
            <a:off x="4557965" y="8585743"/>
            <a:ext cx="3167527" cy="1169551"/>
          </a:xfrm>
          <a:prstGeom prst="rect">
            <a:avLst/>
          </a:prstGeom>
          <a:noFill/>
        </p:spPr>
        <p:txBody>
          <a:bodyPr wrap="square" rtlCol="0">
            <a:spAutoFit/>
          </a:bodyPr>
          <a:lstStyle/>
          <a:p>
            <a:pPr algn="r"/>
            <a:r>
              <a:rPr lang="en-US" sz="3500" b="1" dirty="0">
                <a:solidFill>
                  <a:schemeClr val="accent5">
                    <a:lumMod val="50000"/>
                  </a:schemeClr>
                </a:solidFill>
                <a:latin typeface="Arial"/>
                <a:cs typeface="Arial"/>
              </a:rPr>
              <a:t>Thị trường ngách</a:t>
            </a:r>
          </a:p>
        </p:txBody>
      </p:sp>
      <p:sp>
        <p:nvSpPr>
          <p:cNvPr id="9" name="Oval 8"/>
          <p:cNvSpPr/>
          <p:nvPr/>
        </p:nvSpPr>
        <p:spPr>
          <a:xfrm>
            <a:off x="11324954" y="6858000"/>
            <a:ext cx="3311505" cy="2447634"/>
          </a:xfrm>
          <a:prstGeom prst="ellipse">
            <a:avLst/>
          </a:prstGeom>
          <a:noFill/>
          <a:ln w="57150" cmpd="sng">
            <a:solidFill>
              <a:srgbClr val="FF27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4" name="Oval Callout 13"/>
          <p:cNvSpPr/>
          <p:nvPr/>
        </p:nvSpPr>
        <p:spPr>
          <a:xfrm>
            <a:off x="18667857" y="4986280"/>
            <a:ext cx="5039247" cy="3455484"/>
          </a:xfrm>
          <a:prstGeom prst="wedgeEllipseCallout">
            <a:avLst>
              <a:gd name="adj1" fmla="val -162003"/>
              <a:gd name="adj2" fmla="val 46160"/>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198" dirty="0"/>
              <a:t>Mắc kẹt </a:t>
            </a:r>
          </a:p>
          <a:p>
            <a:pPr algn="ctr"/>
            <a:r>
              <a:rPr lang="en-US" sz="7198" dirty="0"/>
              <a:t>ở giữa</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ADC6E843-3754-4D6B-9631-DEC3B34C611D}"/>
              </a:ext>
            </a:extLst>
          </p:cNvPr>
          <p:cNvSpPr txBox="1">
            <a:spLocks noChangeArrowheads="1"/>
          </p:cNvSpPr>
          <p:nvPr/>
        </p:nvSpPr>
        <p:spPr>
          <a:xfrm>
            <a:off x="3550115" y="378968"/>
            <a:ext cx="15705809" cy="133474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vi-VN" sz="6000" b="1">
                <a:latin typeface="Arial"/>
                <a:cs typeface="Arial"/>
              </a:rPr>
              <a:t>Phân tích SWOT</a:t>
            </a:r>
            <a:endParaRPr lang="en-US" sz="6000" b="1" dirty="0">
              <a:latin typeface="Arial"/>
              <a:cs typeface="Arial"/>
            </a:endParaRPr>
          </a:p>
        </p:txBody>
      </p:sp>
      <p:pic>
        <p:nvPicPr>
          <p:cNvPr id="16" name="Picture 15" descr="Phan-tich-SWOT-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8059" y="3114559"/>
            <a:ext cx="15706105" cy="8350753"/>
          </a:xfrm>
          <a:prstGeom prst="rect">
            <a:avLst/>
          </a:prstGeom>
        </p:spPr>
      </p:pic>
      <p:sp>
        <p:nvSpPr>
          <p:cNvPr id="17" name="TextBox 16"/>
          <p:cNvSpPr txBox="1"/>
          <p:nvPr/>
        </p:nvSpPr>
        <p:spPr>
          <a:xfrm>
            <a:off x="526567" y="4338377"/>
            <a:ext cx="6047097" cy="5318635"/>
          </a:xfrm>
          <a:prstGeom prst="rect">
            <a:avLst/>
          </a:prstGeom>
          <a:noFill/>
        </p:spPr>
        <p:txBody>
          <a:bodyPr wrap="square" rtlCol="0">
            <a:spAutoFit/>
          </a:bodyPr>
          <a:lstStyle/>
          <a:p>
            <a:pPr>
              <a:lnSpc>
                <a:spcPct val="200000"/>
              </a:lnSpc>
            </a:pPr>
            <a:r>
              <a:rPr lang="en-US" sz="4399" b="1" dirty="0">
                <a:solidFill>
                  <a:srgbClr val="FF2746"/>
                </a:solidFill>
              </a:rPr>
              <a:t>S</a:t>
            </a:r>
            <a:r>
              <a:rPr lang="en-US" sz="4399" b="1" dirty="0"/>
              <a:t>trengths: Điểm mạnh</a:t>
            </a:r>
          </a:p>
          <a:p>
            <a:pPr>
              <a:lnSpc>
                <a:spcPct val="200000"/>
              </a:lnSpc>
            </a:pPr>
            <a:r>
              <a:rPr lang="en-US" sz="4399" b="1" dirty="0">
                <a:solidFill>
                  <a:srgbClr val="FF2746"/>
                </a:solidFill>
              </a:rPr>
              <a:t>W</a:t>
            </a:r>
            <a:r>
              <a:rPr lang="en-US" sz="4399" b="1" dirty="0"/>
              <a:t>eaknesses: Điểm yếu </a:t>
            </a:r>
          </a:p>
          <a:p>
            <a:pPr>
              <a:lnSpc>
                <a:spcPct val="200000"/>
              </a:lnSpc>
            </a:pPr>
            <a:r>
              <a:rPr lang="en-US" sz="4399" b="1" dirty="0">
                <a:solidFill>
                  <a:srgbClr val="FF2746"/>
                </a:solidFill>
              </a:rPr>
              <a:t>O</a:t>
            </a:r>
            <a:r>
              <a:rPr lang="en-US" sz="4399" b="1" dirty="0"/>
              <a:t>pportunities: Cơ hội</a:t>
            </a:r>
          </a:p>
          <a:p>
            <a:pPr>
              <a:lnSpc>
                <a:spcPct val="200000"/>
              </a:lnSpc>
            </a:pPr>
            <a:r>
              <a:rPr lang="en-US" sz="4399" b="1" dirty="0">
                <a:solidFill>
                  <a:srgbClr val="FF2746"/>
                </a:solidFill>
              </a:rPr>
              <a:t>T</a:t>
            </a:r>
            <a:r>
              <a:rPr lang="en-US" sz="4399" b="1" dirty="0"/>
              <a:t>hreats: Thách thức</a:t>
            </a:r>
          </a:p>
        </p:txBody>
      </p:sp>
    </p:spTree>
    <p:extLst>
      <p:ext uri="{BB962C8B-B14F-4D97-AF65-F5344CB8AC3E}">
        <p14:creationId xmlns:p14="http://schemas.microsoft.com/office/powerpoint/2010/main" val="362695651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ADC6E843-3754-4D6B-9631-DEC3B34C611D}"/>
              </a:ext>
            </a:extLst>
          </p:cNvPr>
          <p:cNvSpPr txBox="1">
            <a:spLocks noChangeArrowheads="1"/>
          </p:cNvSpPr>
          <p:nvPr/>
        </p:nvSpPr>
        <p:spPr>
          <a:xfrm>
            <a:off x="3550115" y="378968"/>
            <a:ext cx="15705809" cy="133474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vi-VN" sz="6000" b="1">
                <a:latin typeface="Arial"/>
                <a:cs typeface="Arial"/>
              </a:rPr>
              <a:t>Phân tích SWOT: Ví dụ</a:t>
            </a:r>
            <a:endParaRPr lang="en-US" sz="6000" b="1" dirty="0">
              <a:latin typeface="Arial"/>
              <a:cs typeface="Arial"/>
            </a:endParaRPr>
          </a:p>
        </p:txBody>
      </p:sp>
      <p:pic>
        <p:nvPicPr>
          <p:cNvPr id="30" name="Picture 29" descr="SWOT-ma-tran-wt-1024x5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287" y="1938216"/>
            <a:ext cx="19869032" cy="11156928"/>
          </a:xfrm>
          <a:prstGeom prst="rect">
            <a:avLst/>
          </a:prstGeom>
        </p:spPr>
      </p:pic>
    </p:spTree>
    <p:extLst>
      <p:ext uri="{BB962C8B-B14F-4D97-AF65-F5344CB8AC3E}">
        <p14:creationId xmlns:p14="http://schemas.microsoft.com/office/powerpoint/2010/main" val="830937183"/>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4" name="Rectangle 4">
            <a:extLst>
              <a:ext uri="{FF2B5EF4-FFF2-40B4-BE49-F238E27FC236}">
                <a16:creationId xmlns:a16="http://schemas.microsoft.com/office/drawing/2014/main" id="{7E1AEC2F-5217-41A4-8C76-C8587C77DC28}"/>
              </a:ext>
            </a:extLst>
          </p:cNvPr>
          <p:cNvSpPr>
            <a:spLocks noGrp="1" noChangeArrowheads="1"/>
          </p:cNvSpPr>
          <p:nvPr>
            <p:ph idx="1"/>
          </p:nvPr>
        </p:nvSpPr>
        <p:spPr>
          <a:xfrm>
            <a:off x="-481283" y="2000708"/>
            <a:ext cx="14221997" cy="11731744"/>
          </a:xfrm>
        </p:spPr>
        <p:txBody>
          <a:bodyPr>
            <a:normAutofit/>
          </a:bodyPr>
          <a:lstStyle/>
          <a:p>
            <a:pPr marL="1710898" lvl="1" indent="-796727">
              <a:buSzPct val="100000"/>
              <a:buBlip>
                <a:blip r:embed="rId2"/>
              </a:buBlip>
            </a:pPr>
            <a:r>
              <a:rPr lang="en-US" altLang="en-US" sz="4400" b="1" dirty="0">
                <a:solidFill>
                  <a:schemeClr val="accent4"/>
                </a:solidFill>
                <a:latin typeface="Arial" panose="020B0604020202020204" pitchFamily="34" charset="0"/>
                <a:cs typeface="Arial" panose="020B0604020202020204" pitchFamily="34" charset="0"/>
              </a:rPr>
              <a:t>Hai góc nhìn chiến lược </a:t>
            </a:r>
          </a:p>
          <a:p>
            <a:pPr lvl="2"/>
            <a:r>
              <a:rPr lang="en-US" altLang="en-US" sz="4400" b="1" dirty="0">
                <a:latin typeface="Arial" panose="020B0604020202020204" pitchFamily="34" charset="0"/>
                <a:cs typeface="Arial" panose="020B0604020202020204" pitchFamily="34" charset="0"/>
              </a:rPr>
              <a:t>Từ ngoài vào trong (Porter)</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Môi trường kinh doanh</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Cấu trúc ngành</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Lợi thế cạnh tranh</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Vị thế chiến lược </a:t>
            </a:r>
          </a:p>
          <a:p>
            <a:pPr lvl="2"/>
            <a:r>
              <a:rPr lang="en-US" altLang="en-US" sz="4400" b="1" dirty="0">
                <a:latin typeface="Arial" panose="020B0604020202020204" pitchFamily="34" charset="0"/>
                <a:cs typeface="Arial" panose="020B0604020202020204" pitchFamily="34" charset="0"/>
              </a:rPr>
              <a:t>Từ trong ra ngoài</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Chiến lược dựa trên năng lực (Capability based strategy) </a:t>
            </a:r>
          </a:p>
          <a:p>
            <a:pPr lvl="3">
              <a:buFont typeface="Wingdings" charset="2"/>
              <a:buChar char="§"/>
            </a:pPr>
            <a:r>
              <a:rPr lang="en-US" altLang="en-US" sz="4400" dirty="0">
                <a:solidFill>
                  <a:schemeClr val="accent4"/>
                </a:solidFill>
                <a:latin typeface="Arial" panose="020B0604020202020204" pitchFamily="34" charset="0"/>
                <a:cs typeface="Arial" panose="020B0604020202020204" pitchFamily="34" charset="0"/>
              </a:rPr>
              <a:t>Chiến lược dựa trên nguồn lực (Resource-based strategy)</a:t>
            </a:r>
          </a:p>
        </p:txBody>
      </p:sp>
      <p:pic>
        <p:nvPicPr>
          <p:cNvPr id="13314" name="Picture 2" descr="Image result for water buffalo">
            <a:extLst>
              <a:ext uri="{FF2B5EF4-FFF2-40B4-BE49-F238E27FC236}">
                <a16:creationId xmlns:a16="http://schemas.microsoft.com/office/drawing/2014/main" id="{3BD71CD6-2D7D-4235-B5C7-3ACB5CE5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6568" y="1932179"/>
            <a:ext cx="8846234" cy="5615161"/>
          </a:xfrm>
          <a:prstGeom prst="rect">
            <a:avLst/>
          </a:prstGeom>
          <a:noFill/>
          <a:extLst>
            <a:ext uri="{909E8E84-426E-40dd-AFC4-6F175D3DCCD1}">
              <a14:hiddenFill xmlns="" xmlns:a14="http://schemas.microsoft.com/office/drawing/2010/main">
                <a:solidFill>
                  <a:srgbClr val="FFFFFF"/>
                </a:solidFill>
              </a14:hiddenFill>
            </a:ext>
          </a:extLst>
        </p:spPr>
      </p:pic>
      <p:pic>
        <p:nvPicPr>
          <p:cNvPr id="13316" name="Picture 4" descr="Image result for spider spinning web">
            <a:extLst>
              <a:ext uri="{FF2B5EF4-FFF2-40B4-BE49-F238E27FC236}">
                <a16:creationId xmlns:a16="http://schemas.microsoft.com/office/drawing/2014/main" id="{71987A9F-CB91-4FB4-809E-59C75D1E5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16566" y="7874230"/>
            <a:ext cx="8846234" cy="539224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DC6E843-3754-4D6B-9631-DEC3B34C611D}"/>
              </a:ext>
            </a:extLst>
          </p:cNvPr>
          <p:cNvSpPr txBox="1">
            <a:spLocks noChangeArrowheads="1"/>
          </p:cNvSpPr>
          <p:nvPr/>
        </p:nvSpPr>
        <p:spPr>
          <a:xfrm>
            <a:off x="3550115" y="378968"/>
            <a:ext cx="15705809" cy="133474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vi-VN" sz="6000" b="1">
                <a:latin typeface="Arial"/>
                <a:cs typeface="Arial"/>
              </a:rPr>
              <a:t>Góc nhìn chiến lược</a:t>
            </a:r>
            <a:endParaRPr lang="en-US" sz="6000" b="1" dirty="0">
              <a:latin typeface="Arial"/>
              <a:cs typeface="Arial"/>
            </a:endParaRP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1162703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5E389-D828-3D43-A06C-536BE842B4A9}"/>
              </a:ext>
            </a:extLst>
          </p:cNvPr>
          <p:cNvSpPr txBox="1"/>
          <p:nvPr/>
        </p:nvSpPr>
        <p:spPr>
          <a:xfrm>
            <a:off x="3780278" y="498028"/>
            <a:ext cx="16144163" cy="1862048"/>
          </a:xfrm>
          <a:prstGeom prst="rect">
            <a:avLst/>
          </a:prstGeom>
          <a:noFill/>
        </p:spPr>
        <p:txBody>
          <a:bodyPr wrap="none" rtlCol="0">
            <a:spAutoFit/>
          </a:bodyPr>
          <a:lstStyle/>
          <a:p>
            <a:pPr algn="ctr"/>
            <a:r>
              <a:rPr lang="en-US" sz="6000" b="1">
                <a:solidFill>
                  <a:schemeClr val="tx2"/>
                </a:solidFill>
                <a:latin typeface="Poppins" pitchFamily="2" charset="77"/>
                <a:cs typeface="Poppins" pitchFamily="2" charset="77"/>
              </a:rPr>
              <a:t>PHÂN TÍCH CẠNH TRANH VÀ CHIẾN LƯỢC</a:t>
            </a:r>
            <a:br>
              <a:rPr lang="en-US" sz="6000" b="1">
                <a:solidFill>
                  <a:schemeClr val="tx2"/>
                </a:solidFill>
                <a:latin typeface="Poppins" pitchFamily="2" charset="77"/>
                <a:cs typeface="Poppins" pitchFamily="2" charset="77"/>
              </a:rPr>
            </a:br>
            <a:r>
              <a:rPr lang="en-US" sz="5500" b="1">
                <a:solidFill>
                  <a:schemeClr val="tx2"/>
                </a:solidFill>
                <a:latin typeface="Poppins" pitchFamily="2" charset="77"/>
                <a:cs typeface="Poppins" pitchFamily="2" charset="77"/>
              </a:rPr>
              <a:t>01. Chiến lược tăng quy mô</a:t>
            </a:r>
            <a:endParaRPr lang="en-US" sz="5500" b="1" dirty="0">
              <a:solidFill>
                <a:schemeClr val="tx2"/>
              </a:solidFill>
              <a:latin typeface="Poppins" pitchFamily="2" charset="77"/>
              <a:cs typeface="Poppins" pitchFamily="2" charset="77"/>
            </a:endParaRPr>
          </a:p>
        </p:txBody>
      </p:sp>
      <p:sp>
        <p:nvSpPr>
          <p:cNvPr id="4" name="Freeform 1">
            <a:extLst>
              <a:ext uri="{FF2B5EF4-FFF2-40B4-BE49-F238E27FC236}">
                <a16:creationId xmlns:a16="http://schemas.microsoft.com/office/drawing/2014/main" id="{62EF2DE8-D713-3046-9EB2-D375BC456A25}"/>
              </a:ext>
            </a:extLst>
          </p:cNvPr>
          <p:cNvSpPr>
            <a:spLocks noChangeArrowheads="1"/>
          </p:cNvSpPr>
          <p:nvPr/>
        </p:nvSpPr>
        <p:spPr bwMode="auto">
          <a:xfrm>
            <a:off x="4624567" y="6899112"/>
            <a:ext cx="7227793" cy="4375364"/>
          </a:xfrm>
          <a:custGeom>
            <a:avLst/>
            <a:gdLst>
              <a:gd name="T0" fmla="*/ 10013 w 10380"/>
              <a:gd name="T1" fmla="*/ 0 h 6284"/>
              <a:gd name="T2" fmla="*/ 366 w 10380"/>
              <a:gd name="T3" fmla="*/ 0 h 6284"/>
              <a:gd name="T4" fmla="*/ 366 w 10380"/>
              <a:gd name="T5" fmla="*/ 0 h 6284"/>
              <a:gd name="T6" fmla="*/ 0 w 10380"/>
              <a:gd name="T7" fmla="*/ 366 h 6284"/>
              <a:gd name="T8" fmla="*/ 0 w 10380"/>
              <a:gd name="T9" fmla="*/ 6283 h 6284"/>
              <a:gd name="T10" fmla="*/ 10379 w 10380"/>
              <a:gd name="T11" fmla="*/ 6283 h 6284"/>
              <a:gd name="T12" fmla="*/ 10379 w 10380"/>
              <a:gd name="T13" fmla="*/ 366 h 6284"/>
              <a:gd name="T14" fmla="*/ 10379 w 10380"/>
              <a:gd name="T15" fmla="*/ 366 h 6284"/>
              <a:gd name="T16" fmla="*/ 10013 w 10380"/>
              <a:gd name="T17" fmla="*/ 0 h 6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0" h="6284">
                <a:moveTo>
                  <a:pt x="10013" y="0"/>
                </a:moveTo>
                <a:lnTo>
                  <a:pt x="366" y="0"/>
                </a:lnTo>
                <a:lnTo>
                  <a:pt x="366" y="0"/>
                </a:lnTo>
                <a:cubicBezTo>
                  <a:pt x="164" y="0"/>
                  <a:pt x="0" y="163"/>
                  <a:pt x="0" y="366"/>
                </a:cubicBezTo>
                <a:lnTo>
                  <a:pt x="0" y="6283"/>
                </a:lnTo>
                <a:lnTo>
                  <a:pt x="10379" y="6283"/>
                </a:lnTo>
                <a:lnTo>
                  <a:pt x="10379" y="366"/>
                </a:lnTo>
                <a:lnTo>
                  <a:pt x="10379" y="366"/>
                </a:lnTo>
                <a:cubicBezTo>
                  <a:pt x="10379" y="163"/>
                  <a:pt x="10215" y="0"/>
                  <a:pt x="10013" y="0"/>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5" name="Freeform 2">
            <a:extLst>
              <a:ext uri="{FF2B5EF4-FFF2-40B4-BE49-F238E27FC236}">
                <a16:creationId xmlns:a16="http://schemas.microsoft.com/office/drawing/2014/main" id="{91578B73-8E09-2B4A-B9D6-0178A4ACAB9D}"/>
              </a:ext>
            </a:extLst>
          </p:cNvPr>
          <p:cNvSpPr>
            <a:spLocks noChangeArrowheads="1"/>
          </p:cNvSpPr>
          <p:nvPr/>
        </p:nvSpPr>
        <p:spPr bwMode="auto">
          <a:xfrm>
            <a:off x="4999159" y="7273704"/>
            <a:ext cx="6475539" cy="3623108"/>
          </a:xfrm>
          <a:custGeom>
            <a:avLst/>
            <a:gdLst>
              <a:gd name="T0" fmla="*/ 0 w 9300"/>
              <a:gd name="T1" fmla="*/ 0 h 5205"/>
              <a:gd name="T2" fmla="*/ 9299 w 9300"/>
              <a:gd name="T3" fmla="*/ 0 h 5205"/>
              <a:gd name="T4" fmla="*/ 9299 w 9300"/>
              <a:gd name="T5" fmla="*/ 5204 h 5205"/>
              <a:gd name="T6" fmla="*/ 0 w 9300"/>
              <a:gd name="T7" fmla="*/ 5204 h 5205"/>
              <a:gd name="T8" fmla="*/ 0 w 9300"/>
              <a:gd name="T9" fmla="*/ 0 h 5205"/>
            </a:gdLst>
            <a:ahLst/>
            <a:cxnLst>
              <a:cxn ang="0">
                <a:pos x="T0" y="T1"/>
              </a:cxn>
              <a:cxn ang="0">
                <a:pos x="T2" y="T3"/>
              </a:cxn>
              <a:cxn ang="0">
                <a:pos x="T4" y="T5"/>
              </a:cxn>
              <a:cxn ang="0">
                <a:pos x="T6" y="T7"/>
              </a:cxn>
              <a:cxn ang="0">
                <a:pos x="T8" y="T9"/>
              </a:cxn>
            </a:cxnLst>
            <a:rect l="0" t="0" r="r" b="b"/>
            <a:pathLst>
              <a:path w="9300" h="5205">
                <a:moveTo>
                  <a:pt x="0" y="0"/>
                </a:moveTo>
                <a:lnTo>
                  <a:pt x="9299" y="0"/>
                </a:lnTo>
                <a:lnTo>
                  <a:pt x="9299" y="5204"/>
                </a:lnTo>
                <a:lnTo>
                  <a:pt x="0" y="5204"/>
                </a:lnTo>
                <a:lnTo>
                  <a:pt x="0"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6" name="Freeform 3">
            <a:extLst>
              <a:ext uri="{FF2B5EF4-FFF2-40B4-BE49-F238E27FC236}">
                <a16:creationId xmlns:a16="http://schemas.microsoft.com/office/drawing/2014/main" id="{7EF528CC-DF6D-DA48-98B6-3D9C27EA5CA2}"/>
              </a:ext>
            </a:extLst>
          </p:cNvPr>
          <p:cNvSpPr>
            <a:spLocks noChangeArrowheads="1"/>
          </p:cNvSpPr>
          <p:nvPr/>
        </p:nvSpPr>
        <p:spPr bwMode="auto">
          <a:xfrm>
            <a:off x="4624567" y="11274476"/>
            <a:ext cx="7227793" cy="801381"/>
          </a:xfrm>
          <a:custGeom>
            <a:avLst/>
            <a:gdLst>
              <a:gd name="T0" fmla="*/ 0 w 10380"/>
              <a:gd name="T1" fmla="*/ 784 h 1151"/>
              <a:gd name="T2" fmla="*/ 0 w 10380"/>
              <a:gd name="T3" fmla="*/ 784 h 1151"/>
              <a:gd name="T4" fmla="*/ 366 w 10380"/>
              <a:gd name="T5" fmla="*/ 1150 h 1151"/>
              <a:gd name="T6" fmla="*/ 10013 w 10380"/>
              <a:gd name="T7" fmla="*/ 1150 h 1151"/>
              <a:gd name="T8" fmla="*/ 10013 w 10380"/>
              <a:gd name="T9" fmla="*/ 1150 h 1151"/>
              <a:gd name="T10" fmla="*/ 10379 w 10380"/>
              <a:gd name="T11" fmla="*/ 784 h 1151"/>
              <a:gd name="T12" fmla="*/ 10379 w 10380"/>
              <a:gd name="T13" fmla="*/ 0 h 1151"/>
              <a:gd name="T14" fmla="*/ 0 w 10380"/>
              <a:gd name="T15" fmla="*/ 0 h 1151"/>
              <a:gd name="T16" fmla="*/ 0 w 10380"/>
              <a:gd name="T17" fmla="*/ 784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0" h="1151">
                <a:moveTo>
                  <a:pt x="0" y="784"/>
                </a:moveTo>
                <a:lnTo>
                  <a:pt x="0" y="784"/>
                </a:lnTo>
                <a:cubicBezTo>
                  <a:pt x="0" y="986"/>
                  <a:pt x="164" y="1150"/>
                  <a:pt x="366" y="1150"/>
                </a:cubicBezTo>
                <a:lnTo>
                  <a:pt x="10013" y="1150"/>
                </a:lnTo>
                <a:lnTo>
                  <a:pt x="10013" y="1150"/>
                </a:lnTo>
                <a:cubicBezTo>
                  <a:pt x="10215" y="1150"/>
                  <a:pt x="10379" y="986"/>
                  <a:pt x="10379" y="784"/>
                </a:cubicBezTo>
                <a:lnTo>
                  <a:pt x="10379" y="0"/>
                </a:lnTo>
                <a:lnTo>
                  <a:pt x="0" y="0"/>
                </a:lnTo>
                <a:lnTo>
                  <a:pt x="0" y="784"/>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7" name="Freeform 4">
            <a:extLst>
              <a:ext uri="{FF2B5EF4-FFF2-40B4-BE49-F238E27FC236}">
                <a16:creationId xmlns:a16="http://schemas.microsoft.com/office/drawing/2014/main" id="{EAEE46DA-C285-394F-BB06-F25B898D9FB4}"/>
              </a:ext>
            </a:extLst>
          </p:cNvPr>
          <p:cNvSpPr>
            <a:spLocks noChangeArrowheads="1"/>
          </p:cNvSpPr>
          <p:nvPr/>
        </p:nvSpPr>
        <p:spPr bwMode="auto">
          <a:xfrm>
            <a:off x="8127928" y="11563096"/>
            <a:ext cx="218000" cy="218000"/>
          </a:xfrm>
          <a:custGeom>
            <a:avLst/>
            <a:gdLst>
              <a:gd name="T0" fmla="*/ 312 w 313"/>
              <a:gd name="T1" fmla="*/ 156 h 314"/>
              <a:gd name="T2" fmla="*/ 312 w 313"/>
              <a:gd name="T3" fmla="*/ 156 h 314"/>
              <a:gd name="T4" fmla="*/ 156 w 313"/>
              <a:gd name="T5" fmla="*/ 313 h 314"/>
              <a:gd name="T6" fmla="*/ 156 w 313"/>
              <a:gd name="T7" fmla="*/ 313 h 314"/>
              <a:gd name="T8" fmla="*/ 0 w 313"/>
              <a:gd name="T9" fmla="*/ 156 h 314"/>
              <a:gd name="T10" fmla="*/ 0 w 313"/>
              <a:gd name="T11" fmla="*/ 156 h 314"/>
              <a:gd name="T12" fmla="*/ 156 w 313"/>
              <a:gd name="T13" fmla="*/ 0 h 314"/>
              <a:gd name="T14" fmla="*/ 156 w 313"/>
              <a:gd name="T15" fmla="*/ 0 h 314"/>
              <a:gd name="T16" fmla="*/ 312 w 313"/>
              <a:gd name="T17" fmla="*/ 156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3" h="314">
                <a:moveTo>
                  <a:pt x="312" y="156"/>
                </a:moveTo>
                <a:lnTo>
                  <a:pt x="312" y="156"/>
                </a:lnTo>
                <a:cubicBezTo>
                  <a:pt x="312" y="243"/>
                  <a:pt x="242" y="313"/>
                  <a:pt x="156" y="313"/>
                </a:cubicBezTo>
                <a:lnTo>
                  <a:pt x="156" y="313"/>
                </a:lnTo>
                <a:cubicBezTo>
                  <a:pt x="70" y="313"/>
                  <a:pt x="0" y="243"/>
                  <a:pt x="0" y="156"/>
                </a:cubicBezTo>
                <a:lnTo>
                  <a:pt x="0" y="156"/>
                </a:lnTo>
                <a:cubicBezTo>
                  <a:pt x="0" y="70"/>
                  <a:pt x="70" y="0"/>
                  <a:pt x="156" y="0"/>
                </a:cubicBezTo>
                <a:lnTo>
                  <a:pt x="156" y="0"/>
                </a:lnTo>
                <a:cubicBezTo>
                  <a:pt x="242" y="0"/>
                  <a:pt x="312" y="70"/>
                  <a:pt x="312" y="156"/>
                </a:cubicBezTo>
              </a:path>
            </a:pathLst>
          </a:custGeom>
          <a:solidFill>
            <a:schemeClr val="tx2">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8" name="Freeform 5">
            <a:extLst>
              <a:ext uri="{FF2B5EF4-FFF2-40B4-BE49-F238E27FC236}">
                <a16:creationId xmlns:a16="http://schemas.microsoft.com/office/drawing/2014/main" id="{763B811E-2302-734A-BB15-77D3164B322B}"/>
              </a:ext>
            </a:extLst>
          </p:cNvPr>
          <p:cNvSpPr>
            <a:spLocks noChangeArrowheads="1"/>
          </p:cNvSpPr>
          <p:nvPr/>
        </p:nvSpPr>
        <p:spPr bwMode="auto">
          <a:xfrm>
            <a:off x="7584461" y="12072787"/>
            <a:ext cx="1308003" cy="712340"/>
          </a:xfrm>
          <a:custGeom>
            <a:avLst/>
            <a:gdLst>
              <a:gd name="T0" fmla="*/ 1877 w 1878"/>
              <a:gd name="T1" fmla="*/ 0 h 1023"/>
              <a:gd name="T2" fmla="*/ 0 w 1878"/>
              <a:gd name="T3" fmla="*/ 0 h 1023"/>
              <a:gd name="T4" fmla="*/ 0 w 1878"/>
              <a:gd name="T5" fmla="*/ 1022 h 1023"/>
              <a:gd name="T6" fmla="*/ 1877 w 1878"/>
              <a:gd name="T7" fmla="*/ 1022 h 1023"/>
              <a:gd name="T8" fmla="*/ 1877 w 1878"/>
              <a:gd name="T9" fmla="*/ 0 h 1023"/>
            </a:gdLst>
            <a:ahLst/>
            <a:cxnLst>
              <a:cxn ang="0">
                <a:pos x="T0" y="T1"/>
              </a:cxn>
              <a:cxn ang="0">
                <a:pos x="T2" y="T3"/>
              </a:cxn>
              <a:cxn ang="0">
                <a:pos x="T4" y="T5"/>
              </a:cxn>
              <a:cxn ang="0">
                <a:pos x="T6" y="T7"/>
              </a:cxn>
              <a:cxn ang="0">
                <a:pos x="T8" y="T9"/>
              </a:cxn>
            </a:cxnLst>
            <a:rect l="0" t="0" r="r" b="b"/>
            <a:pathLst>
              <a:path w="1878" h="1023">
                <a:moveTo>
                  <a:pt x="1877" y="0"/>
                </a:moveTo>
                <a:lnTo>
                  <a:pt x="0" y="0"/>
                </a:lnTo>
                <a:lnTo>
                  <a:pt x="0" y="1022"/>
                </a:lnTo>
                <a:lnTo>
                  <a:pt x="1877" y="1022"/>
                </a:lnTo>
                <a:lnTo>
                  <a:pt x="1877" y="0"/>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9" name="Freeform 6">
            <a:extLst>
              <a:ext uri="{FF2B5EF4-FFF2-40B4-BE49-F238E27FC236}">
                <a16:creationId xmlns:a16="http://schemas.microsoft.com/office/drawing/2014/main" id="{5B1F8C85-D450-164A-A587-C54107FCC402}"/>
              </a:ext>
            </a:extLst>
          </p:cNvPr>
          <p:cNvSpPr>
            <a:spLocks noChangeArrowheads="1"/>
          </p:cNvSpPr>
          <p:nvPr/>
        </p:nvSpPr>
        <p:spPr bwMode="auto">
          <a:xfrm>
            <a:off x="7584461" y="12072787"/>
            <a:ext cx="1308003" cy="218000"/>
          </a:xfrm>
          <a:custGeom>
            <a:avLst/>
            <a:gdLst>
              <a:gd name="T0" fmla="*/ 1877 w 1878"/>
              <a:gd name="T1" fmla="*/ 313 h 314"/>
              <a:gd name="T2" fmla="*/ 0 w 1878"/>
              <a:gd name="T3" fmla="*/ 313 h 314"/>
              <a:gd name="T4" fmla="*/ 0 w 1878"/>
              <a:gd name="T5" fmla="*/ 0 h 314"/>
              <a:gd name="T6" fmla="*/ 1877 w 1878"/>
              <a:gd name="T7" fmla="*/ 0 h 314"/>
              <a:gd name="T8" fmla="*/ 1877 w 1878"/>
              <a:gd name="T9" fmla="*/ 313 h 314"/>
            </a:gdLst>
            <a:ahLst/>
            <a:cxnLst>
              <a:cxn ang="0">
                <a:pos x="T0" y="T1"/>
              </a:cxn>
              <a:cxn ang="0">
                <a:pos x="T2" y="T3"/>
              </a:cxn>
              <a:cxn ang="0">
                <a:pos x="T4" y="T5"/>
              </a:cxn>
              <a:cxn ang="0">
                <a:pos x="T6" y="T7"/>
              </a:cxn>
              <a:cxn ang="0">
                <a:pos x="T8" y="T9"/>
              </a:cxn>
            </a:cxnLst>
            <a:rect l="0" t="0" r="r" b="b"/>
            <a:pathLst>
              <a:path w="1878" h="314">
                <a:moveTo>
                  <a:pt x="1877" y="313"/>
                </a:moveTo>
                <a:lnTo>
                  <a:pt x="0" y="313"/>
                </a:lnTo>
                <a:lnTo>
                  <a:pt x="0" y="0"/>
                </a:lnTo>
                <a:lnTo>
                  <a:pt x="1877" y="0"/>
                </a:lnTo>
                <a:lnTo>
                  <a:pt x="1877" y="313"/>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10" name="Freeform 7">
            <a:extLst>
              <a:ext uri="{FF2B5EF4-FFF2-40B4-BE49-F238E27FC236}">
                <a16:creationId xmlns:a16="http://schemas.microsoft.com/office/drawing/2014/main" id="{4ACA5146-CE0E-804A-9FAF-3EF82FB70275}"/>
              </a:ext>
            </a:extLst>
          </p:cNvPr>
          <p:cNvSpPr>
            <a:spLocks noChangeArrowheads="1"/>
          </p:cNvSpPr>
          <p:nvPr/>
        </p:nvSpPr>
        <p:spPr bwMode="auto">
          <a:xfrm>
            <a:off x="8207759" y="7058775"/>
            <a:ext cx="58337" cy="58340"/>
          </a:xfrm>
          <a:custGeom>
            <a:avLst/>
            <a:gdLst>
              <a:gd name="T0" fmla="*/ 84 w 85"/>
              <a:gd name="T1" fmla="*/ 42 h 85"/>
              <a:gd name="T2" fmla="*/ 84 w 85"/>
              <a:gd name="T3" fmla="*/ 42 h 85"/>
              <a:gd name="T4" fmla="*/ 42 w 85"/>
              <a:gd name="T5" fmla="*/ 0 h 85"/>
              <a:gd name="T6" fmla="*/ 42 w 85"/>
              <a:gd name="T7" fmla="*/ 0 h 85"/>
              <a:gd name="T8" fmla="*/ 0 w 85"/>
              <a:gd name="T9" fmla="*/ 42 h 85"/>
              <a:gd name="T10" fmla="*/ 0 w 85"/>
              <a:gd name="T11" fmla="*/ 42 h 85"/>
              <a:gd name="T12" fmla="*/ 42 w 85"/>
              <a:gd name="T13" fmla="*/ 84 h 85"/>
              <a:gd name="T14" fmla="*/ 42 w 85"/>
              <a:gd name="T15" fmla="*/ 84 h 85"/>
              <a:gd name="T16" fmla="*/ 84 w 85"/>
              <a:gd name="T17"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5">
                <a:moveTo>
                  <a:pt x="84" y="42"/>
                </a:moveTo>
                <a:lnTo>
                  <a:pt x="84" y="42"/>
                </a:lnTo>
                <a:cubicBezTo>
                  <a:pt x="84" y="19"/>
                  <a:pt x="65" y="0"/>
                  <a:pt x="42" y="0"/>
                </a:cubicBezTo>
                <a:lnTo>
                  <a:pt x="42" y="0"/>
                </a:lnTo>
                <a:cubicBezTo>
                  <a:pt x="19" y="0"/>
                  <a:pt x="0" y="19"/>
                  <a:pt x="0" y="42"/>
                </a:cubicBezTo>
                <a:lnTo>
                  <a:pt x="0" y="42"/>
                </a:lnTo>
                <a:cubicBezTo>
                  <a:pt x="0" y="65"/>
                  <a:pt x="19" y="84"/>
                  <a:pt x="42" y="84"/>
                </a:cubicBezTo>
                <a:lnTo>
                  <a:pt x="42" y="84"/>
                </a:lnTo>
                <a:cubicBezTo>
                  <a:pt x="65" y="84"/>
                  <a:pt x="84" y="65"/>
                  <a:pt x="84" y="42"/>
                </a:cubicBezTo>
              </a:path>
            </a:pathLst>
          </a:custGeom>
          <a:solidFill>
            <a:srgbClr val="333E4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1" name="Freeform 8">
            <a:extLst>
              <a:ext uri="{FF2B5EF4-FFF2-40B4-BE49-F238E27FC236}">
                <a16:creationId xmlns:a16="http://schemas.microsoft.com/office/drawing/2014/main" id="{B1DF892A-8B36-5D47-A304-D2DD28D3DBFC}"/>
              </a:ext>
            </a:extLst>
          </p:cNvPr>
          <p:cNvSpPr>
            <a:spLocks noChangeArrowheads="1"/>
          </p:cNvSpPr>
          <p:nvPr/>
        </p:nvSpPr>
        <p:spPr bwMode="auto">
          <a:xfrm>
            <a:off x="8213900" y="7064915"/>
            <a:ext cx="49127" cy="49127"/>
          </a:xfrm>
          <a:custGeom>
            <a:avLst/>
            <a:gdLst>
              <a:gd name="T0" fmla="*/ 70 w 71"/>
              <a:gd name="T1" fmla="*/ 35 h 71"/>
              <a:gd name="T2" fmla="*/ 70 w 71"/>
              <a:gd name="T3" fmla="*/ 35 h 71"/>
              <a:gd name="T4" fmla="*/ 35 w 71"/>
              <a:gd name="T5" fmla="*/ 0 h 71"/>
              <a:gd name="T6" fmla="*/ 35 w 71"/>
              <a:gd name="T7" fmla="*/ 0 h 71"/>
              <a:gd name="T8" fmla="*/ 0 w 71"/>
              <a:gd name="T9" fmla="*/ 35 h 71"/>
              <a:gd name="T10" fmla="*/ 0 w 71"/>
              <a:gd name="T11" fmla="*/ 35 h 71"/>
              <a:gd name="T12" fmla="*/ 35 w 71"/>
              <a:gd name="T13" fmla="*/ 70 h 71"/>
              <a:gd name="T14" fmla="*/ 35 w 71"/>
              <a:gd name="T15" fmla="*/ 70 h 71"/>
              <a:gd name="T16" fmla="*/ 70 w 71"/>
              <a:gd name="T17"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1">
                <a:moveTo>
                  <a:pt x="70" y="35"/>
                </a:moveTo>
                <a:lnTo>
                  <a:pt x="70" y="35"/>
                </a:lnTo>
                <a:cubicBezTo>
                  <a:pt x="70" y="16"/>
                  <a:pt x="54" y="0"/>
                  <a:pt x="35" y="0"/>
                </a:cubicBezTo>
                <a:lnTo>
                  <a:pt x="35" y="0"/>
                </a:lnTo>
                <a:cubicBezTo>
                  <a:pt x="16" y="0"/>
                  <a:pt x="0" y="16"/>
                  <a:pt x="0" y="35"/>
                </a:cubicBezTo>
                <a:lnTo>
                  <a:pt x="0" y="35"/>
                </a:lnTo>
                <a:cubicBezTo>
                  <a:pt x="0" y="54"/>
                  <a:pt x="16" y="70"/>
                  <a:pt x="35" y="70"/>
                </a:cubicBezTo>
                <a:lnTo>
                  <a:pt x="35" y="70"/>
                </a:lnTo>
                <a:cubicBezTo>
                  <a:pt x="54" y="70"/>
                  <a:pt x="70" y="54"/>
                  <a:pt x="70" y="35"/>
                </a:cubicBezTo>
              </a:path>
            </a:pathLst>
          </a:custGeom>
          <a:solidFill>
            <a:srgbClr val="1E252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2" name="Freeform 9">
            <a:extLst>
              <a:ext uri="{FF2B5EF4-FFF2-40B4-BE49-F238E27FC236}">
                <a16:creationId xmlns:a16="http://schemas.microsoft.com/office/drawing/2014/main" id="{E96628D4-6432-C449-8453-171F4DB9EB29}"/>
              </a:ext>
            </a:extLst>
          </p:cNvPr>
          <p:cNvSpPr>
            <a:spLocks noChangeArrowheads="1"/>
          </p:cNvSpPr>
          <p:nvPr/>
        </p:nvSpPr>
        <p:spPr bwMode="auto">
          <a:xfrm>
            <a:off x="8220041" y="7071055"/>
            <a:ext cx="36846" cy="36846"/>
          </a:xfrm>
          <a:custGeom>
            <a:avLst/>
            <a:gdLst>
              <a:gd name="T0" fmla="*/ 52 w 53"/>
              <a:gd name="T1" fmla="*/ 25 h 52"/>
              <a:gd name="T2" fmla="*/ 52 w 53"/>
              <a:gd name="T3" fmla="*/ 25 h 52"/>
              <a:gd name="T4" fmla="*/ 26 w 53"/>
              <a:gd name="T5" fmla="*/ 0 h 52"/>
              <a:gd name="T6" fmla="*/ 26 w 53"/>
              <a:gd name="T7" fmla="*/ 0 h 52"/>
              <a:gd name="T8" fmla="*/ 0 w 53"/>
              <a:gd name="T9" fmla="*/ 25 h 52"/>
              <a:gd name="T10" fmla="*/ 0 w 53"/>
              <a:gd name="T11" fmla="*/ 25 h 52"/>
              <a:gd name="T12" fmla="*/ 26 w 53"/>
              <a:gd name="T13" fmla="*/ 51 h 52"/>
              <a:gd name="T14" fmla="*/ 26 w 53"/>
              <a:gd name="T15" fmla="*/ 51 h 52"/>
              <a:gd name="T16" fmla="*/ 52 w 53"/>
              <a:gd name="T17"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52" y="25"/>
                </a:moveTo>
                <a:lnTo>
                  <a:pt x="52" y="25"/>
                </a:lnTo>
                <a:cubicBezTo>
                  <a:pt x="52" y="11"/>
                  <a:pt x="40" y="0"/>
                  <a:pt x="26" y="0"/>
                </a:cubicBezTo>
                <a:lnTo>
                  <a:pt x="26" y="0"/>
                </a:lnTo>
                <a:cubicBezTo>
                  <a:pt x="12" y="0"/>
                  <a:pt x="0" y="11"/>
                  <a:pt x="0" y="25"/>
                </a:cubicBezTo>
                <a:lnTo>
                  <a:pt x="0" y="25"/>
                </a:lnTo>
                <a:cubicBezTo>
                  <a:pt x="0" y="40"/>
                  <a:pt x="12" y="51"/>
                  <a:pt x="26" y="51"/>
                </a:cubicBezTo>
                <a:lnTo>
                  <a:pt x="26" y="51"/>
                </a:lnTo>
                <a:cubicBezTo>
                  <a:pt x="40" y="51"/>
                  <a:pt x="52" y="40"/>
                  <a:pt x="52" y="25"/>
                </a:cubicBezTo>
              </a:path>
            </a:pathLst>
          </a:custGeom>
          <a:solidFill>
            <a:srgbClr val="00376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3" name="Freeform 10">
            <a:extLst>
              <a:ext uri="{FF2B5EF4-FFF2-40B4-BE49-F238E27FC236}">
                <a16:creationId xmlns:a16="http://schemas.microsoft.com/office/drawing/2014/main" id="{BEA209AB-2A5F-904E-9D8F-54D8B2FB4C6F}"/>
              </a:ext>
            </a:extLst>
          </p:cNvPr>
          <p:cNvSpPr>
            <a:spLocks noChangeArrowheads="1"/>
          </p:cNvSpPr>
          <p:nvPr/>
        </p:nvSpPr>
        <p:spPr bwMode="auto">
          <a:xfrm>
            <a:off x="8226182" y="7077197"/>
            <a:ext cx="24563" cy="24563"/>
          </a:xfrm>
          <a:custGeom>
            <a:avLst/>
            <a:gdLst>
              <a:gd name="T0" fmla="*/ 36 w 37"/>
              <a:gd name="T1" fmla="*/ 18 h 37"/>
              <a:gd name="T2" fmla="*/ 36 w 37"/>
              <a:gd name="T3" fmla="*/ 18 h 37"/>
              <a:gd name="T4" fmla="*/ 18 w 37"/>
              <a:gd name="T5" fmla="*/ 0 h 37"/>
              <a:gd name="T6" fmla="*/ 18 w 37"/>
              <a:gd name="T7" fmla="*/ 0 h 37"/>
              <a:gd name="T8" fmla="*/ 0 w 37"/>
              <a:gd name="T9" fmla="*/ 18 h 37"/>
              <a:gd name="T10" fmla="*/ 0 w 37"/>
              <a:gd name="T11" fmla="*/ 18 h 37"/>
              <a:gd name="T12" fmla="*/ 18 w 37"/>
              <a:gd name="T13" fmla="*/ 36 h 37"/>
              <a:gd name="T14" fmla="*/ 18 w 37"/>
              <a:gd name="T15" fmla="*/ 36 h 37"/>
              <a:gd name="T16" fmla="*/ 36 w 37"/>
              <a:gd name="T1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36" y="18"/>
                </a:moveTo>
                <a:lnTo>
                  <a:pt x="36" y="18"/>
                </a:lnTo>
                <a:cubicBezTo>
                  <a:pt x="36" y="8"/>
                  <a:pt x="28" y="0"/>
                  <a:pt x="18" y="0"/>
                </a:cubicBezTo>
                <a:lnTo>
                  <a:pt x="18" y="0"/>
                </a:lnTo>
                <a:cubicBezTo>
                  <a:pt x="8" y="0"/>
                  <a:pt x="0" y="8"/>
                  <a:pt x="0" y="18"/>
                </a:cubicBezTo>
                <a:lnTo>
                  <a:pt x="0" y="18"/>
                </a:lnTo>
                <a:cubicBezTo>
                  <a:pt x="0" y="28"/>
                  <a:pt x="8" y="36"/>
                  <a:pt x="18" y="36"/>
                </a:cubicBezTo>
                <a:lnTo>
                  <a:pt x="18" y="36"/>
                </a:lnTo>
                <a:cubicBezTo>
                  <a:pt x="28" y="36"/>
                  <a:pt x="36" y="28"/>
                  <a:pt x="36" y="18"/>
                </a:cubicBezTo>
              </a:path>
            </a:pathLst>
          </a:custGeom>
          <a:solidFill>
            <a:srgbClr val="1E252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4" name="Freeform 11">
            <a:extLst>
              <a:ext uri="{FF2B5EF4-FFF2-40B4-BE49-F238E27FC236}">
                <a16:creationId xmlns:a16="http://schemas.microsoft.com/office/drawing/2014/main" id="{E7BB128C-AD85-614A-AC92-8A997AE3D76D}"/>
              </a:ext>
            </a:extLst>
          </p:cNvPr>
          <p:cNvSpPr>
            <a:spLocks noChangeArrowheads="1"/>
          </p:cNvSpPr>
          <p:nvPr/>
        </p:nvSpPr>
        <p:spPr bwMode="auto">
          <a:xfrm>
            <a:off x="8238464" y="7071057"/>
            <a:ext cx="21492" cy="21494"/>
          </a:xfrm>
          <a:custGeom>
            <a:avLst/>
            <a:gdLst>
              <a:gd name="T0" fmla="*/ 28 w 29"/>
              <a:gd name="T1" fmla="*/ 15 h 29"/>
              <a:gd name="T2" fmla="*/ 28 w 29"/>
              <a:gd name="T3" fmla="*/ 15 h 29"/>
              <a:gd name="T4" fmla="*/ 14 w 29"/>
              <a:gd name="T5" fmla="*/ 0 h 29"/>
              <a:gd name="T6" fmla="*/ 14 w 29"/>
              <a:gd name="T7" fmla="*/ 0 h 29"/>
              <a:gd name="T8" fmla="*/ 0 w 29"/>
              <a:gd name="T9" fmla="*/ 15 h 29"/>
              <a:gd name="T10" fmla="*/ 0 w 29"/>
              <a:gd name="T11" fmla="*/ 15 h 29"/>
              <a:gd name="T12" fmla="*/ 14 w 29"/>
              <a:gd name="T13" fmla="*/ 28 h 29"/>
              <a:gd name="T14" fmla="*/ 14 w 29"/>
              <a:gd name="T15" fmla="*/ 28 h 29"/>
              <a:gd name="T16" fmla="*/ 28 w 29"/>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8" y="15"/>
                </a:moveTo>
                <a:lnTo>
                  <a:pt x="28" y="15"/>
                </a:lnTo>
                <a:cubicBezTo>
                  <a:pt x="28" y="6"/>
                  <a:pt x="22" y="0"/>
                  <a:pt x="14" y="0"/>
                </a:cubicBezTo>
                <a:lnTo>
                  <a:pt x="14" y="0"/>
                </a:lnTo>
                <a:cubicBezTo>
                  <a:pt x="6" y="0"/>
                  <a:pt x="0" y="6"/>
                  <a:pt x="0" y="15"/>
                </a:cubicBezTo>
                <a:lnTo>
                  <a:pt x="0" y="15"/>
                </a:lnTo>
                <a:cubicBezTo>
                  <a:pt x="0" y="22"/>
                  <a:pt x="6" y="28"/>
                  <a:pt x="14" y="28"/>
                </a:cubicBezTo>
                <a:lnTo>
                  <a:pt x="14" y="28"/>
                </a:lnTo>
                <a:cubicBezTo>
                  <a:pt x="22" y="28"/>
                  <a:pt x="28" y="22"/>
                  <a:pt x="28" y="1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15" name="Freeform 12">
            <a:extLst>
              <a:ext uri="{FF2B5EF4-FFF2-40B4-BE49-F238E27FC236}">
                <a16:creationId xmlns:a16="http://schemas.microsoft.com/office/drawing/2014/main" id="{B5ACFAAF-2428-7F4E-9BE1-DC1381F93E60}"/>
              </a:ext>
            </a:extLst>
          </p:cNvPr>
          <p:cNvSpPr>
            <a:spLocks noChangeArrowheads="1"/>
          </p:cNvSpPr>
          <p:nvPr/>
        </p:nvSpPr>
        <p:spPr bwMode="auto">
          <a:xfrm>
            <a:off x="7219080" y="12785127"/>
            <a:ext cx="2038766" cy="168873"/>
          </a:xfrm>
          <a:custGeom>
            <a:avLst/>
            <a:gdLst>
              <a:gd name="T0" fmla="*/ 2928 w 2929"/>
              <a:gd name="T1" fmla="*/ 243 h 244"/>
              <a:gd name="T2" fmla="*/ 0 w 2929"/>
              <a:gd name="T3" fmla="*/ 243 h 244"/>
              <a:gd name="T4" fmla="*/ 0 w 2929"/>
              <a:gd name="T5" fmla="*/ 0 h 244"/>
              <a:gd name="T6" fmla="*/ 2928 w 2929"/>
              <a:gd name="T7" fmla="*/ 0 h 244"/>
              <a:gd name="T8" fmla="*/ 2928 w 2929"/>
              <a:gd name="T9" fmla="*/ 243 h 244"/>
            </a:gdLst>
            <a:ahLst/>
            <a:cxnLst>
              <a:cxn ang="0">
                <a:pos x="T0" y="T1"/>
              </a:cxn>
              <a:cxn ang="0">
                <a:pos x="T2" y="T3"/>
              </a:cxn>
              <a:cxn ang="0">
                <a:pos x="T4" y="T5"/>
              </a:cxn>
              <a:cxn ang="0">
                <a:pos x="T6" y="T7"/>
              </a:cxn>
              <a:cxn ang="0">
                <a:pos x="T8" y="T9"/>
              </a:cxn>
            </a:cxnLst>
            <a:rect l="0" t="0" r="r" b="b"/>
            <a:pathLst>
              <a:path w="2929" h="244">
                <a:moveTo>
                  <a:pt x="2928" y="243"/>
                </a:moveTo>
                <a:lnTo>
                  <a:pt x="0" y="243"/>
                </a:lnTo>
                <a:lnTo>
                  <a:pt x="0" y="0"/>
                </a:lnTo>
                <a:lnTo>
                  <a:pt x="2928" y="0"/>
                </a:lnTo>
                <a:lnTo>
                  <a:pt x="2928" y="243"/>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16" name="Freeform 13">
            <a:extLst>
              <a:ext uri="{FF2B5EF4-FFF2-40B4-BE49-F238E27FC236}">
                <a16:creationId xmlns:a16="http://schemas.microsoft.com/office/drawing/2014/main" id="{1ED374B9-F4DD-D74F-8B4E-421F9EC214FE}"/>
              </a:ext>
            </a:extLst>
          </p:cNvPr>
          <p:cNvSpPr>
            <a:spLocks noChangeArrowheads="1"/>
          </p:cNvSpPr>
          <p:nvPr/>
        </p:nvSpPr>
        <p:spPr bwMode="auto">
          <a:xfrm>
            <a:off x="4624566" y="6899112"/>
            <a:ext cx="3613897" cy="6054888"/>
          </a:xfrm>
          <a:custGeom>
            <a:avLst/>
            <a:gdLst>
              <a:gd name="T0" fmla="*/ 366 w 5191"/>
              <a:gd name="T1" fmla="*/ 0 h 8696"/>
              <a:gd name="T2" fmla="*/ 366 w 5191"/>
              <a:gd name="T3" fmla="*/ 0 h 8696"/>
              <a:gd name="T4" fmla="*/ 0 w 5191"/>
              <a:gd name="T5" fmla="*/ 366 h 8696"/>
              <a:gd name="T6" fmla="*/ 0 w 5191"/>
              <a:gd name="T7" fmla="*/ 7067 h 8696"/>
              <a:gd name="T8" fmla="*/ 0 w 5191"/>
              <a:gd name="T9" fmla="*/ 7067 h 8696"/>
              <a:gd name="T10" fmla="*/ 366 w 5191"/>
              <a:gd name="T11" fmla="*/ 7433 h 8696"/>
              <a:gd name="T12" fmla="*/ 4251 w 5191"/>
              <a:gd name="T13" fmla="*/ 7433 h 8696"/>
              <a:gd name="T14" fmla="*/ 4251 w 5191"/>
              <a:gd name="T15" fmla="*/ 8453 h 8696"/>
              <a:gd name="T16" fmla="*/ 3726 w 5191"/>
              <a:gd name="T17" fmla="*/ 8453 h 8696"/>
              <a:gd name="T18" fmla="*/ 3726 w 5191"/>
              <a:gd name="T19" fmla="*/ 8695 h 8696"/>
              <a:gd name="T20" fmla="*/ 5190 w 5191"/>
              <a:gd name="T21" fmla="*/ 8695 h 8696"/>
              <a:gd name="T22" fmla="*/ 5190 w 5191"/>
              <a:gd name="T23" fmla="*/ 0 h 8696"/>
              <a:gd name="T24" fmla="*/ 366 w 5191"/>
              <a:gd name="T25" fmla="*/ 0 h 8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91" h="8696">
                <a:moveTo>
                  <a:pt x="366" y="0"/>
                </a:moveTo>
                <a:lnTo>
                  <a:pt x="366" y="0"/>
                </a:lnTo>
                <a:cubicBezTo>
                  <a:pt x="164" y="0"/>
                  <a:pt x="0" y="163"/>
                  <a:pt x="0" y="366"/>
                </a:cubicBezTo>
                <a:lnTo>
                  <a:pt x="0" y="7067"/>
                </a:lnTo>
                <a:lnTo>
                  <a:pt x="0" y="7067"/>
                </a:lnTo>
                <a:cubicBezTo>
                  <a:pt x="0" y="7269"/>
                  <a:pt x="164" y="7433"/>
                  <a:pt x="366" y="7433"/>
                </a:cubicBezTo>
                <a:lnTo>
                  <a:pt x="4251" y="7433"/>
                </a:lnTo>
                <a:lnTo>
                  <a:pt x="4251" y="8453"/>
                </a:lnTo>
                <a:lnTo>
                  <a:pt x="3726" y="8453"/>
                </a:lnTo>
                <a:lnTo>
                  <a:pt x="3726" y="8695"/>
                </a:lnTo>
                <a:lnTo>
                  <a:pt x="5190" y="8695"/>
                </a:lnTo>
                <a:lnTo>
                  <a:pt x="5190" y="0"/>
                </a:lnTo>
                <a:lnTo>
                  <a:pt x="366"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17" name="Freeform 14">
            <a:extLst>
              <a:ext uri="{FF2B5EF4-FFF2-40B4-BE49-F238E27FC236}">
                <a16:creationId xmlns:a16="http://schemas.microsoft.com/office/drawing/2014/main" id="{1864ED69-418A-9446-A0E5-7CAB2AB61E95}"/>
              </a:ext>
            </a:extLst>
          </p:cNvPr>
          <p:cNvSpPr>
            <a:spLocks noChangeArrowheads="1"/>
          </p:cNvSpPr>
          <p:nvPr/>
        </p:nvSpPr>
        <p:spPr bwMode="auto">
          <a:xfrm>
            <a:off x="4999159" y="7273704"/>
            <a:ext cx="6475539" cy="3623108"/>
          </a:xfrm>
          <a:custGeom>
            <a:avLst/>
            <a:gdLst>
              <a:gd name="T0" fmla="*/ 7965 w 9300"/>
              <a:gd name="T1" fmla="*/ 0 h 5205"/>
              <a:gd name="T2" fmla="*/ 4592 w 9300"/>
              <a:gd name="T3" fmla="*/ 0 h 5205"/>
              <a:gd name="T4" fmla="*/ 9299 w 9300"/>
              <a:gd name="T5" fmla="*/ 4707 h 5205"/>
              <a:gd name="T6" fmla="*/ 9299 w 9300"/>
              <a:gd name="T7" fmla="*/ 1333 h 5205"/>
              <a:gd name="T8" fmla="*/ 7965 w 9300"/>
              <a:gd name="T9" fmla="*/ 0 h 5205"/>
              <a:gd name="T10" fmla="*/ 0 w 9300"/>
              <a:gd name="T11" fmla="*/ 3163 h 5205"/>
              <a:gd name="T12" fmla="*/ 2041 w 9300"/>
              <a:gd name="T13" fmla="*/ 5204 h 5205"/>
              <a:gd name="T14" fmla="*/ 3660 w 9300"/>
              <a:gd name="T15" fmla="*/ 5204 h 5205"/>
              <a:gd name="T16" fmla="*/ 0 w 9300"/>
              <a:gd name="T17" fmla="*/ 1544 h 5205"/>
              <a:gd name="T18" fmla="*/ 0 w 9300"/>
              <a:gd name="T19" fmla="*/ 3163 h 5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00" h="5205">
                <a:moveTo>
                  <a:pt x="7965" y="0"/>
                </a:moveTo>
                <a:lnTo>
                  <a:pt x="4592" y="0"/>
                </a:lnTo>
                <a:lnTo>
                  <a:pt x="9299" y="4707"/>
                </a:lnTo>
                <a:lnTo>
                  <a:pt x="9299" y="1333"/>
                </a:lnTo>
                <a:lnTo>
                  <a:pt x="7965" y="0"/>
                </a:lnTo>
                <a:close/>
                <a:moveTo>
                  <a:pt x="0" y="3163"/>
                </a:moveTo>
                <a:lnTo>
                  <a:pt x="2041" y="5204"/>
                </a:lnTo>
                <a:lnTo>
                  <a:pt x="3660" y="5204"/>
                </a:lnTo>
                <a:lnTo>
                  <a:pt x="0" y="1544"/>
                </a:lnTo>
                <a:lnTo>
                  <a:pt x="0" y="3163"/>
                </a:lnTo>
                <a:close/>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18" name="Freeform 15">
            <a:extLst>
              <a:ext uri="{FF2B5EF4-FFF2-40B4-BE49-F238E27FC236}">
                <a16:creationId xmlns:a16="http://schemas.microsoft.com/office/drawing/2014/main" id="{3A23024E-8137-0548-85A7-454C96642724}"/>
              </a:ext>
            </a:extLst>
          </p:cNvPr>
          <p:cNvSpPr>
            <a:spLocks noChangeArrowheads="1"/>
          </p:cNvSpPr>
          <p:nvPr/>
        </p:nvSpPr>
        <p:spPr bwMode="auto">
          <a:xfrm>
            <a:off x="11600583" y="3196173"/>
            <a:ext cx="985609" cy="970256"/>
          </a:xfrm>
          <a:custGeom>
            <a:avLst/>
            <a:gdLst>
              <a:gd name="T0" fmla="*/ 708 w 1416"/>
              <a:gd name="T1" fmla="*/ 959 h 1395"/>
              <a:gd name="T2" fmla="*/ 708 w 1416"/>
              <a:gd name="T3" fmla="*/ 959 h 1395"/>
              <a:gd name="T4" fmla="*/ 468 w 1416"/>
              <a:gd name="T5" fmla="*/ 719 h 1395"/>
              <a:gd name="T6" fmla="*/ 468 w 1416"/>
              <a:gd name="T7" fmla="*/ 719 h 1395"/>
              <a:gd name="T8" fmla="*/ 708 w 1416"/>
              <a:gd name="T9" fmla="*/ 479 h 1395"/>
              <a:gd name="T10" fmla="*/ 708 w 1416"/>
              <a:gd name="T11" fmla="*/ 479 h 1395"/>
              <a:gd name="T12" fmla="*/ 948 w 1416"/>
              <a:gd name="T13" fmla="*/ 719 h 1395"/>
              <a:gd name="T14" fmla="*/ 948 w 1416"/>
              <a:gd name="T15" fmla="*/ 719 h 1395"/>
              <a:gd name="T16" fmla="*/ 708 w 1416"/>
              <a:gd name="T17" fmla="*/ 959 h 1395"/>
              <a:gd name="T18" fmla="*/ 1274 w 1416"/>
              <a:gd name="T19" fmla="*/ 720 h 1395"/>
              <a:gd name="T20" fmla="*/ 1415 w 1416"/>
              <a:gd name="T21" fmla="*/ 719 h 1395"/>
              <a:gd name="T22" fmla="*/ 1415 w 1416"/>
              <a:gd name="T23" fmla="*/ 719 h 1395"/>
              <a:gd name="T24" fmla="*/ 1280 w 1416"/>
              <a:gd name="T25" fmla="*/ 303 h 1395"/>
              <a:gd name="T26" fmla="*/ 1165 w 1416"/>
              <a:gd name="T27" fmla="*/ 387 h 1395"/>
              <a:gd name="T28" fmla="*/ 1165 w 1416"/>
              <a:gd name="T29" fmla="*/ 387 h 1395"/>
              <a:gd name="T30" fmla="*/ 883 w 1416"/>
              <a:gd name="T31" fmla="*/ 181 h 1395"/>
              <a:gd name="T32" fmla="*/ 927 w 1416"/>
              <a:gd name="T33" fmla="*/ 46 h 1395"/>
              <a:gd name="T34" fmla="*/ 927 w 1416"/>
              <a:gd name="T35" fmla="*/ 46 h 1395"/>
              <a:gd name="T36" fmla="*/ 489 w 1416"/>
              <a:gd name="T37" fmla="*/ 46 h 1395"/>
              <a:gd name="T38" fmla="*/ 533 w 1416"/>
              <a:gd name="T39" fmla="*/ 181 h 1395"/>
              <a:gd name="T40" fmla="*/ 533 w 1416"/>
              <a:gd name="T41" fmla="*/ 181 h 1395"/>
              <a:gd name="T42" fmla="*/ 250 w 1416"/>
              <a:gd name="T43" fmla="*/ 386 h 1395"/>
              <a:gd name="T44" fmla="*/ 136 w 1416"/>
              <a:gd name="T45" fmla="*/ 302 h 1395"/>
              <a:gd name="T46" fmla="*/ 136 w 1416"/>
              <a:gd name="T47" fmla="*/ 302 h 1395"/>
              <a:gd name="T48" fmla="*/ 0 w 1416"/>
              <a:gd name="T49" fmla="*/ 718 h 1395"/>
              <a:gd name="T50" fmla="*/ 141 w 1416"/>
              <a:gd name="T51" fmla="*/ 718 h 1395"/>
              <a:gd name="T52" fmla="*/ 141 w 1416"/>
              <a:gd name="T53" fmla="*/ 718 h 1395"/>
              <a:gd name="T54" fmla="*/ 141 w 1416"/>
              <a:gd name="T55" fmla="*/ 719 h 1395"/>
              <a:gd name="T56" fmla="*/ 141 w 1416"/>
              <a:gd name="T57" fmla="*/ 719 h 1395"/>
              <a:gd name="T58" fmla="*/ 249 w 1416"/>
              <a:gd name="T59" fmla="*/ 1051 h 1395"/>
              <a:gd name="T60" fmla="*/ 134 w 1416"/>
              <a:gd name="T61" fmla="*/ 1134 h 1395"/>
              <a:gd name="T62" fmla="*/ 134 w 1416"/>
              <a:gd name="T63" fmla="*/ 1134 h 1395"/>
              <a:gd name="T64" fmla="*/ 487 w 1416"/>
              <a:gd name="T65" fmla="*/ 1392 h 1395"/>
              <a:gd name="T66" fmla="*/ 531 w 1416"/>
              <a:gd name="T67" fmla="*/ 1257 h 1395"/>
              <a:gd name="T68" fmla="*/ 531 w 1416"/>
              <a:gd name="T69" fmla="*/ 1257 h 1395"/>
              <a:gd name="T70" fmla="*/ 708 w 1416"/>
              <a:gd name="T71" fmla="*/ 1285 h 1395"/>
              <a:gd name="T72" fmla="*/ 708 w 1416"/>
              <a:gd name="T73" fmla="*/ 1285 h 1395"/>
              <a:gd name="T74" fmla="*/ 881 w 1416"/>
              <a:gd name="T75" fmla="*/ 1258 h 1395"/>
              <a:gd name="T76" fmla="*/ 924 w 1416"/>
              <a:gd name="T77" fmla="*/ 1394 h 1395"/>
              <a:gd name="T78" fmla="*/ 924 w 1416"/>
              <a:gd name="T79" fmla="*/ 1394 h 1395"/>
              <a:gd name="T80" fmla="*/ 1279 w 1416"/>
              <a:gd name="T81" fmla="*/ 1137 h 1395"/>
              <a:gd name="T82" fmla="*/ 1164 w 1416"/>
              <a:gd name="T83" fmla="*/ 1053 h 1395"/>
              <a:gd name="T84" fmla="*/ 1164 w 1416"/>
              <a:gd name="T85" fmla="*/ 1053 h 1395"/>
              <a:gd name="T86" fmla="*/ 1274 w 1416"/>
              <a:gd name="T87" fmla="*/ 72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6" h="1395">
                <a:moveTo>
                  <a:pt x="708" y="959"/>
                </a:moveTo>
                <a:lnTo>
                  <a:pt x="708" y="959"/>
                </a:lnTo>
                <a:cubicBezTo>
                  <a:pt x="575" y="959"/>
                  <a:pt x="468" y="852"/>
                  <a:pt x="468" y="719"/>
                </a:cubicBezTo>
                <a:lnTo>
                  <a:pt x="468" y="719"/>
                </a:lnTo>
                <a:cubicBezTo>
                  <a:pt x="468" y="586"/>
                  <a:pt x="575" y="479"/>
                  <a:pt x="708" y="479"/>
                </a:cubicBezTo>
                <a:lnTo>
                  <a:pt x="708" y="479"/>
                </a:lnTo>
                <a:cubicBezTo>
                  <a:pt x="840" y="479"/>
                  <a:pt x="948" y="586"/>
                  <a:pt x="948" y="719"/>
                </a:cubicBezTo>
                <a:lnTo>
                  <a:pt x="948" y="719"/>
                </a:lnTo>
                <a:cubicBezTo>
                  <a:pt x="948" y="852"/>
                  <a:pt x="840" y="959"/>
                  <a:pt x="708" y="959"/>
                </a:cubicBezTo>
                <a:close/>
                <a:moveTo>
                  <a:pt x="1274" y="720"/>
                </a:moveTo>
                <a:lnTo>
                  <a:pt x="1415" y="719"/>
                </a:lnTo>
                <a:lnTo>
                  <a:pt x="1415" y="719"/>
                </a:lnTo>
                <a:cubicBezTo>
                  <a:pt x="1415" y="569"/>
                  <a:pt x="1368" y="425"/>
                  <a:pt x="1280" y="303"/>
                </a:cubicBezTo>
                <a:lnTo>
                  <a:pt x="1165" y="387"/>
                </a:lnTo>
                <a:lnTo>
                  <a:pt x="1165" y="387"/>
                </a:lnTo>
                <a:cubicBezTo>
                  <a:pt x="1096" y="292"/>
                  <a:pt x="997" y="219"/>
                  <a:pt x="883" y="181"/>
                </a:cubicBezTo>
                <a:lnTo>
                  <a:pt x="927" y="46"/>
                </a:lnTo>
                <a:lnTo>
                  <a:pt x="927" y="46"/>
                </a:lnTo>
                <a:cubicBezTo>
                  <a:pt x="786" y="0"/>
                  <a:pt x="630" y="0"/>
                  <a:pt x="489" y="46"/>
                </a:cubicBezTo>
                <a:lnTo>
                  <a:pt x="533" y="181"/>
                </a:lnTo>
                <a:lnTo>
                  <a:pt x="533" y="181"/>
                </a:lnTo>
                <a:cubicBezTo>
                  <a:pt x="418" y="218"/>
                  <a:pt x="320" y="291"/>
                  <a:pt x="250" y="386"/>
                </a:cubicBezTo>
                <a:lnTo>
                  <a:pt x="136" y="302"/>
                </a:lnTo>
                <a:lnTo>
                  <a:pt x="136" y="302"/>
                </a:lnTo>
                <a:cubicBezTo>
                  <a:pt x="47" y="424"/>
                  <a:pt x="0" y="567"/>
                  <a:pt x="0" y="718"/>
                </a:cubicBezTo>
                <a:lnTo>
                  <a:pt x="141" y="718"/>
                </a:lnTo>
                <a:lnTo>
                  <a:pt x="141" y="718"/>
                </a:lnTo>
                <a:cubicBezTo>
                  <a:pt x="141" y="719"/>
                  <a:pt x="141" y="719"/>
                  <a:pt x="141" y="719"/>
                </a:cubicBezTo>
                <a:lnTo>
                  <a:pt x="141" y="719"/>
                </a:lnTo>
                <a:cubicBezTo>
                  <a:pt x="141" y="843"/>
                  <a:pt x="181" y="958"/>
                  <a:pt x="249" y="1051"/>
                </a:cubicBezTo>
                <a:lnTo>
                  <a:pt x="134" y="1134"/>
                </a:lnTo>
                <a:lnTo>
                  <a:pt x="134" y="1134"/>
                </a:lnTo>
                <a:cubicBezTo>
                  <a:pt x="221" y="1254"/>
                  <a:pt x="347" y="1346"/>
                  <a:pt x="487" y="1392"/>
                </a:cubicBezTo>
                <a:lnTo>
                  <a:pt x="531" y="1257"/>
                </a:lnTo>
                <a:lnTo>
                  <a:pt x="531" y="1257"/>
                </a:lnTo>
                <a:cubicBezTo>
                  <a:pt x="587" y="1275"/>
                  <a:pt x="646" y="1285"/>
                  <a:pt x="708" y="1285"/>
                </a:cubicBezTo>
                <a:lnTo>
                  <a:pt x="708" y="1285"/>
                </a:lnTo>
                <a:cubicBezTo>
                  <a:pt x="767" y="1285"/>
                  <a:pt x="826" y="1276"/>
                  <a:pt x="881" y="1258"/>
                </a:cubicBezTo>
                <a:lnTo>
                  <a:pt x="924" y="1394"/>
                </a:lnTo>
                <a:lnTo>
                  <a:pt x="924" y="1394"/>
                </a:lnTo>
                <a:cubicBezTo>
                  <a:pt x="1065" y="1348"/>
                  <a:pt x="1190" y="1257"/>
                  <a:pt x="1279" y="1137"/>
                </a:cubicBezTo>
                <a:lnTo>
                  <a:pt x="1164" y="1053"/>
                </a:lnTo>
                <a:lnTo>
                  <a:pt x="1164" y="1053"/>
                </a:lnTo>
                <a:cubicBezTo>
                  <a:pt x="1232" y="960"/>
                  <a:pt x="1273" y="846"/>
                  <a:pt x="1274" y="720"/>
                </a:cubicBezTo>
                <a:close/>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9" name="Freeform 16">
            <a:extLst>
              <a:ext uri="{FF2B5EF4-FFF2-40B4-BE49-F238E27FC236}">
                <a16:creationId xmlns:a16="http://schemas.microsoft.com/office/drawing/2014/main" id="{2BDF881B-C0B0-FB45-A7F3-C0604E5E9591}"/>
              </a:ext>
            </a:extLst>
          </p:cNvPr>
          <p:cNvSpPr>
            <a:spLocks noChangeArrowheads="1"/>
          </p:cNvSpPr>
          <p:nvPr/>
        </p:nvSpPr>
        <p:spPr bwMode="auto">
          <a:xfrm>
            <a:off x="11600583" y="3205387"/>
            <a:ext cx="494341" cy="961044"/>
          </a:xfrm>
          <a:custGeom>
            <a:avLst/>
            <a:gdLst>
              <a:gd name="T0" fmla="*/ 708 w 709"/>
              <a:gd name="T1" fmla="*/ 467 h 1381"/>
              <a:gd name="T2" fmla="*/ 708 w 709"/>
              <a:gd name="T3" fmla="*/ 0 h 1381"/>
              <a:gd name="T4" fmla="*/ 708 w 709"/>
              <a:gd name="T5" fmla="*/ 0 h 1381"/>
              <a:gd name="T6" fmla="*/ 489 w 709"/>
              <a:gd name="T7" fmla="*/ 34 h 1381"/>
              <a:gd name="T8" fmla="*/ 533 w 709"/>
              <a:gd name="T9" fmla="*/ 169 h 1381"/>
              <a:gd name="T10" fmla="*/ 533 w 709"/>
              <a:gd name="T11" fmla="*/ 169 h 1381"/>
              <a:gd name="T12" fmla="*/ 250 w 709"/>
              <a:gd name="T13" fmla="*/ 374 h 1381"/>
              <a:gd name="T14" fmla="*/ 136 w 709"/>
              <a:gd name="T15" fmla="*/ 290 h 1381"/>
              <a:gd name="T16" fmla="*/ 136 w 709"/>
              <a:gd name="T17" fmla="*/ 290 h 1381"/>
              <a:gd name="T18" fmla="*/ 0 w 709"/>
              <a:gd name="T19" fmla="*/ 706 h 1381"/>
              <a:gd name="T20" fmla="*/ 141 w 709"/>
              <a:gd name="T21" fmla="*/ 706 h 1381"/>
              <a:gd name="T22" fmla="*/ 141 w 709"/>
              <a:gd name="T23" fmla="*/ 706 h 1381"/>
              <a:gd name="T24" fmla="*/ 141 w 709"/>
              <a:gd name="T25" fmla="*/ 707 h 1381"/>
              <a:gd name="T26" fmla="*/ 141 w 709"/>
              <a:gd name="T27" fmla="*/ 707 h 1381"/>
              <a:gd name="T28" fmla="*/ 249 w 709"/>
              <a:gd name="T29" fmla="*/ 1039 h 1381"/>
              <a:gd name="T30" fmla="*/ 134 w 709"/>
              <a:gd name="T31" fmla="*/ 1122 h 1381"/>
              <a:gd name="T32" fmla="*/ 134 w 709"/>
              <a:gd name="T33" fmla="*/ 1122 h 1381"/>
              <a:gd name="T34" fmla="*/ 487 w 709"/>
              <a:gd name="T35" fmla="*/ 1380 h 1381"/>
              <a:gd name="T36" fmla="*/ 531 w 709"/>
              <a:gd name="T37" fmla="*/ 1245 h 1381"/>
              <a:gd name="T38" fmla="*/ 531 w 709"/>
              <a:gd name="T39" fmla="*/ 1245 h 1381"/>
              <a:gd name="T40" fmla="*/ 708 w 709"/>
              <a:gd name="T41" fmla="*/ 1273 h 1381"/>
              <a:gd name="T42" fmla="*/ 708 w 709"/>
              <a:gd name="T43" fmla="*/ 947 h 1381"/>
              <a:gd name="T44" fmla="*/ 708 w 709"/>
              <a:gd name="T45" fmla="*/ 947 h 1381"/>
              <a:gd name="T46" fmla="*/ 468 w 709"/>
              <a:gd name="T47" fmla="*/ 707 h 1381"/>
              <a:gd name="T48" fmla="*/ 468 w 709"/>
              <a:gd name="T49" fmla="*/ 707 h 1381"/>
              <a:gd name="T50" fmla="*/ 708 w 709"/>
              <a:gd name="T51" fmla="*/ 467 h 1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9" h="1381">
                <a:moveTo>
                  <a:pt x="708" y="467"/>
                </a:moveTo>
                <a:lnTo>
                  <a:pt x="708" y="0"/>
                </a:lnTo>
                <a:lnTo>
                  <a:pt x="708" y="0"/>
                </a:lnTo>
                <a:cubicBezTo>
                  <a:pt x="634" y="0"/>
                  <a:pt x="560" y="11"/>
                  <a:pt x="489" y="34"/>
                </a:cubicBezTo>
                <a:lnTo>
                  <a:pt x="533" y="169"/>
                </a:lnTo>
                <a:lnTo>
                  <a:pt x="533" y="169"/>
                </a:lnTo>
                <a:cubicBezTo>
                  <a:pt x="418" y="206"/>
                  <a:pt x="320" y="279"/>
                  <a:pt x="250" y="374"/>
                </a:cubicBezTo>
                <a:lnTo>
                  <a:pt x="136" y="290"/>
                </a:lnTo>
                <a:lnTo>
                  <a:pt x="136" y="290"/>
                </a:lnTo>
                <a:cubicBezTo>
                  <a:pt x="47" y="412"/>
                  <a:pt x="0" y="555"/>
                  <a:pt x="0" y="706"/>
                </a:cubicBezTo>
                <a:lnTo>
                  <a:pt x="141" y="706"/>
                </a:lnTo>
                <a:lnTo>
                  <a:pt x="141" y="706"/>
                </a:lnTo>
                <a:cubicBezTo>
                  <a:pt x="141" y="707"/>
                  <a:pt x="141" y="707"/>
                  <a:pt x="141" y="707"/>
                </a:cubicBezTo>
                <a:lnTo>
                  <a:pt x="141" y="707"/>
                </a:lnTo>
                <a:cubicBezTo>
                  <a:pt x="141" y="831"/>
                  <a:pt x="181" y="946"/>
                  <a:pt x="249" y="1039"/>
                </a:cubicBezTo>
                <a:lnTo>
                  <a:pt x="134" y="1122"/>
                </a:lnTo>
                <a:lnTo>
                  <a:pt x="134" y="1122"/>
                </a:lnTo>
                <a:cubicBezTo>
                  <a:pt x="221" y="1242"/>
                  <a:pt x="347" y="1334"/>
                  <a:pt x="487" y="1380"/>
                </a:cubicBezTo>
                <a:lnTo>
                  <a:pt x="531" y="1245"/>
                </a:lnTo>
                <a:lnTo>
                  <a:pt x="531" y="1245"/>
                </a:lnTo>
                <a:cubicBezTo>
                  <a:pt x="587" y="1263"/>
                  <a:pt x="646" y="1273"/>
                  <a:pt x="708" y="1273"/>
                </a:cubicBezTo>
                <a:lnTo>
                  <a:pt x="708" y="947"/>
                </a:lnTo>
                <a:lnTo>
                  <a:pt x="708" y="947"/>
                </a:lnTo>
                <a:cubicBezTo>
                  <a:pt x="575" y="947"/>
                  <a:pt x="468" y="840"/>
                  <a:pt x="468" y="707"/>
                </a:cubicBezTo>
                <a:lnTo>
                  <a:pt x="468" y="707"/>
                </a:lnTo>
                <a:cubicBezTo>
                  <a:pt x="468" y="574"/>
                  <a:pt x="575" y="467"/>
                  <a:pt x="708" y="467"/>
                </a:cubicBez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20" name="Line 17">
            <a:extLst>
              <a:ext uri="{FF2B5EF4-FFF2-40B4-BE49-F238E27FC236}">
                <a16:creationId xmlns:a16="http://schemas.microsoft.com/office/drawing/2014/main" id="{63BB5669-C4D4-CB4A-B9C1-0987ED9E8894}"/>
              </a:ext>
            </a:extLst>
          </p:cNvPr>
          <p:cNvSpPr>
            <a:spLocks noChangeShapeType="1"/>
          </p:cNvSpPr>
          <p:nvPr/>
        </p:nvSpPr>
        <p:spPr bwMode="auto">
          <a:xfrm>
            <a:off x="11081682" y="9825233"/>
            <a:ext cx="1768568" cy="0"/>
          </a:xfrm>
          <a:prstGeom prst="line">
            <a:avLst/>
          </a:prstGeom>
          <a:noFill/>
          <a:ln w="38100" cap="flat">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21" name="Freeform 18">
            <a:extLst>
              <a:ext uri="{FF2B5EF4-FFF2-40B4-BE49-F238E27FC236}">
                <a16:creationId xmlns:a16="http://schemas.microsoft.com/office/drawing/2014/main" id="{B0A01296-81FE-8D43-A0BE-878060BCF553}"/>
              </a:ext>
            </a:extLst>
          </p:cNvPr>
          <p:cNvSpPr>
            <a:spLocks noChangeArrowheads="1"/>
          </p:cNvSpPr>
          <p:nvPr/>
        </p:nvSpPr>
        <p:spPr bwMode="auto">
          <a:xfrm>
            <a:off x="13117375" y="7936918"/>
            <a:ext cx="7278275" cy="770679"/>
          </a:xfrm>
          <a:custGeom>
            <a:avLst/>
            <a:gdLst>
              <a:gd name="T0" fmla="*/ 5042 w 5043"/>
              <a:gd name="T1" fmla="*/ 0 h 1107"/>
              <a:gd name="T2" fmla="*/ 0 w 5043"/>
              <a:gd name="T3" fmla="*/ 0 h 1107"/>
              <a:gd name="T4" fmla="*/ 0 w 5043"/>
              <a:gd name="T5" fmla="*/ 1106 h 1107"/>
              <a:gd name="T6" fmla="*/ 5042 w 5043"/>
              <a:gd name="T7" fmla="*/ 1106 h 1107"/>
              <a:gd name="T8" fmla="*/ 5042 w 5043"/>
              <a:gd name="T9" fmla="*/ 0 h 1107"/>
            </a:gdLst>
            <a:ahLst/>
            <a:cxnLst>
              <a:cxn ang="0">
                <a:pos x="T0" y="T1"/>
              </a:cxn>
              <a:cxn ang="0">
                <a:pos x="T2" y="T3"/>
              </a:cxn>
              <a:cxn ang="0">
                <a:pos x="T4" y="T5"/>
              </a:cxn>
              <a:cxn ang="0">
                <a:pos x="T6" y="T7"/>
              </a:cxn>
              <a:cxn ang="0">
                <a:pos x="T8" y="T9"/>
              </a:cxn>
            </a:cxnLst>
            <a:rect l="0" t="0" r="r" b="b"/>
            <a:pathLst>
              <a:path w="5043" h="1107">
                <a:moveTo>
                  <a:pt x="5042" y="0"/>
                </a:moveTo>
                <a:lnTo>
                  <a:pt x="0" y="0"/>
                </a:lnTo>
                <a:lnTo>
                  <a:pt x="0" y="1106"/>
                </a:lnTo>
                <a:lnTo>
                  <a:pt x="5042" y="1106"/>
                </a:lnTo>
                <a:lnTo>
                  <a:pt x="5042" y="0"/>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86" name="Freeform 85">
            <a:extLst>
              <a:ext uri="{FF2B5EF4-FFF2-40B4-BE49-F238E27FC236}">
                <a16:creationId xmlns:a16="http://schemas.microsoft.com/office/drawing/2014/main" id="{88042487-5B6C-DE44-BB6B-5BEFAA7FD080}"/>
              </a:ext>
            </a:extLst>
          </p:cNvPr>
          <p:cNvSpPr>
            <a:spLocks noChangeArrowheads="1"/>
          </p:cNvSpPr>
          <p:nvPr/>
        </p:nvSpPr>
        <p:spPr bwMode="auto">
          <a:xfrm>
            <a:off x="13952533" y="8090439"/>
            <a:ext cx="6256852" cy="459871"/>
          </a:xfrm>
          <a:custGeom>
            <a:avLst/>
            <a:gdLst>
              <a:gd name="connsiteX0" fmla="*/ 0 w 2517057"/>
              <a:gd name="connsiteY0" fmla="*/ 374592 h 459871"/>
              <a:gd name="connsiteX1" fmla="*/ 2517057 w 2517057"/>
              <a:gd name="connsiteY1" fmla="*/ 374592 h 459871"/>
              <a:gd name="connsiteX2" fmla="*/ 2517057 w 2517057"/>
              <a:gd name="connsiteY2" fmla="*/ 459871 h 459871"/>
              <a:gd name="connsiteX3" fmla="*/ 0 w 2517057"/>
              <a:gd name="connsiteY3" fmla="*/ 459871 h 459871"/>
              <a:gd name="connsiteX4" fmla="*/ 0 w 2517057"/>
              <a:gd name="connsiteY4" fmla="*/ 187298 h 459871"/>
              <a:gd name="connsiteX5" fmla="*/ 2517057 w 2517057"/>
              <a:gd name="connsiteY5" fmla="*/ 187298 h 459871"/>
              <a:gd name="connsiteX6" fmla="*/ 2517057 w 2517057"/>
              <a:gd name="connsiteY6" fmla="*/ 272576 h 459871"/>
              <a:gd name="connsiteX7" fmla="*/ 0 w 2517057"/>
              <a:gd name="connsiteY7" fmla="*/ 272576 h 459871"/>
              <a:gd name="connsiteX8" fmla="*/ 0 w 2517057"/>
              <a:gd name="connsiteY8" fmla="*/ 0 h 459871"/>
              <a:gd name="connsiteX9" fmla="*/ 2517057 w 2517057"/>
              <a:gd name="connsiteY9" fmla="*/ 0 h 459871"/>
              <a:gd name="connsiteX10" fmla="*/ 2517057 w 2517057"/>
              <a:gd name="connsiteY10" fmla="*/ 85267 h 459871"/>
              <a:gd name="connsiteX11" fmla="*/ 0 w 2517057"/>
              <a:gd name="connsiteY11" fmla="*/ 85267 h 45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057" h="459871">
                <a:moveTo>
                  <a:pt x="0" y="374592"/>
                </a:moveTo>
                <a:lnTo>
                  <a:pt x="2517057" y="374592"/>
                </a:lnTo>
                <a:lnTo>
                  <a:pt x="2517057" y="459871"/>
                </a:lnTo>
                <a:lnTo>
                  <a:pt x="0" y="459871"/>
                </a:lnTo>
                <a:close/>
                <a:moveTo>
                  <a:pt x="0" y="187298"/>
                </a:moveTo>
                <a:lnTo>
                  <a:pt x="2517057" y="187298"/>
                </a:lnTo>
                <a:lnTo>
                  <a:pt x="2517057" y="272576"/>
                </a:lnTo>
                <a:lnTo>
                  <a:pt x="0" y="272576"/>
                </a:lnTo>
                <a:close/>
                <a:moveTo>
                  <a:pt x="0" y="0"/>
                </a:moveTo>
                <a:lnTo>
                  <a:pt x="2517057" y="0"/>
                </a:lnTo>
                <a:lnTo>
                  <a:pt x="2517057" y="85267"/>
                </a:lnTo>
                <a:lnTo>
                  <a:pt x="0" y="85267"/>
                </a:lnTo>
                <a:close/>
              </a:path>
            </a:pathLst>
          </a:custGeom>
          <a:solidFill>
            <a:schemeClr val="accent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25" name="Freeform 22">
            <a:extLst>
              <a:ext uri="{FF2B5EF4-FFF2-40B4-BE49-F238E27FC236}">
                <a16:creationId xmlns:a16="http://schemas.microsoft.com/office/drawing/2014/main" id="{EE9A9EDF-99E9-0642-A37A-841D2561AFC5}"/>
              </a:ext>
            </a:extLst>
          </p:cNvPr>
          <p:cNvSpPr>
            <a:spLocks noChangeArrowheads="1"/>
          </p:cNvSpPr>
          <p:nvPr/>
        </p:nvSpPr>
        <p:spPr bwMode="auto">
          <a:xfrm>
            <a:off x="13117375" y="7936918"/>
            <a:ext cx="3693729" cy="770679"/>
          </a:xfrm>
          <a:custGeom>
            <a:avLst/>
            <a:gdLst>
              <a:gd name="T0" fmla="*/ 2521 w 2522"/>
              <a:gd name="T1" fmla="*/ 0 h 1107"/>
              <a:gd name="T2" fmla="*/ 0 w 2522"/>
              <a:gd name="T3" fmla="*/ 0 h 1107"/>
              <a:gd name="T4" fmla="*/ 0 w 2522"/>
              <a:gd name="T5" fmla="*/ 1106 h 1107"/>
              <a:gd name="T6" fmla="*/ 2521 w 2522"/>
              <a:gd name="T7" fmla="*/ 1106 h 1107"/>
              <a:gd name="T8" fmla="*/ 2521 w 2522"/>
              <a:gd name="T9" fmla="*/ 0 h 1107"/>
            </a:gdLst>
            <a:ahLst/>
            <a:cxnLst>
              <a:cxn ang="0">
                <a:pos x="T0" y="T1"/>
              </a:cxn>
              <a:cxn ang="0">
                <a:pos x="T2" y="T3"/>
              </a:cxn>
              <a:cxn ang="0">
                <a:pos x="T4" y="T5"/>
              </a:cxn>
              <a:cxn ang="0">
                <a:pos x="T6" y="T7"/>
              </a:cxn>
              <a:cxn ang="0">
                <a:pos x="T8" y="T9"/>
              </a:cxn>
            </a:cxnLst>
            <a:rect l="0" t="0" r="r" b="b"/>
            <a:pathLst>
              <a:path w="2522" h="1107">
                <a:moveTo>
                  <a:pt x="2521" y="0"/>
                </a:moveTo>
                <a:lnTo>
                  <a:pt x="0" y="0"/>
                </a:lnTo>
                <a:lnTo>
                  <a:pt x="0" y="1106"/>
                </a:lnTo>
                <a:lnTo>
                  <a:pt x="2521" y="1106"/>
                </a:lnTo>
                <a:lnTo>
                  <a:pt x="2521"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26" name="Freeform 23">
            <a:extLst>
              <a:ext uri="{FF2B5EF4-FFF2-40B4-BE49-F238E27FC236}">
                <a16:creationId xmlns:a16="http://schemas.microsoft.com/office/drawing/2014/main" id="{3CAD7156-0547-6545-BF0C-3262781D3BA4}"/>
              </a:ext>
            </a:extLst>
          </p:cNvPr>
          <p:cNvSpPr>
            <a:spLocks noChangeArrowheads="1"/>
          </p:cNvSpPr>
          <p:nvPr/>
        </p:nvSpPr>
        <p:spPr bwMode="auto">
          <a:xfrm>
            <a:off x="13270898" y="8065877"/>
            <a:ext cx="509691" cy="509691"/>
          </a:xfrm>
          <a:custGeom>
            <a:avLst/>
            <a:gdLst>
              <a:gd name="T0" fmla="*/ 733 w 734"/>
              <a:gd name="T1" fmla="*/ 0 h 733"/>
              <a:gd name="T2" fmla="*/ 0 w 734"/>
              <a:gd name="T3" fmla="*/ 0 h 733"/>
              <a:gd name="T4" fmla="*/ 0 w 734"/>
              <a:gd name="T5" fmla="*/ 732 h 733"/>
              <a:gd name="T6" fmla="*/ 733 w 734"/>
              <a:gd name="T7" fmla="*/ 732 h 733"/>
              <a:gd name="T8" fmla="*/ 733 w 734"/>
              <a:gd name="T9" fmla="*/ 0 h 733"/>
            </a:gdLst>
            <a:ahLst/>
            <a:cxnLst>
              <a:cxn ang="0">
                <a:pos x="T0" y="T1"/>
              </a:cxn>
              <a:cxn ang="0">
                <a:pos x="T2" y="T3"/>
              </a:cxn>
              <a:cxn ang="0">
                <a:pos x="T4" y="T5"/>
              </a:cxn>
              <a:cxn ang="0">
                <a:pos x="T6" y="T7"/>
              </a:cxn>
              <a:cxn ang="0">
                <a:pos x="T8" y="T9"/>
              </a:cxn>
            </a:cxnLst>
            <a:rect l="0" t="0" r="r" b="b"/>
            <a:pathLst>
              <a:path w="734" h="733">
                <a:moveTo>
                  <a:pt x="733" y="0"/>
                </a:moveTo>
                <a:lnTo>
                  <a:pt x="0" y="0"/>
                </a:lnTo>
                <a:lnTo>
                  <a:pt x="0" y="732"/>
                </a:lnTo>
                <a:lnTo>
                  <a:pt x="733" y="732"/>
                </a:lnTo>
                <a:lnTo>
                  <a:pt x="733" y="0"/>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27" name="Freeform 24">
            <a:extLst>
              <a:ext uri="{FF2B5EF4-FFF2-40B4-BE49-F238E27FC236}">
                <a16:creationId xmlns:a16="http://schemas.microsoft.com/office/drawing/2014/main" id="{4F83026C-6824-F34D-A455-217A233574B4}"/>
              </a:ext>
            </a:extLst>
          </p:cNvPr>
          <p:cNvSpPr>
            <a:spLocks noChangeArrowheads="1"/>
          </p:cNvSpPr>
          <p:nvPr/>
        </p:nvSpPr>
        <p:spPr bwMode="auto">
          <a:xfrm>
            <a:off x="13117375" y="8990075"/>
            <a:ext cx="7278275" cy="770677"/>
          </a:xfrm>
          <a:custGeom>
            <a:avLst/>
            <a:gdLst>
              <a:gd name="T0" fmla="*/ 5042 w 5043"/>
              <a:gd name="T1" fmla="*/ 0 h 1108"/>
              <a:gd name="T2" fmla="*/ 0 w 5043"/>
              <a:gd name="T3" fmla="*/ 0 h 1108"/>
              <a:gd name="T4" fmla="*/ 0 w 5043"/>
              <a:gd name="T5" fmla="*/ 1107 h 1108"/>
              <a:gd name="T6" fmla="*/ 5042 w 5043"/>
              <a:gd name="T7" fmla="*/ 1107 h 1108"/>
              <a:gd name="T8" fmla="*/ 5042 w 5043"/>
              <a:gd name="T9" fmla="*/ 0 h 1108"/>
            </a:gdLst>
            <a:ahLst/>
            <a:cxnLst>
              <a:cxn ang="0">
                <a:pos x="T0" y="T1"/>
              </a:cxn>
              <a:cxn ang="0">
                <a:pos x="T2" y="T3"/>
              </a:cxn>
              <a:cxn ang="0">
                <a:pos x="T4" y="T5"/>
              </a:cxn>
              <a:cxn ang="0">
                <a:pos x="T6" y="T7"/>
              </a:cxn>
              <a:cxn ang="0">
                <a:pos x="T8" y="T9"/>
              </a:cxn>
            </a:cxnLst>
            <a:rect l="0" t="0" r="r" b="b"/>
            <a:pathLst>
              <a:path w="5043" h="1108">
                <a:moveTo>
                  <a:pt x="5042" y="0"/>
                </a:moveTo>
                <a:lnTo>
                  <a:pt x="0" y="0"/>
                </a:lnTo>
                <a:lnTo>
                  <a:pt x="0" y="1107"/>
                </a:lnTo>
                <a:lnTo>
                  <a:pt x="5042" y="1107"/>
                </a:lnTo>
                <a:lnTo>
                  <a:pt x="5042" y="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87" name="Freeform 86">
            <a:extLst>
              <a:ext uri="{FF2B5EF4-FFF2-40B4-BE49-F238E27FC236}">
                <a16:creationId xmlns:a16="http://schemas.microsoft.com/office/drawing/2014/main" id="{7A607719-A349-5A43-BD93-9B65252DC6E2}"/>
              </a:ext>
            </a:extLst>
          </p:cNvPr>
          <p:cNvSpPr>
            <a:spLocks noChangeArrowheads="1"/>
          </p:cNvSpPr>
          <p:nvPr/>
        </p:nvSpPr>
        <p:spPr bwMode="auto">
          <a:xfrm>
            <a:off x="13952533" y="9146667"/>
            <a:ext cx="6256852" cy="459865"/>
          </a:xfrm>
          <a:custGeom>
            <a:avLst/>
            <a:gdLst>
              <a:gd name="connsiteX0" fmla="*/ 0 w 2517057"/>
              <a:gd name="connsiteY0" fmla="*/ 374592 h 459865"/>
              <a:gd name="connsiteX1" fmla="*/ 2517057 w 2517057"/>
              <a:gd name="connsiteY1" fmla="*/ 374592 h 459865"/>
              <a:gd name="connsiteX2" fmla="*/ 2517057 w 2517057"/>
              <a:gd name="connsiteY2" fmla="*/ 459865 h 459865"/>
              <a:gd name="connsiteX3" fmla="*/ 0 w 2517057"/>
              <a:gd name="connsiteY3" fmla="*/ 459865 h 459865"/>
              <a:gd name="connsiteX4" fmla="*/ 0 w 2517057"/>
              <a:gd name="connsiteY4" fmla="*/ 187298 h 459865"/>
              <a:gd name="connsiteX5" fmla="*/ 2517057 w 2517057"/>
              <a:gd name="connsiteY5" fmla="*/ 187298 h 459865"/>
              <a:gd name="connsiteX6" fmla="*/ 2517057 w 2517057"/>
              <a:gd name="connsiteY6" fmla="*/ 272571 h 459865"/>
              <a:gd name="connsiteX7" fmla="*/ 0 w 2517057"/>
              <a:gd name="connsiteY7" fmla="*/ 272571 h 459865"/>
              <a:gd name="connsiteX8" fmla="*/ 0 w 2517057"/>
              <a:gd name="connsiteY8" fmla="*/ 0 h 459865"/>
              <a:gd name="connsiteX9" fmla="*/ 2517057 w 2517057"/>
              <a:gd name="connsiteY9" fmla="*/ 0 h 459865"/>
              <a:gd name="connsiteX10" fmla="*/ 2517057 w 2517057"/>
              <a:gd name="connsiteY10" fmla="*/ 85279 h 459865"/>
              <a:gd name="connsiteX11" fmla="*/ 0 w 2517057"/>
              <a:gd name="connsiteY11" fmla="*/ 85279 h 45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057" h="459865">
                <a:moveTo>
                  <a:pt x="0" y="374592"/>
                </a:moveTo>
                <a:lnTo>
                  <a:pt x="2517057" y="374592"/>
                </a:lnTo>
                <a:lnTo>
                  <a:pt x="2517057" y="459865"/>
                </a:lnTo>
                <a:lnTo>
                  <a:pt x="0" y="459865"/>
                </a:lnTo>
                <a:close/>
                <a:moveTo>
                  <a:pt x="0" y="187298"/>
                </a:moveTo>
                <a:lnTo>
                  <a:pt x="2517057" y="187298"/>
                </a:lnTo>
                <a:lnTo>
                  <a:pt x="2517057" y="272571"/>
                </a:lnTo>
                <a:lnTo>
                  <a:pt x="0" y="272571"/>
                </a:lnTo>
                <a:close/>
                <a:moveTo>
                  <a:pt x="0" y="0"/>
                </a:moveTo>
                <a:lnTo>
                  <a:pt x="2517057" y="0"/>
                </a:lnTo>
                <a:lnTo>
                  <a:pt x="2517057" y="85279"/>
                </a:lnTo>
                <a:lnTo>
                  <a:pt x="0" y="85279"/>
                </a:lnTo>
                <a:close/>
              </a:path>
            </a:pathLst>
          </a:custGeom>
          <a:solidFill>
            <a:schemeClr val="accent2">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1" name="Freeform 28">
            <a:extLst>
              <a:ext uri="{FF2B5EF4-FFF2-40B4-BE49-F238E27FC236}">
                <a16:creationId xmlns:a16="http://schemas.microsoft.com/office/drawing/2014/main" id="{61477434-61AD-7147-BADA-2D47BA58A502}"/>
              </a:ext>
            </a:extLst>
          </p:cNvPr>
          <p:cNvSpPr>
            <a:spLocks noChangeArrowheads="1"/>
          </p:cNvSpPr>
          <p:nvPr/>
        </p:nvSpPr>
        <p:spPr bwMode="auto">
          <a:xfrm>
            <a:off x="13117375" y="8990075"/>
            <a:ext cx="3693729" cy="770677"/>
          </a:xfrm>
          <a:custGeom>
            <a:avLst/>
            <a:gdLst>
              <a:gd name="T0" fmla="*/ 2521 w 2522"/>
              <a:gd name="T1" fmla="*/ 0 h 1108"/>
              <a:gd name="T2" fmla="*/ 0 w 2522"/>
              <a:gd name="T3" fmla="*/ 0 h 1108"/>
              <a:gd name="T4" fmla="*/ 0 w 2522"/>
              <a:gd name="T5" fmla="*/ 1107 h 1108"/>
              <a:gd name="T6" fmla="*/ 2521 w 2522"/>
              <a:gd name="T7" fmla="*/ 1107 h 1108"/>
              <a:gd name="T8" fmla="*/ 2521 w 2522"/>
              <a:gd name="T9" fmla="*/ 0 h 1108"/>
            </a:gdLst>
            <a:ahLst/>
            <a:cxnLst>
              <a:cxn ang="0">
                <a:pos x="T0" y="T1"/>
              </a:cxn>
              <a:cxn ang="0">
                <a:pos x="T2" y="T3"/>
              </a:cxn>
              <a:cxn ang="0">
                <a:pos x="T4" y="T5"/>
              </a:cxn>
              <a:cxn ang="0">
                <a:pos x="T6" y="T7"/>
              </a:cxn>
              <a:cxn ang="0">
                <a:pos x="T8" y="T9"/>
              </a:cxn>
            </a:cxnLst>
            <a:rect l="0" t="0" r="r" b="b"/>
            <a:pathLst>
              <a:path w="2522" h="1108">
                <a:moveTo>
                  <a:pt x="2521" y="0"/>
                </a:moveTo>
                <a:lnTo>
                  <a:pt x="0" y="0"/>
                </a:lnTo>
                <a:lnTo>
                  <a:pt x="0" y="1107"/>
                </a:lnTo>
                <a:lnTo>
                  <a:pt x="2521" y="1107"/>
                </a:lnTo>
                <a:lnTo>
                  <a:pt x="2521"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32" name="Freeform 29">
            <a:extLst>
              <a:ext uri="{FF2B5EF4-FFF2-40B4-BE49-F238E27FC236}">
                <a16:creationId xmlns:a16="http://schemas.microsoft.com/office/drawing/2014/main" id="{DF9F1257-4A6B-4144-B8DE-2D345B49D9C1}"/>
              </a:ext>
            </a:extLst>
          </p:cNvPr>
          <p:cNvSpPr>
            <a:spLocks noChangeArrowheads="1"/>
          </p:cNvSpPr>
          <p:nvPr/>
        </p:nvSpPr>
        <p:spPr bwMode="auto">
          <a:xfrm>
            <a:off x="13270898" y="9122105"/>
            <a:ext cx="509691" cy="509691"/>
          </a:xfrm>
          <a:custGeom>
            <a:avLst/>
            <a:gdLst>
              <a:gd name="T0" fmla="*/ 733 w 734"/>
              <a:gd name="T1" fmla="*/ 0 h 734"/>
              <a:gd name="T2" fmla="*/ 0 w 734"/>
              <a:gd name="T3" fmla="*/ 0 h 734"/>
              <a:gd name="T4" fmla="*/ 0 w 734"/>
              <a:gd name="T5" fmla="*/ 733 h 734"/>
              <a:gd name="T6" fmla="*/ 733 w 734"/>
              <a:gd name="T7" fmla="*/ 733 h 734"/>
              <a:gd name="T8" fmla="*/ 733 w 734"/>
              <a:gd name="T9" fmla="*/ 0 h 734"/>
            </a:gdLst>
            <a:ahLst/>
            <a:cxnLst>
              <a:cxn ang="0">
                <a:pos x="T0" y="T1"/>
              </a:cxn>
              <a:cxn ang="0">
                <a:pos x="T2" y="T3"/>
              </a:cxn>
              <a:cxn ang="0">
                <a:pos x="T4" y="T5"/>
              </a:cxn>
              <a:cxn ang="0">
                <a:pos x="T6" y="T7"/>
              </a:cxn>
              <a:cxn ang="0">
                <a:pos x="T8" y="T9"/>
              </a:cxn>
            </a:cxnLst>
            <a:rect l="0" t="0" r="r" b="b"/>
            <a:pathLst>
              <a:path w="734" h="734">
                <a:moveTo>
                  <a:pt x="733" y="0"/>
                </a:moveTo>
                <a:lnTo>
                  <a:pt x="0" y="0"/>
                </a:lnTo>
                <a:lnTo>
                  <a:pt x="0" y="733"/>
                </a:lnTo>
                <a:lnTo>
                  <a:pt x="733" y="733"/>
                </a:lnTo>
                <a:lnTo>
                  <a:pt x="733" y="0"/>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3" name="Freeform 30">
            <a:extLst>
              <a:ext uri="{FF2B5EF4-FFF2-40B4-BE49-F238E27FC236}">
                <a16:creationId xmlns:a16="http://schemas.microsoft.com/office/drawing/2014/main" id="{01FE0A86-E483-F842-9ECF-70E34091D31C}"/>
              </a:ext>
            </a:extLst>
          </p:cNvPr>
          <p:cNvSpPr>
            <a:spLocks noChangeArrowheads="1"/>
          </p:cNvSpPr>
          <p:nvPr/>
        </p:nvSpPr>
        <p:spPr bwMode="auto">
          <a:xfrm>
            <a:off x="13117375" y="10046304"/>
            <a:ext cx="7278275" cy="770677"/>
          </a:xfrm>
          <a:custGeom>
            <a:avLst/>
            <a:gdLst>
              <a:gd name="T0" fmla="*/ 5042 w 5043"/>
              <a:gd name="T1" fmla="*/ 0 h 1108"/>
              <a:gd name="T2" fmla="*/ 0 w 5043"/>
              <a:gd name="T3" fmla="*/ 0 h 1108"/>
              <a:gd name="T4" fmla="*/ 0 w 5043"/>
              <a:gd name="T5" fmla="*/ 1107 h 1108"/>
              <a:gd name="T6" fmla="*/ 5042 w 5043"/>
              <a:gd name="T7" fmla="*/ 1107 h 1108"/>
              <a:gd name="T8" fmla="*/ 5042 w 5043"/>
              <a:gd name="T9" fmla="*/ 0 h 1108"/>
            </a:gdLst>
            <a:ahLst/>
            <a:cxnLst>
              <a:cxn ang="0">
                <a:pos x="T0" y="T1"/>
              </a:cxn>
              <a:cxn ang="0">
                <a:pos x="T2" y="T3"/>
              </a:cxn>
              <a:cxn ang="0">
                <a:pos x="T4" y="T5"/>
              </a:cxn>
              <a:cxn ang="0">
                <a:pos x="T6" y="T7"/>
              </a:cxn>
              <a:cxn ang="0">
                <a:pos x="T8" y="T9"/>
              </a:cxn>
            </a:cxnLst>
            <a:rect l="0" t="0" r="r" b="b"/>
            <a:pathLst>
              <a:path w="5043" h="1108">
                <a:moveTo>
                  <a:pt x="5042" y="0"/>
                </a:moveTo>
                <a:lnTo>
                  <a:pt x="0" y="0"/>
                </a:lnTo>
                <a:lnTo>
                  <a:pt x="0" y="1107"/>
                </a:lnTo>
                <a:lnTo>
                  <a:pt x="5042" y="1107"/>
                </a:lnTo>
                <a:lnTo>
                  <a:pt x="5042" y="0"/>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88" name="Freeform 87">
            <a:extLst>
              <a:ext uri="{FF2B5EF4-FFF2-40B4-BE49-F238E27FC236}">
                <a16:creationId xmlns:a16="http://schemas.microsoft.com/office/drawing/2014/main" id="{0D242B60-A44A-9341-9AF4-C88A6CDF8A5A}"/>
              </a:ext>
            </a:extLst>
          </p:cNvPr>
          <p:cNvSpPr>
            <a:spLocks noChangeArrowheads="1"/>
          </p:cNvSpPr>
          <p:nvPr/>
        </p:nvSpPr>
        <p:spPr bwMode="auto">
          <a:xfrm>
            <a:off x="13952533" y="10202895"/>
            <a:ext cx="6256852" cy="459865"/>
          </a:xfrm>
          <a:custGeom>
            <a:avLst/>
            <a:gdLst>
              <a:gd name="connsiteX0" fmla="*/ 0 w 2517057"/>
              <a:gd name="connsiteY0" fmla="*/ 374592 h 459865"/>
              <a:gd name="connsiteX1" fmla="*/ 2517057 w 2517057"/>
              <a:gd name="connsiteY1" fmla="*/ 374592 h 459865"/>
              <a:gd name="connsiteX2" fmla="*/ 2517057 w 2517057"/>
              <a:gd name="connsiteY2" fmla="*/ 459865 h 459865"/>
              <a:gd name="connsiteX3" fmla="*/ 0 w 2517057"/>
              <a:gd name="connsiteY3" fmla="*/ 459865 h 459865"/>
              <a:gd name="connsiteX4" fmla="*/ 0 w 2517057"/>
              <a:gd name="connsiteY4" fmla="*/ 187297 h 459865"/>
              <a:gd name="connsiteX5" fmla="*/ 2517057 w 2517057"/>
              <a:gd name="connsiteY5" fmla="*/ 187297 h 459865"/>
              <a:gd name="connsiteX6" fmla="*/ 2517057 w 2517057"/>
              <a:gd name="connsiteY6" fmla="*/ 272576 h 459865"/>
              <a:gd name="connsiteX7" fmla="*/ 0 w 2517057"/>
              <a:gd name="connsiteY7" fmla="*/ 272576 h 459865"/>
              <a:gd name="connsiteX8" fmla="*/ 0 w 2517057"/>
              <a:gd name="connsiteY8" fmla="*/ 0 h 459865"/>
              <a:gd name="connsiteX9" fmla="*/ 2517057 w 2517057"/>
              <a:gd name="connsiteY9" fmla="*/ 0 h 459865"/>
              <a:gd name="connsiteX10" fmla="*/ 2517057 w 2517057"/>
              <a:gd name="connsiteY10" fmla="*/ 85279 h 459865"/>
              <a:gd name="connsiteX11" fmla="*/ 0 w 2517057"/>
              <a:gd name="connsiteY11" fmla="*/ 85279 h 45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057" h="459865">
                <a:moveTo>
                  <a:pt x="0" y="374592"/>
                </a:moveTo>
                <a:lnTo>
                  <a:pt x="2517057" y="374592"/>
                </a:lnTo>
                <a:lnTo>
                  <a:pt x="2517057" y="459865"/>
                </a:lnTo>
                <a:lnTo>
                  <a:pt x="0" y="459865"/>
                </a:lnTo>
                <a:close/>
                <a:moveTo>
                  <a:pt x="0" y="187297"/>
                </a:moveTo>
                <a:lnTo>
                  <a:pt x="2517057" y="187297"/>
                </a:lnTo>
                <a:lnTo>
                  <a:pt x="2517057" y="272576"/>
                </a:lnTo>
                <a:lnTo>
                  <a:pt x="0" y="272576"/>
                </a:lnTo>
                <a:close/>
                <a:moveTo>
                  <a:pt x="0" y="0"/>
                </a:moveTo>
                <a:lnTo>
                  <a:pt x="2517057" y="0"/>
                </a:lnTo>
                <a:lnTo>
                  <a:pt x="2517057" y="85279"/>
                </a:lnTo>
                <a:lnTo>
                  <a:pt x="0" y="85279"/>
                </a:lnTo>
                <a:close/>
              </a:path>
            </a:pathLst>
          </a:custGeom>
          <a:solidFill>
            <a:schemeClr val="accent3">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37" name="Freeform 34">
            <a:extLst>
              <a:ext uri="{FF2B5EF4-FFF2-40B4-BE49-F238E27FC236}">
                <a16:creationId xmlns:a16="http://schemas.microsoft.com/office/drawing/2014/main" id="{3F781536-41E3-884B-8B3D-A637589F7A45}"/>
              </a:ext>
            </a:extLst>
          </p:cNvPr>
          <p:cNvSpPr>
            <a:spLocks noChangeArrowheads="1"/>
          </p:cNvSpPr>
          <p:nvPr/>
        </p:nvSpPr>
        <p:spPr bwMode="auto">
          <a:xfrm>
            <a:off x="13117375" y="10046304"/>
            <a:ext cx="3693729" cy="770677"/>
          </a:xfrm>
          <a:custGeom>
            <a:avLst/>
            <a:gdLst>
              <a:gd name="T0" fmla="*/ 2521 w 2522"/>
              <a:gd name="T1" fmla="*/ 0 h 1108"/>
              <a:gd name="T2" fmla="*/ 0 w 2522"/>
              <a:gd name="T3" fmla="*/ 0 h 1108"/>
              <a:gd name="T4" fmla="*/ 0 w 2522"/>
              <a:gd name="T5" fmla="*/ 1107 h 1108"/>
              <a:gd name="T6" fmla="*/ 2521 w 2522"/>
              <a:gd name="T7" fmla="*/ 1107 h 1108"/>
              <a:gd name="T8" fmla="*/ 2521 w 2522"/>
              <a:gd name="T9" fmla="*/ 0 h 1108"/>
            </a:gdLst>
            <a:ahLst/>
            <a:cxnLst>
              <a:cxn ang="0">
                <a:pos x="T0" y="T1"/>
              </a:cxn>
              <a:cxn ang="0">
                <a:pos x="T2" y="T3"/>
              </a:cxn>
              <a:cxn ang="0">
                <a:pos x="T4" y="T5"/>
              </a:cxn>
              <a:cxn ang="0">
                <a:pos x="T6" y="T7"/>
              </a:cxn>
              <a:cxn ang="0">
                <a:pos x="T8" y="T9"/>
              </a:cxn>
            </a:cxnLst>
            <a:rect l="0" t="0" r="r" b="b"/>
            <a:pathLst>
              <a:path w="2522" h="1108">
                <a:moveTo>
                  <a:pt x="2521" y="0"/>
                </a:moveTo>
                <a:lnTo>
                  <a:pt x="0" y="0"/>
                </a:lnTo>
                <a:lnTo>
                  <a:pt x="0" y="1107"/>
                </a:lnTo>
                <a:lnTo>
                  <a:pt x="2521" y="1107"/>
                </a:lnTo>
                <a:lnTo>
                  <a:pt x="2521"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38" name="Freeform 35">
            <a:extLst>
              <a:ext uri="{FF2B5EF4-FFF2-40B4-BE49-F238E27FC236}">
                <a16:creationId xmlns:a16="http://schemas.microsoft.com/office/drawing/2014/main" id="{21442812-0BF3-A742-BBEA-654291F0B421}"/>
              </a:ext>
            </a:extLst>
          </p:cNvPr>
          <p:cNvSpPr>
            <a:spLocks noChangeArrowheads="1"/>
          </p:cNvSpPr>
          <p:nvPr/>
        </p:nvSpPr>
        <p:spPr bwMode="auto">
          <a:xfrm>
            <a:off x="13270898" y="10178333"/>
            <a:ext cx="509691" cy="509691"/>
          </a:xfrm>
          <a:custGeom>
            <a:avLst/>
            <a:gdLst>
              <a:gd name="T0" fmla="*/ 733 w 734"/>
              <a:gd name="T1" fmla="*/ 0 h 733"/>
              <a:gd name="T2" fmla="*/ 0 w 734"/>
              <a:gd name="T3" fmla="*/ 0 h 733"/>
              <a:gd name="T4" fmla="*/ 0 w 734"/>
              <a:gd name="T5" fmla="*/ 732 h 733"/>
              <a:gd name="T6" fmla="*/ 733 w 734"/>
              <a:gd name="T7" fmla="*/ 732 h 733"/>
              <a:gd name="T8" fmla="*/ 733 w 734"/>
              <a:gd name="T9" fmla="*/ 0 h 733"/>
            </a:gdLst>
            <a:ahLst/>
            <a:cxnLst>
              <a:cxn ang="0">
                <a:pos x="T0" y="T1"/>
              </a:cxn>
              <a:cxn ang="0">
                <a:pos x="T2" y="T3"/>
              </a:cxn>
              <a:cxn ang="0">
                <a:pos x="T4" y="T5"/>
              </a:cxn>
              <a:cxn ang="0">
                <a:pos x="T6" y="T7"/>
              </a:cxn>
              <a:cxn ang="0">
                <a:pos x="T8" y="T9"/>
              </a:cxn>
            </a:cxnLst>
            <a:rect l="0" t="0" r="r" b="b"/>
            <a:pathLst>
              <a:path w="734" h="733">
                <a:moveTo>
                  <a:pt x="733" y="0"/>
                </a:moveTo>
                <a:lnTo>
                  <a:pt x="0" y="0"/>
                </a:lnTo>
                <a:lnTo>
                  <a:pt x="0" y="732"/>
                </a:lnTo>
                <a:lnTo>
                  <a:pt x="733" y="732"/>
                </a:lnTo>
                <a:lnTo>
                  <a:pt x="733" y="0"/>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9" name="Freeform 36">
            <a:extLst>
              <a:ext uri="{FF2B5EF4-FFF2-40B4-BE49-F238E27FC236}">
                <a16:creationId xmlns:a16="http://schemas.microsoft.com/office/drawing/2014/main" id="{50AEB945-8CEA-0B4E-A27D-B89D06EBB649}"/>
              </a:ext>
            </a:extLst>
          </p:cNvPr>
          <p:cNvSpPr>
            <a:spLocks noChangeArrowheads="1"/>
          </p:cNvSpPr>
          <p:nvPr/>
        </p:nvSpPr>
        <p:spPr bwMode="auto">
          <a:xfrm>
            <a:off x="12850249" y="6613562"/>
            <a:ext cx="7793260" cy="4660914"/>
          </a:xfrm>
          <a:custGeom>
            <a:avLst/>
            <a:gdLst>
              <a:gd name="T0" fmla="*/ 5814 w 5815"/>
              <a:gd name="T1" fmla="*/ 0 h 8517"/>
              <a:gd name="T2" fmla="*/ 0 w 5815"/>
              <a:gd name="T3" fmla="*/ 0 h 8517"/>
              <a:gd name="T4" fmla="*/ 0 w 5815"/>
              <a:gd name="T5" fmla="*/ 8516 h 8517"/>
              <a:gd name="T6" fmla="*/ 5814 w 5815"/>
              <a:gd name="T7" fmla="*/ 8516 h 8517"/>
              <a:gd name="T8" fmla="*/ 5814 w 5815"/>
              <a:gd name="T9" fmla="*/ 0 h 8517"/>
              <a:gd name="T10" fmla="*/ 5785 w 5815"/>
              <a:gd name="T11" fmla="*/ 8487 h 8517"/>
              <a:gd name="T12" fmla="*/ 29 w 5815"/>
              <a:gd name="T13" fmla="*/ 8487 h 8517"/>
              <a:gd name="T14" fmla="*/ 29 w 5815"/>
              <a:gd name="T15" fmla="*/ 29 h 8517"/>
              <a:gd name="T16" fmla="*/ 5785 w 5815"/>
              <a:gd name="T17" fmla="*/ 29 h 8517"/>
              <a:gd name="T18" fmla="*/ 5785 w 5815"/>
              <a:gd name="T19" fmla="*/ 8487 h 8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5" h="8517">
                <a:moveTo>
                  <a:pt x="5814" y="0"/>
                </a:moveTo>
                <a:lnTo>
                  <a:pt x="0" y="0"/>
                </a:lnTo>
                <a:lnTo>
                  <a:pt x="0" y="8516"/>
                </a:lnTo>
                <a:lnTo>
                  <a:pt x="5814" y="8516"/>
                </a:lnTo>
                <a:lnTo>
                  <a:pt x="5814" y="0"/>
                </a:lnTo>
                <a:close/>
                <a:moveTo>
                  <a:pt x="5785" y="8487"/>
                </a:moveTo>
                <a:lnTo>
                  <a:pt x="29" y="8487"/>
                </a:lnTo>
                <a:lnTo>
                  <a:pt x="29" y="29"/>
                </a:lnTo>
                <a:lnTo>
                  <a:pt x="5785" y="29"/>
                </a:lnTo>
                <a:lnTo>
                  <a:pt x="5785" y="8487"/>
                </a:lnTo>
                <a:close/>
              </a:path>
            </a:pathLst>
          </a:custGeom>
          <a:solidFill>
            <a:schemeClr val="tx2"/>
          </a:solidFill>
          <a:ln>
            <a:noFill/>
          </a:ln>
          <a:effectLst/>
        </p:spPr>
        <p:txBody>
          <a:bodyPr wrap="none" anchor="ctr"/>
          <a:lstStyle/>
          <a:p>
            <a:endParaRPr lang="en-US" sz="6532" dirty="0">
              <a:latin typeface="Lato Light" panose="020F0502020204030203" pitchFamily="34" charset="0"/>
            </a:endParaRPr>
          </a:p>
        </p:txBody>
      </p:sp>
      <p:sp>
        <p:nvSpPr>
          <p:cNvPr id="40" name="Freeform 37">
            <a:extLst>
              <a:ext uri="{FF2B5EF4-FFF2-40B4-BE49-F238E27FC236}">
                <a16:creationId xmlns:a16="http://schemas.microsoft.com/office/drawing/2014/main" id="{F2C9D47E-05A0-394E-90D0-0AB6AAF8963D}"/>
              </a:ext>
            </a:extLst>
          </p:cNvPr>
          <p:cNvSpPr>
            <a:spLocks noChangeArrowheads="1"/>
          </p:cNvSpPr>
          <p:nvPr/>
        </p:nvSpPr>
        <p:spPr bwMode="auto">
          <a:xfrm>
            <a:off x="12850249" y="6613563"/>
            <a:ext cx="7793260" cy="973325"/>
          </a:xfrm>
          <a:custGeom>
            <a:avLst/>
            <a:gdLst>
              <a:gd name="T0" fmla="*/ 5814 w 5815"/>
              <a:gd name="T1" fmla="*/ 1396 h 1397"/>
              <a:gd name="T2" fmla="*/ 0 w 5815"/>
              <a:gd name="T3" fmla="*/ 1396 h 1397"/>
              <a:gd name="T4" fmla="*/ 0 w 5815"/>
              <a:gd name="T5" fmla="*/ 0 h 1397"/>
              <a:gd name="T6" fmla="*/ 5814 w 5815"/>
              <a:gd name="T7" fmla="*/ 0 h 1397"/>
              <a:gd name="T8" fmla="*/ 5814 w 5815"/>
              <a:gd name="T9" fmla="*/ 1396 h 1397"/>
            </a:gdLst>
            <a:ahLst/>
            <a:cxnLst>
              <a:cxn ang="0">
                <a:pos x="T0" y="T1"/>
              </a:cxn>
              <a:cxn ang="0">
                <a:pos x="T2" y="T3"/>
              </a:cxn>
              <a:cxn ang="0">
                <a:pos x="T4" y="T5"/>
              </a:cxn>
              <a:cxn ang="0">
                <a:pos x="T6" y="T7"/>
              </a:cxn>
              <a:cxn ang="0">
                <a:pos x="T8" y="T9"/>
              </a:cxn>
            </a:cxnLst>
            <a:rect l="0" t="0" r="r" b="b"/>
            <a:pathLst>
              <a:path w="5815" h="1397">
                <a:moveTo>
                  <a:pt x="5814" y="1396"/>
                </a:moveTo>
                <a:lnTo>
                  <a:pt x="0" y="1396"/>
                </a:lnTo>
                <a:lnTo>
                  <a:pt x="0" y="0"/>
                </a:lnTo>
                <a:lnTo>
                  <a:pt x="5814" y="0"/>
                </a:lnTo>
                <a:lnTo>
                  <a:pt x="5814" y="1396"/>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41" name="Freeform 38">
            <a:extLst>
              <a:ext uri="{FF2B5EF4-FFF2-40B4-BE49-F238E27FC236}">
                <a16:creationId xmlns:a16="http://schemas.microsoft.com/office/drawing/2014/main" id="{22A4684A-564E-7C46-AA5D-9F1265E24F7F}"/>
              </a:ext>
            </a:extLst>
          </p:cNvPr>
          <p:cNvSpPr>
            <a:spLocks noChangeArrowheads="1"/>
          </p:cNvSpPr>
          <p:nvPr/>
        </p:nvSpPr>
        <p:spPr bwMode="auto">
          <a:xfrm>
            <a:off x="12850249" y="6613563"/>
            <a:ext cx="3960856" cy="973325"/>
          </a:xfrm>
          <a:custGeom>
            <a:avLst/>
            <a:gdLst>
              <a:gd name="T0" fmla="*/ 2907 w 2908"/>
              <a:gd name="T1" fmla="*/ 1396 h 1397"/>
              <a:gd name="T2" fmla="*/ 0 w 2908"/>
              <a:gd name="T3" fmla="*/ 1396 h 1397"/>
              <a:gd name="T4" fmla="*/ 0 w 2908"/>
              <a:gd name="T5" fmla="*/ 0 h 1397"/>
              <a:gd name="T6" fmla="*/ 2907 w 2908"/>
              <a:gd name="T7" fmla="*/ 0 h 1397"/>
              <a:gd name="T8" fmla="*/ 2907 w 2908"/>
              <a:gd name="T9" fmla="*/ 1396 h 1397"/>
            </a:gdLst>
            <a:ahLst/>
            <a:cxnLst>
              <a:cxn ang="0">
                <a:pos x="T0" y="T1"/>
              </a:cxn>
              <a:cxn ang="0">
                <a:pos x="T2" y="T3"/>
              </a:cxn>
              <a:cxn ang="0">
                <a:pos x="T4" y="T5"/>
              </a:cxn>
              <a:cxn ang="0">
                <a:pos x="T6" y="T7"/>
              </a:cxn>
              <a:cxn ang="0">
                <a:pos x="T8" y="T9"/>
              </a:cxn>
            </a:cxnLst>
            <a:rect l="0" t="0" r="r" b="b"/>
            <a:pathLst>
              <a:path w="2908" h="1397">
                <a:moveTo>
                  <a:pt x="2907" y="1396"/>
                </a:moveTo>
                <a:lnTo>
                  <a:pt x="0" y="1396"/>
                </a:lnTo>
                <a:lnTo>
                  <a:pt x="0" y="0"/>
                </a:lnTo>
                <a:lnTo>
                  <a:pt x="2907" y="0"/>
                </a:lnTo>
                <a:lnTo>
                  <a:pt x="2907" y="1396"/>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42" name="Freeform 39">
            <a:extLst>
              <a:ext uri="{FF2B5EF4-FFF2-40B4-BE49-F238E27FC236}">
                <a16:creationId xmlns:a16="http://schemas.microsoft.com/office/drawing/2014/main" id="{50EC9807-22D0-4A4C-87A3-2CFFB841589F}"/>
              </a:ext>
            </a:extLst>
          </p:cNvPr>
          <p:cNvSpPr>
            <a:spLocks noChangeArrowheads="1"/>
          </p:cNvSpPr>
          <p:nvPr/>
        </p:nvSpPr>
        <p:spPr bwMode="auto">
          <a:xfrm>
            <a:off x="11038696" y="10574418"/>
            <a:ext cx="42986" cy="39915"/>
          </a:xfrm>
          <a:custGeom>
            <a:avLst/>
            <a:gdLst>
              <a:gd name="T0" fmla="*/ 59 w 60"/>
              <a:gd name="T1" fmla="*/ 0 h 59"/>
              <a:gd name="T2" fmla="*/ 59 w 60"/>
              <a:gd name="T3" fmla="*/ 58 h 59"/>
              <a:gd name="T4" fmla="*/ 0 w 60"/>
              <a:gd name="T5" fmla="*/ 58 h 59"/>
            </a:gdLst>
            <a:ahLst/>
            <a:cxnLst>
              <a:cxn ang="0">
                <a:pos x="T0" y="T1"/>
              </a:cxn>
              <a:cxn ang="0">
                <a:pos x="T2" y="T3"/>
              </a:cxn>
              <a:cxn ang="0">
                <a:pos x="T4" y="T5"/>
              </a:cxn>
            </a:cxnLst>
            <a:rect l="0" t="0" r="r" b="b"/>
            <a:pathLst>
              <a:path w="60" h="59">
                <a:moveTo>
                  <a:pt x="59" y="0"/>
                </a:moveTo>
                <a:lnTo>
                  <a:pt x="59" y="58"/>
                </a:lnTo>
                <a:lnTo>
                  <a:pt x="0" y="58"/>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3" name="Line 40">
            <a:extLst>
              <a:ext uri="{FF2B5EF4-FFF2-40B4-BE49-F238E27FC236}">
                <a16:creationId xmlns:a16="http://schemas.microsoft.com/office/drawing/2014/main" id="{507CFB8F-E8C1-A940-AD0F-E92F20939C21}"/>
              </a:ext>
            </a:extLst>
          </p:cNvPr>
          <p:cNvSpPr>
            <a:spLocks noChangeShapeType="1"/>
          </p:cNvSpPr>
          <p:nvPr/>
        </p:nvSpPr>
        <p:spPr bwMode="auto">
          <a:xfrm flipH="1">
            <a:off x="9531114" y="10614333"/>
            <a:ext cx="1430821" cy="0"/>
          </a:xfrm>
          <a:prstGeom prst="line">
            <a:avLst/>
          </a:prstGeom>
          <a:noFill/>
          <a:ln w="38100" cap="flat">
            <a:solidFill>
              <a:srgbClr val="333E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4" name="Freeform 41">
            <a:extLst>
              <a:ext uri="{FF2B5EF4-FFF2-40B4-BE49-F238E27FC236}">
                <a16:creationId xmlns:a16="http://schemas.microsoft.com/office/drawing/2014/main" id="{16147CE3-C373-294E-A6CA-E5FAE214F894}"/>
              </a:ext>
            </a:extLst>
          </p:cNvPr>
          <p:cNvSpPr>
            <a:spLocks noChangeArrowheads="1"/>
          </p:cNvSpPr>
          <p:nvPr/>
        </p:nvSpPr>
        <p:spPr bwMode="auto">
          <a:xfrm>
            <a:off x="9451283" y="10574418"/>
            <a:ext cx="42986" cy="39915"/>
          </a:xfrm>
          <a:custGeom>
            <a:avLst/>
            <a:gdLst>
              <a:gd name="T0" fmla="*/ 59 w 60"/>
              <a:gd name="T1" fmla="*/ 58 h 59"/>
              <a:gd name="T2" fmla="*/ 0 w 60"/>
              <a:gd name="T3" fmla="*/ 58 h 59"/>
              <a:gd name="T4" fmla="*/ 0 w 60"/>
              <a:gd name="T5" fmla="*/ 0 h 59"/>
            </a:gdLst>
            <a:ahLst/>
            <a:cxnLst>
              <a:cxn ang="0">
                <a:pos x="T0" y="T1"/>
              </a:cxn>
              <a:cxn ang="0">
                <a:pos x="T2" y="T3"/>
              </a:cxn>
              <a:cxn ang="0">
                <a:pos x="T4" y="T5"/>
              </a:cxn>
            </a:cxnLst>
            <a:rect l="0" t="0" r="r" b="b"/>
            <a:pathLst>
              <a:path w="60" h="59">
                <a:moveTo>
                  <a:pt x="59" y="58"/>
                </a:moveTo>
                <a:lnTo>
                  <a:pt x="0" y="58"/>
                </a:lnTo>
                <a:lnTo>
                  <a:pt x="0" y="0"/>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5" name="Line 42">
            <a:extLst>
              <a:ext uri="{FF2B5EF4-FFF2-40B4-BE49-F238E27FC236}">
                <a16:creationId xmlns:a16="http://schemas.microsoft.com/office/drawing/2014/main" id="{B5CB88AC-4032-CB49-BCAD-C329B5E60A2D}"/>
              </a:ext>
            </a:extLst>
          </p:cNvPr>
          <p:cNvSpPr>
            <a:spLocks noChangeShapeType="1"/>
          </p:cNvSpPr>
          <p:nvPr/>
        </p:nvSpPr>
        <p:spPr bwMode="auto">
          <a:xfrm flipV="1">
            <a:off x="9451282" y="9112893"/>
            <a:ext cx="0" cy="1384762"/>
          </a:xfrm>
          <a:prstGeom prst="line">
            <a:avLst/>
          </a:prstGeom>
          <a:noFill/>
          <a:ln w="38100" cap="flat">
            <a:solidFill>
              <a:srgbClr val="333E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6" name="Freeform 43">
            <a:extLst>
              <a:ext uri="{FF2B5EF4-FFF2-40B4-BE49-F238E27FC236}">
                <a16:creationId xmlns:a16="http://schemas.microsoft.com/office/drawing/2014/main" id="{BE5C8043-CD58-D04D-90DC-9272B74C3A29}"/>
              </a:ext>
            </a:extLst>
          </p:cNvPr>
          <p:cNvSpPr>
            <a:spLocks noChangeArrowheads="1"/>
          </p:cNvSpPr>
          <p:nvPr/>
        </p:nvSpPr>
        <p:spPr bwMode="auto">
          <a:xfrm>
            <a:off x="9451283" y="9036132"/>
            <a:ext cx="42986" cy="42986"/>
          </a:xfrm>
          <a:custGeom>
            <a:avLst/>
            <a:gdLst>
              <a:gd name="T0" fmla="*/ 0 w 60"/>
              <a:gd name="T1" fmla="*/ 59 h 60"/>
              <a:gd name="T2" fmla="*/ 0 w 60"/>
              <a:gd name="T3" fmla="*/ 0 h 60"/>
              <a:gd name="T4" fmla="*/ 59 w 60"/>
              <a:gd name="T5" fmla="*/ 0 h 60"/>
            </a:gdLst>
            <a:ahLst/>
            <a:cxnLst>
              <a:cxn ang="0">
                <a:pos x="T0" y="T1"/>
              </a:cxn>
              <a:cxn ang="0">
                <a:pos x="T2" y="T3"/>
              </a:cxn>
              <a:cxn ang="0">
                <a:pos x="T4" y="T5"/>
              </a:cxn>
            </a:cxnLst>
            <a:rect l="0" t="0" r="r" b="b"/>
            <a:pathLst>
              <a:path w="60" h="60">
                <a:moveTo>
                  <a:pt x="0" y="59"/>
                </a:moveTo>
                <a:lnTo>
                  <a:pt x="0" y="0"/>
                </a:lnTo>
                <a:lnTo>
                  <a:pt x="59" y="0"/>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7" name="Line 44">
            <a:extLst>
              <a:ext uri="{FF2B5EF4-FFF2-40B4-BE49-F238E27FC236}">
                <a16:creationId xmlns:a16="http://schemas.microsoft.com/office/drawing/2014/main" id="{EAF8B230-1960-844F-B449-C6E4E9839CEC}"/>
              </a:ext>
            </a:extLst>
          </p:cNvPr>
          <p:cNvSpPr>
            <a:spLocks noChangeShapeType="1"/>
          </p:cNvSpPr>
          <p:nvPr/>
        </p:nvSpPr>
        <p:spPr bwMode="auto">
          <a:xfrm>
            <a:off x="9574099" y="9036131"/>
            <a:ext cx="1424679" cy="0"/>
          </a:xfrm>
          <a:prstGeom prst="line">
            <a:avLst/>
          </a:prstGeom>
          <a:noFill/>
          <a:ln w="38100" cap="flat">
            <a:solidFill>
              <a:srgbClr val="333E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8" name="Freeform 45">
            <a:extLst>
              <a:ext uri="{FF2B5EF4-FFF2-40B4-BE49-F238E27FC236}">
                <a16:creationId xmlns:a16="http://schemas.microsoft.com/office/drawing/2014/main" id="{AE352FFD-1067-2041-AC21-CFAE3998F2C7}"/>
              </a:ext>
            </a:extLst>
          </p:cNvPr>
          <p:cNvSpPr>
            <a:spLocks noChangeArrowheads="1"/>
          </p:cNvSpPr>
          <p:nvPr/>
        </p:nvSpPr>
        <p:spPr bwMode="auto">
          <a:xfrm>
            <a:off x="11038696" y="9036132"/>
            <a:ext cx="42986" cy="42986"/>
          </a:xfrm>
          <a:custGeom>
            <a:avLst/>
            <a:gdLst>
              <a:gd name="T0" fmla="*/ 0 w 60"/>
              <a:gd name="T1" fmla="*/ 0 h 60"/>
              <a:gd name="T2" fmla="*/ 59 w 60"/>
              <a:gd name="T3" fmla="*/ 0 h 60"/>
              <a:gd name="T4" fmla="*/ 59 w 60"/>
              <a:gd name="T5" fmla="*/ 59 h 60"/>
            </a:gdLst>
            <a:ahLst/>
            <a:cxnLst>
              <a:cxn ang="0">
                <a:pos x="T0" y="T1"/>
              </a:cxn>
              <a:cxn ang="0">
                <a:pos x="T2" y="T3"/>
              </a:cxn>
              <a:cxn ang="0">
                <a:pos x="T4" y="T5"/>
              </a:cxn>
            </a:cxnLst>
            <a:rect l="0" t="0" r="r" b="b"/>
            <a:pathLst>
              <a:path w="60" h="60">
                <a:moveTo>
                  <a:pt x="0" y="0"/>
                </a:moveTo>
                <a:lnTo>
                  <a:pt x="59" y="0"/>
                </a:lnTo>
                <a:lnTo>
                  <a:pt x="59" y="59"/>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49" name="Line 46">
            <a:extLst>
              <a:ext uri="{FF2B5EF4-FFF2-40B4-BE49-F238E27FC236}">
                <a16:creationId xmlns:a16="http://schemas.microsoft.com/office/drawing/2014/main" id="{99F3042E-3206-EF44-A672-67691658946E}"/>
              </a:ext>
            </a:extLst>
          </p:cNvPr>
          <p:cNvSpPr>
            <a:spLocks noChangeShapeType="1"/>
          </p:cNvSpPr>
          <p:nvPr/>
        </p:nvSpPr>
        <p:spPr bwMode="auto">
          <a:xfrm>
            <a:off x="11081682" y="9155880"/>
            <a:ext cx="0" cy="1378622"/>
          </a:xfrm>
          <a:prstGeom prst="line">
            <a:avLst/>
          </a:prstGeom>
          <a:noFill/>
          <a:ln w="38100" cap="flat">
            <a:solidFill>
              <a:srgbClr val="333E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50" name="Freeform 47">
            <a:extLst>
              <a:ext uri="{FF2B5EF4-FFF2-40B4-BE49-F238E27FC236}">
                <a16:creationId xmlns:a16="http://schemas.microsoft.com/office/drawing/2014/main" id="{00460F3A-9E18-DC4A-BD15-FCAFCFF3D171}"/>
              </a:ext>
            </a:extLst>
          </p:cNvPr>
          <p:cNvSpPr>
            <a:spLocks noChangeArrowheads="1"/>
          </p:cNvSpPr>
          <p:nvPr/>
        </p:nvSpPr>
        <p:spPr bwMode="auto">
          <a:xfrm>
            <a:off x="12850249" y="3199244"/>
            <a:ext cx="7793260" cy="1323356"/>
          </a:xfrm>
          <a:custGeom>
            <a:avLst/>
            <a:gdLst>
              <a:gd name="T0" fmla="*/ 5814 w 5815"/>
              <a:gd name="T1" fmla="*/ 0 h 3582"/>
              <a:gd name="T2" fmla="*/ 0 w 5815"/>
              <a:gd name="T3" fmla="*/ 0 h 3582"/>
              <a:gd name="T4" fmla="*/ 0 w 5815"/>
              <a:gd name="T5" fmla="*/ 3581 h 3582"/>
              <a:gd name="T6" fmla="*/ 5814 w 5815"/>
              <a:gd name="T7" fmla="*/ 3581 h 3582"/>
              <a:gd name="T8" fmla="*/ 5814 w 5815"/>
              <a:gd name="T9" fmla="*/ 0 h 3582"/>
              <a:gd name="T10" fmla="*/ 5785 w 5815"/>
              <a:gd name="T11" fmla="*/ 3552 h 3582"/>
              <a:gd name="T12" fmla="*/ 29 w 5815"/>
              <a:gd name="T13" fmla="*/ 3552 h 3582"/>
              <a:gd name="T14" fmla="*/ 29 w 5815"/>
              <a:gd name="T15" fmla="*/ 29 h 3582"/>
              <a:gd name="T16" fmla="*/ 5785 w 5815"/>
              <a:gd name="T17" fmla="*/ 29 h 3582"/>
              <a:gd name="T18" fmla="*/ 5785 w 5815"/>
              <a:gd name="T19" fmla="*/ 3552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15" h="3582">
                <a:moveTo>
                  <a:pt x="5814" y="0"/>
                </a:moveTo>
                <a:lnTo>
                  <a:pt x="0" y="0"/>
                </a:lnTo>
                <a:lnTo>
                  <a:pt x="0" y="3581"/>
                </a:lnTo>
                <a:lnTo>
                  <a:pt x="5814" y="3581"/>
                </a:lnTo>
                <a:lnTo>
                  <a:pt x="5814" y="0"/>
                </a:lnTo>
                <a:close/>
                <a:moveTo>
                  <a:pt x="5785" y="3552"/>
                </a:moveTo>
                <a:lnTo>
                  <a:pt x="29" y="3552"/>
                </a:lnTo>
                <a:lnTo>
                  <a:pt x="29" y="29"/>
                </a:lnTo>
                <a:lnTo>
                  <a:pt x="5785" y="29"/>
                </a:lnTo>
                <a:lnTo>
                  <a:pt x="5785" y="3552"/>
                </a:lnTo>
                <a:close/>
              </a:path>
            </a:pathLst>
          </a:custGeom>
          <a:solidFill>
            <a:srgbClr val="333E48"/>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1" name="Freeform 48">
            <a:extLst>
              <a:ext uri="{FF2B5EF4-FFF2-40B4-BE49-F238E27FC236}">
                <a16:creationId xmlns:a16="http://schemas.microsoft.com/office/drawing/2014/main" id="{05B71113-9F5D-DF46-9D21-682051184BD9}"/>
              </a:ext>
            </a:extLst>
          </p:cNvPr>
          <p:cNvSpPr>
            <a:spLocks noChangeArrowheads="1"/>
          </p:cNvSpPr>
          <p:nvPr/>
        </p:nvSpPr>
        <p:spPr bwMode="auto">
          <a:xfrm>
            <a:off x="12850249" y="3199245"/>
            <a:ext cx="7793260" cy="973325"/>
          </a:xfrm>
          <a:custGeom>
            <a:avLst/>
            <a:gdLst>
              <a:gd name="T0" fmla="*/ 5814 w 5815"/>
              <a:gd name="T1" fmla="*/ 1397 h 1398"/>
              <a:gd name="T2" fmla="*/ 0 w 5815"/>
              <a:gd name="T3" fmla="*/ 1397 h 1398"/>
              <a:gd name="T4" fmla="*/ 0 w 5815"/>
              <a:gd name="T5" fmla="*/ 0 h 1398"/>
              <a:gd name="T6" fmla="*/ 5814 w 5815"/>
              <a:gd name="T7" fmla="*/ 0 h 1398"/>
              <a:gd name="T8" fmla="*/ 5814 w 5815"/>
              <a:gd name="T9" fmla="*/ 1397 h 1398"/>
            </a:gdLst>
            <a:ahLst/>
            <a:cxnLst>
              <a:cxn ang="0">
                <a:pos x="T0" y="T1"/>
              </a:cxn>
              <a:cxn ang="0">
                <a:pos x="T2" y="T3"/>
              </a:cxn>
              <a:cxn ang="0">
                <a:pos x="T4" y="T5"/>
              </a:cxn>
              <a:cxn ang="0">
                <a:pos x="T6" y="T7"/>
              </a:cxn>
              <a:cxn ang="0">
                <a:pos x="T8" y="T9"/>
              </a:cxn>
            </a:cxnLst>
            <a:rect l="0" t="0" r="r" b="b"/>
            <a:pathLst>
              <a:path w="5815" h="1398">
                <a:moveTo>
                  <a:pt x="5814" y="1397"/>
                </a:moveTo>
                <a:lnTo>
                  <a:pt x="0" y="1397"/>
                </a:lnTo>
                <a:lnTo>
                  <a:pt x="0" y="0"/>
                </a:lnTo>
                <a:lnTo>
                  <a:pt x="5814" y="0"/>
                </a:lnTo>
                <a:lnTo>
                  <a:pt x="5814" y="1397"/>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2" name="Freeform 49">
            <a:extLst>
              <a:ext uri="{FF2B5EF4-FFF2-40B4-BE49-F238E27FC236}">
                <a16:creationId xmlns:a16="http://schemas.microsoft.com/office/drawing/2014/main" id="{6315282E-8D3F-7F4A-89C5-EE55D16A633F}"/>
              </a:ext>
            </a:extLst>
          </p:cNvPr>
          <p:cNvSpPr>
            <a:spLocks noChangeArrowheads="1"/>
          </p:cNvSpPr>
          <p:nvPr/>
        </p:nvSpPr>
        <p:spPr bwMode="auto">
          <a:xfrm>
            <a:off x="12850249" y="3199245"/>
            <a:ext cx="3960856" cy="973325"/>
          </a:xfrm>
          <a:custGeom>
            <a:avLst/>
            <a:gdLst>
              <a:gd name="T0" fmla="*/ 2907 w 2908"/>
              <a:gd name="T1" fmla="*/ 1397 h 1398"/>
              <a:gd name="T2" fmla="*/ 0 w 2908"/>
              <a:gd name="T3" fmla="*/ 1397 h 1398"/>
              <a:gd name="T4" fmla="*/ 0 w 2908"/>
              <a:gd name="T5" fmla="*/ 0 h 1398"/>
              <a:gd name="T6" fmla="*/ 2907 w 2908"/>
              <a:gd name="T7" fmla="*/ 0 h 1398"/>
              <a:gd name="T8" fmla="*/ 2907 w 2908"/>
              <a:gd name="T9" fmla="*/ 1397 h 1398"/>
            </a:gdLst>
            <a:ahLst/>
            <a:cxnLst>
              <a:cxn ang="0">
                <a:pos x="T0" y="T1"/>
              </a:cxn>
              <a:cxn ang="0">
                <a:pos x="T2" y="T3"/>
              </a:cxn>
              <a:cxn ang="0">
                <a:pos x="T4" y="T5"/>
              </a:cxn>
              <a:cxn ang="0">
                <a:pos x="T6" y="T7"/>
              </a:cxn>
              <a:cxn ang="0">
                <a:pos x="T8" y="T9"/>
              </a:cxn>
            </a:cxnLst>
            <a:rect l="0" t="0" r="r" b="b"/>
            <a:pathLst>
              <a:path w="2908" h="1398">
                <a:moveTo>
                  <a:pt x="2907" y="1397"/>
                </a:moveTo>
                <a:lnTo>
                  <a:pt x="0" y="1397"/>
                </a:lnTo>
                <a:lnTo>
                  <a:pt x="0" y="0"/>
                </a:lnTo>
                <a:lnTo>
                  <a:pt x="2907" y="0"/>
                </a:lnTo>
                <a:lnTo>
                  <a:pt x="2907" y="1397"/>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grpSp>
        <p:nvGrpSpPr>
          <p:cNvPr id="90" name="Group 89">
            <a:extLst>
              <a:ext uri="{FF2B5EF4-FFF2-40B4-BE49-F238E27FC236}">
                <a16:creationId xmlns:a16="http://schemas.microsoft.com/office/drawing/2014/main" id="{ED38E071-AFA0-6B4B-98FA-AC6F1A751AD9}"/>
              </a:ext>
            </a:extLst>
          </p:cNvPr>
          <p:cNvGrpSpPr/>
          <p:nvPr/>
        </p:nvGrpSpPr>
        <p:grpSpPr>
          <a:xfrm>
            <a:off x="11846218" y="4369079"/>
            <a:ext cx="614086" cy="583381"/>
            <a:chOff x="13717900" y="4369079"/>
            <a:chExt cx="614086" cy="583381"/>
          </a:xfrm>
        </p:grpSpPr>
        <p:sp>
          <p:nvSpPr>
            <p:cNvPr id="53" name="Freeform 50">
              <a:extLst>
                <a:ext uri="{FF2B5EF4-FFF2-40B4-BE49-F238E27FC236}">
                  <a16:creationId xmlns:a16="http://schemas.microsoft.com/office/drawing/2014/main" id="{1B6B5EBE-A5A4-9341-92CD-FE160BC98D64}"/>
                </a:ext>
              </a:extLst>
            </p:cNvPr>
            <p:cNvSpPr>
              <a:spLocks noChangeArrowheads="1"/>
            </p:cNvSpPr>
            <p:nvPr/>
          </p:nvSpPr>
          <p:spPr bwMode="auto">
            <a:xfrm>
              <a:off x="13717900" y="4369079"/>
              <a:ext cx="346959" cy="583381"/>
            </a:xfrm>
            <a:custGeom>
              <a:avLst/>
              <a:gdLst>
                <a:gd name="T0" fmla="*/ 210 w 500"/>
                <a:gd name="T1" fmla="*/ 236 h 839"/>
                <a:gd name="T2" fmla="*/ 0 w 500"/>
                <a:gd name="T3" fmla="*/ 236 h 839"/>
                <a:gd name="T4" fmla="*/ 0 w 500"/>
                <a:gd name="T5" fmla="*/ 603 h 839"/>
                <a:gd name="T6" fmla="*/ 210 w 500"/>
                <a:gd name="T7" fmla="*/ 603 h 839"/>
                <a:gd name="T8" fmla="*/ 499 w 500"/>
                <a:gd name="T9" fmla="*/ 838 h 839"/>
                <a:gd name="T10" fmla="*/ 499 w 500"/>
                <a:gd name="T11" fmla="*/ 0 h 839"/>
                <a:gd name="T12" fmla="*/ 210 w 500"/>
                <a:gd name="T13" fmla="*/ 236 h 839"/>
              </a:gdLst>
              <a:ahLst/>
              <a:cxnLst>
                <a:cxn ang="0">
                  <a:pos x="T0" y="T1"/>
                </a:cxn>
                <a:cxn ang="0">
                  <a:pos x="T2" y="T3"/>
                </a:cxn>
                <a:cxn ang="0">
                  <a:pos x="T4" y="T5"/>
                </a:cxn>
                <a:cxn ang="0">
                  <a:pos x="T6" y="T7"/>
                </a:cxn>
                <a:cxn ang="0">
                  <a:pos x="T8" y="T9"/>
                </a:cxn>
                <a:cxn ang="0">
                  <a:pos x="T10" y="T11"/>
                </a:cxn>
                <a:cxn ang="0">
                  <a:pos x="T12" y="T13"/>
                </a:cxn>
              </a:cxnLst>
              <a:rect l="0" t="0" r="r" b="b"/>
              <a:pathLst>
                <a:path w="500" h="839">
                  <a:moveTo>
                    <a:pt x="210" y="236"/>
                  </a:moveTo>
                  <a:lnTo>
                    <a:pt x="0" y="236"/>
                  </a:lnTo>
                  <a:lnTo>
                    <a:pt x="0" y="603"/>
                  </a:lnTo>
                  <a:lnTo>
                    <a:pt x="210" y="603"/>
                  </a:lnTo>
                  <a:lnTo>
                    <a:pt x="499" y="838"/>
                  </a:lnTo>
                  <a:lnTo>
                    <a:pt x="499" y="0"/>
                  </a:lnTo>
                  <a:lnTo>
                    <a:pt x="210" y="236"/>
                  </a:lnTo>
                </a:path>
              </a:pathLst>
            </a:custGeom>
            <a:solidFill>
              <a:schemeClr val="accent3"/>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4" name="Freeform 51">
              <a:extLst>
                <a:ext uri="{FF2B5EF4-FFF2-40B4-BE49-F238E27FC236}">
                  <a16:creationId xmlns:a16="http://schemas.microsoft.com/office/drawing/2014/main" id="{8A744C60-0E99-7F45-83A8-5CAF1CCE0D2A}"/>
                </a:ext>
              </a:extLst>
            </p:cNvPr>
            <p:cNvSpPr>
              <a:spLocks noChangeArrowheads="1"/>
            </p:cNvSpPr>
            <p:nvPr/>
          </p:nvSpPr>
          <p:spPr bwMode="auto">
            <a:xfrm>
              <a:off x="14178465" y="4418205"/>
              <a:ext cx="153521" cy="485128"/>
            </a:xfrm>
            <a:custGeom>
              <a:avLst/>
              <a:gdLst>
                <a:gd name="T0" fmla="*/ 0 w 221"/>
                <a:gd name="T1" fmla="*/ 695 h 696"/>
                <a:gd name="T2" fmla="*/ 0 w 221"/>
                <a:gd name="T3" fmla="*/ 695 h 696"/>
                <a:gd name="T4" fmla="*/ 220 w 221"/>
                <a:gd name="T5" fmla="*/ 348 h 696"/>
                <a:gd name="T6" fmla="*/ 220 w 221"/>
                <a:gd name="T7" fmla="*/ 348 h 696"/>
                <a:gd name="T8" fmla="*/ 0 w 221"/>
                <a:gd name="T9" fmla="*/ 0 h 696"/>
              </a:gdLst>
              <a:ahLst/>
              <a:cxnLst>
                <a:cxn ang="0">
                  <a:pos x="T0" y="T1"/>
                </a:cxn>
                <a:cxn ang="0">
                  <a:pos x="T2" y="T3"/>
                </a:cxn>
                <a:cxn ang="0">
                  <a:pos x="T4" y="T5"/>
                </a:cxn>
                <a:cxn ang="0">
                  <a:pos x="T6" y="T7"/>
                </a:cxn>
                <a:cxn ang="0">
                  <a:pos x="T8" y="T9"/>
                </a:cxn>
              </a:cxnLst>
              <a:rect l="0" t="0" r="r" b="b"/>
              <a:pathLst>
                <a:path w="221" h="696">
                  <a:moveTo>
                    <a:pt x="0" y="695"/>
                  </a:moveTo>
                  <a:lnTo>
                    <a:pt x="0" y="695"/>
                  </a:lnTo>
                  <a:cubicBezTo>
                    <a:pt x="130" y="634"/>
                    <a:pt x="220" y="502"/>
                    <a:pt x="220" y="348"/>
                  </a:cubicBezTo>
                  <a:lnTo>
                    <a:pt x="220" y="348"/>
                  </a:lnTo>
                  <a:cubicBezTo>
                    <a:pt x="220" y="194"/>
                    <a:pt x="130" y="62"/>
                    <a:pt x="0" y="0"/>
                  </a:cubicBezTo>
                </a:path>
              </a:pathLst>
            </a:custGeom>
            <a:noFill/>
            <a:ln w="381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55" name="Freeform 52">
              <a:extLst>
                <a:ext uri="{FF2B5EF4-FFF2-40B4-BE49-F238E27FC236}">
                  <a16:creationId xmlns:a16="http://schemas.microsoft.com/office/drawing/2014/main" id="{5DFF7C6F-6943-864C-8385-4350640A71F0}"/>
                </a:ext>
              </a:extLst>
            </p:cNvPr>
            <p:cNvSpPr>
              <a:spLocks noChangeArrowheads="1"/>
            </p:cNvSpPr>
            <p:nvPr/>
          </p:nvSpPr>
          <p:spPr bwMode="auto">
            <a:xfrm>
              <a:off x="14144690" y="4485754"/>
              <a:ext cx="110536" cy="343888"/>
            </a:xfrm>
            <a:custGeom>
              <a:avLst/>
              <a:gdLst>
                <a:gd name="T0" fmla="*/ 0 w 159"/>
                <a:gd name="T1" fmla="*/ 495 h 496"/>
                <a:gd name="T2" fmla="*/ 0 w 159"/>
                <a:gd name="T3" fmla="*/ 495 h 496"/>
                <a:gd name="T4" fmla="*/ 158 w 159"/>
                <a:gd name="T5" fmla="*/ 248 h 496"/>
                <a:gd name="T6" fmla="*/ 158 w 159"/>
                <a:gd name="T7" fmla="*/ 248 h 496"/>
                <a:gd name="T8" fmla="*/ 0 w 159"/>
                <a:gd name="T9" fmla="*/ 0 h 496"/>
              </a:gdLst>
              <a:ahLst/>
              <a:cxnLst>
                <a:cxn ang="0">
                  <a:pos x="T0" y="T1"/>
                </a:cxn>
                <a:cxn ang="0">
                  <a:pos x="T2" y="T3"/>
                </a:cxn>
                <a:cxn ang="0">
                  <a:pos x="T4" y="T5"/>
                </a:cxn>
                <a:cxn ang="0">
                  <a:pos x="T6" y="T7"/>
                </a:cxn>
                <a:cxn ang="0">
                  <a:pos x="T8" y="T9"/>
                </a:cxn>
              </a:cxnLst>
              <a:rect l="0" t="0" r="r" b="b"/>
              <a:pathLst>
                <a:path w="159" h="496">
                  <a:moveTo>
                    <a:pt x="0" y="495"/>
                  </a:moveTo>
                  <a:lnTo>
                    <a:pt x="0" y="495"/>
                  </a:lnTo>
                  <a:cubicBezTo>
                    <a:pt x="93" y="452"/>
                    <a:pt x="158" y="357"/>
                    <a:pt x="158" y="248"/>
                  </a:cubicBezTo>
                  <a:lnTo>
                    <a:pt x="158" y="248"/>
                  </a:lnTo>
                  <a:cubicBezTo>
                    <a:pt x="158" y="138"/>
                    <a:pt x="93" y="44"/>
                    <a:pt x="0" y="0"/>
                  </a:cubicBezTo>
                </a:path>
              </a:pathLst>
            </a:custGeom>
            <a:noFill/>
            <a:ln w="381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56" name="Freeform 53">
              <a:extLst>
                <a:ext uri="{FF2B5EF4-FFF2-40B4-BE49-F238E27FC236}">
                  <a16:creationId xmlns:a16="http://schemas.microsoft.com/office/drawing/2014/main" id="{83D09F67-DFBB-5E46-88EF-E4085DDC57EF}"/>
                </a:ext>
              </a:extLst>
            </p:cNvPr>
            <p:cNvSpPr>
              <a:spLocks noChangeArrowheads="1"/>
            </p:cNvSpPr>
            <p:nvPr/>
          </p:nvSpPr>
          <p:spPr bwMode="auto">
            <a:xfrm>
              <a:off x="14107845" y="4568656"/>
              <a:ext cx="58337" cy="181154"/>
            </a:xfrm>
            <a:custGeom>
              <a:avLst/>
              <a:gdLst>
                <a:gd name="T0" fmla="*/ 0 w 84"/>
                <a:gd name="T1" fmla="*/ 260 h 261"/>
                <a:gd name="T2" fmla="*/ 0 w 84"/>
                <a:gd name="T3" fmla="*/ 260 h 261"/>
                <a:gd name="T4" fmla="*/ 83 w 84"/>
                <a:gd name="T5" fmla="*/ 130 h 261"/>
                <a:gd name="T6" fmla="*/ 83 w 84"/>
                <a:gd name="T7" fmla="*/ 130 h 261"/>
                <a:gd name="T8" fmla="*/ 0 w 84"/>
                <a:gd name="T9" fmla="*/ 0 h 261"/>
              </a:gdLst>
              <a:ahLst/>
              <a:cxnLst>
                <a:cxn ang="0">
                  <a:pos x="T0" y="T1"/>
                </a:cxn>
                <a:cxn ang="0">
                  <a:pos x="T2" y="T3"/>
                </a:cxn>
                <a:cxn ang="0">
                  <a:pos x="T4" y="T5"/>
                </a:cxn>
                <a:cxn ang="0">
                  <a:pos x="T6" y="T7"/>
                </a:cxn>
                <a:cxn ang="0">
                  <a:pos x="T8" y="T9"/>
                </a:cxn>
              </a:cxnLst>
              <a:rect l="0" t="0" r="r" b="b"/>
              <a:pathLst>
                <a:path w="84" h="261">
                  <a:moveTo>
                    <a:pt x="0" y="260"/>
                  </a:moveTo>
                  <a:lnTo>
                    <a:pt x="0" y="260"/>
                  </a:lnTo>
                  <a:cubicBezTo>
                    <a:pt x="50" y="237"/>
                    <a:pt x="83" y="188"/>
                    <a:pt x="83" y="130"/>
                  </a:cubicBezTo>
                  <a:lnTo>
                    <a:pt x="83" y="130"/>
                  </a:lnTo>
                  <a:cubicBezTo>
                    <a:pt x="83" y="72"/>
                    <a:pt x="50" y="23"/>
                    <a:pt x="0" y="0"/>
                  </a:cubicBezTo>
                </a:path>
              </a:pathLst>
            </a:custGeom>
            <a:noFill/>
            <a:ln w="381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grpSp>
      <p:sp>
        <p:nvSpPr>
          <p:cNvPr id="57" name="Freeform 54">
            <a:extLst>
              <a:ext uri="{FF2B5EF4-FFF2-40B4-BE49-F238E27FC236}">
                <a16:creationId xmlns:a16="http://schemas.microsoft.com/office/drawing/2014/main" id="{D5C025C7-7957-CC42-A8FB-078B5F25D9F4}"/>
              </a:ext>
            </a:extLst>
          </p:cNvPr>
          <p:cNvSpPr>
            <a:spLocks noChangeArrowheads="1"/>
          </p:cNvSpPr>
          <p:nvPr/>
        </p:nvSpPr>
        <p:spPr bwMode="auto">
          <a:xfrm>
            <a:off x="11735682" y="5222658"/>
            <a:ext cx="752256" cy="297832"/>
          </a:xfrm>
          <a:custGeom>
            <a:avLst/>
            <a:gdLst>
              <a:gd name="T0" fmla="*/ 869 w 1082"/>
              <a:gd name="T1" fmla="*/ 0 h 426"/>
              <a:gd name="T2" fmla="*/ 869 w 1082"/>
              <a:gd name="T3" fmla="*/ 0 h 426"/>
              <a:gd name="T4" fmla="*/ 1081 w 1082"/>
              <a:gd name="T5" fmla="*/ 213 h 426"/>
              <a:gd name="T6" fmla="*/ 1081 w 1082"/>
              <a:gd name="T7" fmla="*/ 213 h 426"/>
              <a:gd name="T8" fmla="*/ 869 w 1082"/>
              <a:gd name="T9" fmla="*/ 425 h 426"/>
              <a:gd name="T10" fmla="*/ 212 w 1082"/>
              <a:gd name="T11" fmla="*/ 425 h 426"/>
              <a:gd name="T12" fmla="*/ 212 w 1082"/>
              <a:gd name="T13" fmla="*/ 425 h 426"/>
              <a:gd name="T14" fmla="*/ 0 w 1082"/>
              <a:gd name="T15" fmla="*/ 213 h 426"/>
              <a:gd name="T16" fmla="*/ 0 w 1082"/>
              <a:gd name="T17" fmla="*/ 213 h 426"/>
              <a:gd name="T18" fmla="*/ 212 w 1082"/>
              <a:gd name="T19" fmla="*/ 0 h 426"/>
              <a:gd name="T20" fmla="*/ 869 w 1082"/>
              <a:gd name="T21"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2" h="426">
                <a:moveTo>
                  <a:pt x="869" y="0"/>
                </a:moveTo>
                <a:lnTo>
                  <a:pt x="869" y="0"/>
                </a:lnTo>
                <a:cubicBezTo>
                  <a:pt x="986" y="0"/>
                  <a:pt x="1081" y="95"/>
                  <a:pt x="1081" y="213"/>
                </a:cubicBezTo>
                <a:lnTo>
                  <a:pt x="1081" y="213"/>
                </a:lnTo>
                <a:cubicBezTo>
                  <a:pt x="1081" y="330"/>
                  <a:pt x="986" y="425"/>
                  <a:pt x="869" y="425"/>
                </a:cubicBezTo>
                <a:lnTo>
                  <a:pt x="212" y="425"/>
                </a:lnTo>
                <a:lnTo>
                  <a:pt x="212" y="425"/>
                </a:lnTo>
                <a:cubicBezTo>
                  <a:pt x="95" y="425"/>
                  <a:pt x="0" y="330"/>
                  <a:pt x="0" y="213"/>
                </a:cubicBezTo>
                <a:lnTo>
                  <a:pt x="0" y="213"/>
                </a:lnTo>
                <a:cubicBezTo>
                  <a:pt x="0" y="95"/>
                  <a:pt x="95" y="0"/>
                  <a:pt x="212" y="0"/>
                </a:cubicBezTo>
                <a:lnTo>
                  <a:pt x="869" y="0"/>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58" name="Freeform 55">
            <a:extLst>
              <a:ext uri="{FF2B5EF4-FFF2-40B4-BE49-F238E27FC236}">
                <a16:creationId xmlns:a16="http://schemas.microsoft.com/office/drawing/2014/main" id="{64756D90-1A6A-7448-B294-192ADA6CFBF3}"/>
              </a:ext>
            </a:extLst>
          </p:cNvPr>
          <p:cNvSpPr>
            <a:spLocks noChangeArrowheads="1"/>
          </p:cNvSpPr>
          <p:nvPr/>
        </p:nvSpPr>
        <p:spPr bwMode="auto">
          <a:xfrm>
            <a:off x="11794022" y="5277926"/>
            <a:ext cx="380733" cy="181157"/>
          </a:xfrm>
          <a:custGeom>
            <a:avLst/>
            <a:gdLst>
              <a:gd name="T0" fmla="*/ 414 w 545"/>
              <a:gd name="T1" fmla="*/ 0 h 262"/>
              <a:gd name="T2" fmla="*/ 414 w 545"/>
              <a:gd name="T3" fmla="*/ 0 h 262"/>
              <a:gd name="T4" fmla="*/ 544 w 545"/>
              <a:gd name="T5" fmla="*/ 131 h 262"/>
              <a:gd name="T6" fmla="*/ 544 w 545"/>
              <a:gd name="T7" fmla="*/ 131 h 262"/>
              <a:gd name="T8" fmla="*/ 414 w 545"/>
              <a:gd name="T9" fmla="*/ 261 h 262"/>
              <a:gd name="T10" fmla="*/ 130 w 545"/>
              <a:gd name="T11" fmla="*/ 261 h 262"/>
              <a:gd name="T12" fmla="*/ 130 w 545"/>
              <a:gd name="T13" fmla="*/ 261 h 262"/>
              <a:gd name="T14" fmla="*/ 0 w 545"/>
              <a:gd name="T15" fmla="*/ 131 h 262"/>
              <a:gd name="T16" fmla="*/ 0 w 545"/>
              <a:gd name="T17" fmla="*/ 131 h 262"/>
              <a:gd name="T18" fmla="*/ 130 w 545"/>
              <a:gd name="T19" fmla="*/ 0 h 262"/>
              <a:gd name="T20" fmla="*/ 414 w 545"/>
              <a:gd name="T21"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5" h="262">
                <a:moveTo>
                  <a:pt x="414" y="0"/>
                </a:moveTo>
                <a:lnTo>
                  <a:pt x="414" y="0"/>
                </a:lnTo>
                <a:cubicBezTo>
                  <a:pt x="486" y="0"/>
                  <a:pt x="544" y="58"/>
                  <a:pt x="544" y="131"/>
                </a:cubicBezTo>
                <a:lnTo>
                  <a:pt x="544" y="131"/>
                </a:lnTo>
                <a:cubicBezTo>
                  <a:pt x="544" y="202"/>
                  <a:pt x="486" y="261"/>
                  <a:pt x="414" y="261"/>
                </a:cubicBezTo>
                <a:lnTo>
                  <a:pt x="130" y="261"/>
                </a:lnTo>
                <a:lnTo>
                  <a:pt x="130" y="261"/>
                </a:lnTo>
                <a:cubicBezTo>
                  <a:pt x="59" y="261"/>
                  <a:pt x="0" y="202"/>
                  <a:pt x="0" y="131"/>
                </a:cubicBezTo>
                <a:lnTo>
                  <a:pt x="0" y="131"/>
                </a:lnTo>
                <a:cubicBezTo>
                  <a:pt x="0" y="58"/>
                  <a:pt x="59" y="0"/>
                  <a:pt x="130" y="0"/>
                </a:cubicBezTo>
                <a:lnTo>
                  <a:pt x="414" y="0"/>
                </a:lnTo>
              </a:path>
            </a:pathLst>
          </a:custGeom>
          <a:solidFill>
            <a:schemeClr val="bg2"/>
          </a:solidFill>
          <a:ln>
            <a:noFill/>
          </a:ln>
          <a:effectLst/>
        </p:spPr>
        <p:txBody>
          <a:bodyPr wrap="none" anchor="ctr"/>
          <a:lstStyle/>
          <a:p>
            <a:endParaRPr lang="en-US" sz="6532" dirty="0">
              <a:latin typeface="Lato Light" panose="020F0502020204030203" pitchFamily="34" charset="0"/>
            </a:endParaRPr>
          </a:p>
        </p:txBody>
      </p:sp>
      <p:sp>
        <p:nvSpPr>
          <p:cNvPr id="59" name="Freeform 56">
            <a:extLst>
              <a:ext uri="{FF2B5EF4-FFF2-40B4-BE49-F238E27FC236}">
                <a16:creationId xmlns:a16="http://schemas.microsoft.com/office/drawing/2014/main" id="{EF5B598B-CACA-D940-9489-1B2918E3B6C7}"/>
              </a:ext>
            </a:extLst>
          </p:cNvPr>
          <p:cNvSpPr>
            <a:spLocks noChangeArrowheads="1"/>
          </p:cNvSpPr>
          <p:nvPr/>
        </p:nvSpPr>
        <p:spPr bwMode="auto">
          <a:xfrm>
            <a:off x="11081682" y="5818320"/>
            <a:ext cx="1080791" cy="2051047"/>
          </a:xfrm>
          <a:custGeom>
            <a:avLst/>
            <a:gdLst>
              <a:gd name="T0" fmla="*/ 1551 w 1552"/>
              <a:gd name="T1" fmla="*/ 0 h 2944"/>
              <a:gd name="T2" fmla="*/ 1551 w 1552"/>
              <a:gd name="T3" fmla="*/ 2943 h 2944"/>
              <a:gd name="T4" fmla="*/ 0 w 1552"/>
              <a:gd name="T5" fmla="*/ 2943 h 2944"/>
            </a:gdLst>
            <a:ahLst/>
            <a:cxnLst>
              <a:cxn ang="0">
                <a:pos x="T0" y="T1"/>
              </a:cxn>
              <a:cxn ang="0">
                <a:pos x="T2" y="T3"/>
              </a:cxn>
              <a:cxn ang="0">
                <a:pos x="T4" y="T5"/>
              </a:cxn>
            </a:cxnLst>
            <a:rect l="0" t="0" r="r" b="b"/>
            <a:pathLst>
              <a:path w="1552" h="2944">
                <a:moveTo>
                  <a:pt x="1551" y="0"/>
                </a:moveTo>
                <a:lnTo>
                  <a:pt x="1551" y="2943"/>
                </a:lnTo>
                <a:lnTo>
                  <a:pt x="0" y="2943"/>
                </a:lnTo>
              </a:path>
            </a:pathLst>
          </a:custGeom>
          <a:noFill/>
          <a:ln w="38100" cap="flat">
            <a:solidFill>
              <a:schemeClr val="bg1">
                <a:lumMod val="8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60" name="Freeform 57">
            <a:extLst>
              <a:ext uri="{FF2B5EF4-FFF2-40B4-BE49-F238E27FC236}">
                <a16:creationId xmlns:a16="http://schemas.microsoft.com/office/drawing/2014/main" id="{F6C639E1-3442-AB45-9692-3715F5102B84}"/>
              </a:ext>
            </a:extLst>
          </p:cNvPr>
          <p:cNvSpPr>
            <a:spLocks noChangeArrowheads="1"/>
          </p:cNvSpPr>
          <p:nvPr/>
        </p:nvSpPr>
        <p:spPr bwMode="auto">
          <a:xfrm>
            <a:off x="9451283" y="7798750"/>
            <a:ext cx="1630399" cy="521973"/>
          </a:xfrm>
          <a:custGeom>
            <a:avLst/>
            <a:gdLst>
              <a:gd name="T0" fmla="*/ 0 w 2340"/>
              <a:gd name="T1" fmla="*/ 748 h 749"/>
              <a:gd name="T2" fmla="*/ 2339 w 2340"/>
              <a:gd name="T3" fmla="*/ 748 h 749"/>
              <a:gd name="T4" fmla="*/ 2339 w 2340"/>
              <a:gd name="T5" fmla="*/ 0 h 749"/>
              <a:gd name="T6" fmla="*/ 0 w 2340"/>
              <a:gd name="T7" fmla="*/ 0 h 749"/>
              <a:gd name="T8" fmla="*/ 0 w 2340"/>
              <a:gd name="T9" fmla="*/ 748 h 749"/>
            </a:gdLst>
            <a:ahLst/>
            <a:cxnLst>
              <a:cxn ang="0">
                <a:pos x="T0" y="T1"/>
              </a:cxn>
              <a:cxn ang="0">
                <a:pos x="T2" y="T3"/>
              </a:cxn>
              <a:cxn ang="0">
                <a:pos x="T4" y="T5"/>
              </a:cxn>
              <a:cxn ang="0">
                <a:pos x="T6" y="T7"/>
              </a:cxn>
              <a:cxn ang="0">
                <a:pos x="T8" y="T9"/>
              </a:cxn>
            </a:cxnLst>
            <a:rect l="0" t="0" r="r" b="b"/>
            <a:pathLst>
              <a:path w="2340" h="749">
                <a:moveTo>
                  <a:pt x="0" y="748"/>
                </a:moveTo>
                <a:lnTo>
                  <a:pt x="2339" y="748"/>
                </a:lnTo>
                <a:lnTo>
                  <a:pt x="2339" y="0"/>
                </a:lnTo>
                <a:lnTo>
                  <a:pt x="0" y="0"/>
                </a:lnTo>
                <a:lnTo>
                  <a:pt x="0" y="748"/>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1" name="Freeform 58">
            <a:extLst>
              <a:ext uri="{FF2B5EF4-FFF2-40B4-BE49-F238E27FC236}">
                <a16:creationId xmlns:a16="http://schemas.microsoft.com/office/drawing/2014/main" id="{75D4860B-B910-9941-9B25-1E1A33D1B38C}"/>
              </a:ext>
            </a:extLst>
          </p:cNvPr>
          <p:cNvSpPr>
            <a:spLocks noChangeArrowheads="1"/>
          </p:cNvSpPr>
          <p:nvPr/>
        </p:nvSpPr>
        <p:spPr bwMode="auto">
          <a:xfrm>
            <a:off x="5432091" y="7801820"/>
            <a:ext cx="3282289" cy="905778"/>
          </a:xfrm>
          <a:custGeom>
            <a:avLst/>
            <a:gdLst>
              <a:gd name="T0" fmla="*/ 0 w 4713"/>
              <a:gd name="T1" fmla="*/ 1301 h 1302"/>
              <a:gd name="T2" fmla="*/ 4712 w 4713"/>
              <a:gd name="T3" fmla="*/ 1301 h 1302"/>
              <a:gd name="T4" fmla="*/ 4712 w 4713"/>
              <a:gd name="T5" fmla="*/ 0 h 1302"/>
              <a:gd name="T6" fmla="*/ 0 w 4713"/>
              <a:gd name="T7" fmla="*/ 0 h 1302"/>
              <a:gd name="T8" fmla="*/ 0 w 4713"/>
              <a:gd name="T9" fmla="*/ 1301 h 1302"/>
            </a:gdLst>
            <a:ahLst/>
            <a:cxnLst>
              <a:cxn ang="0">
                <a:pos x="T0" y="T1"/>
              </a:cxn>
              <a:cxn ang="0">
                <a:pos x="T2" y="T3"/>
              </a:cxn>
              <a:cxn ang="0">
                <a:pos x="T4" y="T5"/>
              </a:cxn>
              <a:cxn ang="0">
                <a:pos x="T6" y="T7"/>
              </a:cxn>
              <a:cxn ang="0">
                <a:pos x="T8" y="T9"/>
              </a:cxn>
            </a:cxnLst>
            <a:rect l="0" t="0" r="r" b="b"/>
            <a:pathLst>
              <a:path w="4713" h="1302">
                <a:moveTo>
                  <a:pt x="0" y="1301"/>
                </a:moveTo>
                <a:lnTo>
                  <a:pt x="4712" y="1301"/>
                </a:lnTo>
                <a:lnTo>
                  <a:pt x="4712" y="0"/>
                </a:lnTo>
                <a:lnTo>
                  <a:pt x="0" y="0"/>
                </a:lnTo>
                <a:lnTo>
                  <a:pt x="0" y="1301"/>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2" name="Freeform 59">
            <a:extLst>
              <a:ext uri="{FF2B5EF4-FFF2-40B4-BE49-F238E27FC236}">
                <a16:creationId xmlns:a16="http://schemas.microsoft.com/office/drawing/2014/main" id="{294FDB76-1A83-0244-97CB-E1A46A05469C}"/>
              </a:ext>
            </a:extLst>
          </p:cNvPr>
          <p:cNvSpPr>
            <a:spLocks noChangeArrowheads="1"/>
          </p:cNvSpPr>
          <p:nvPr/>
        </p:nvSpPr>
        <p:spPr bwMode="auto">
          <a:xfrm>
            <a:off x="5432091" y="9069907"/>
            <a:ext cx="3282289" cy="1544425"/>
          </a:xfrm>
          <a:custGeom>
            <a:avLst/>
            <a:gdLst>
              <a:gd name="T0" fmla="*/ 0 w 4713"/>
              <a:gd name="T1" fmla="*/ 2219 h 2220"/>
              <a:gd name="T2" fmla="*/ 4712 w 4713"/>
              <a:gd name="T3" fmla="*/ 2219 h 2220"/>
              <a:gd name="T4" fmla="*/ 4712 w 4713"/>
              <a:gd name="T5" fmla="*/ 0 h 2220"/>
              <a:gd name="T6" fmla="*/ 0 w 4713"/>
              <a:gd name="T7" fmla="*/ 0 h 2220"/>
              <a:gd name="T8" fmla="*/ 0 w 4713"/>
              <a:gd name="T9" fmla="*/ 2219 h 2220"/>
            </a:gdLst>
            <a:ahLst/>
            <a:cxnLst>
              <a:cxn ang="0">
                <a:pos x="T0" y="T1"/>
              </a:cxn>
              <a:cxn ang="0">
                <a:pos x="T2" y="T3"/>
              </a:cxn>
              <a:cxn ang="0">
                <a:pos x="T4" y="T5"/>
              </a:cxn>
              <a:cxn ang="0">
                <a:pos x="T6" y="T7"/>
              </a:cxn>
              <a:cxn ang="0">
                <a:pos x="T8" y="T9"/>
              </a:cxn>
            </a:cxnLst>
            <a:rect l="0" t="0" r="r" b="b"/>
            <a:pathLst>
              <a:path w="4713" h="2220">
                <a:moveTo>
                  <a:pt x="0" y="2219"/>
                </a:moveTo>
                <a:lnTo>
                  <a:pt x="4712" y="2219"/>
                </a:lnTo>
                <a:lnTo>
                  <a:pt x="4712" y="0"/>
                </a:lnTo>
                <a:lnTo>
                  <a:pt x="0" y="0"/>
                </a:lnTo>
                <a:lnTo>
                  <a:pt x="0" y="2219"/>
                </a:lnTo>
              </a:path>
            </a:pathLst>
          </a:custGeom>
          <a:noFill/>
          <a:ln w="38100" cap="flat">
            <a:solidFill>
              <a:srgbClr val="333E48"/>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grpSp>
        <p:nvGrpSpPr>
          <p:cNvPr id="91" name="Group 90">
            <a:extLst>
              <a:ext uri="{FF2B5EF4-FFF2-40B4-BE49-F238E27FC236}">
                <a16:creationId xmlns:a16="http://schemas.microsoft.com/office/drawing/2014/main" id="{AB36CEE4-69B1-4F4B-800D-E2AF99DA69EF}"/>
              </a:ext>
            </a:extLst>
          </p:cNvPr>
          <p:cNvGrpSpPr/>
          <p:nvPr/>
        </p:nvGrpSpPr>
        <p:grpSpPr>
          <a:xfrm>
            <a:off x="8238464" y="6340294"/>
            <a:ext cx="3236234" cy="408368"/>
            <a:chOff x="10110146" y="6340294"/>
            <a:chExt cx="3236234" cy="408368"/>
          </a:xfrm>
        </p:grpSpPr>
        <p:sp>
          <p:nvSpPr>
            <p:cNvPr id="63" name="Line 60">
              <a:extLst>
                <a:ext uri="{FF2B5EF4-FFF2-40B4-BE49-F238E27FC236}">
                  <a16:creationId xmlns:a16="http://schemas.microsoft.com/office/drawing/2014/main" id="{EFD9AE25-1B1B-9147-A397-AE9BA2411473}"/>
                </a:ext>
              </a:extLst>
            </p:cNvPr>
            <p:cNvSpPr>
              <a:spLocks noChangeShapeType="1"/>
            </p:cNvSpPr>
            <p:nvPr/>
          </p:nvSpPr>
          <p:spPr bwMode="auto">
            <a:xfrm flipV="1">
              <a:off x="13346378" y="6340294"/>
              <a:ext cx="0" cy="408368"/>
            </a:xfrm>
            <a:prstGeom prst="line">
              <a:avLst/>
            </a:prstGeom>
            <a:noFill/>
            <a:ln w="38100" cap="flat">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64" name="Line 61">
              <a:extLst>
                <a:ext uri="{FF2B5EF4-FFF2-40B4-BE49-F238E27FC236}">
                  <a16:creationId xmlns:a16="http://schemas.microsoft.com/office/drawing/2014/main" id="{D357838B-BA16-9A4B-99CE-1F8995C7DAED}"/>
                </a:ext>
              </a:extLst>
            </p:cNvPr>
            <p:cNvSpPr>
              <a:spLocks noChangeShapeType="1"/>
            </p:cNvSpPr>
            <p:nvPr/>
          </p:nvSpPr>
          <p:spPr bwMode="auto">
            <a:xfrm>
              <a:off x="10110146" y="6343365"/>
              <a:ext cx="0" cy="402226"/>
            </a:xfrm>
            <a:prstGeom prst="line">
              <a:avLst/>
            </a:prstGeom>
            <a:noFill/>
            <a:ln w="38100" cap="flat">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65" name="Line 62">
              <a:extLst>
                <a:ext uri="{FF2B5EF4-FFF2-40B4-BE49-F238E27FC236}">
                  <a16:creationId xmlns:a16="http://schemas.microsoft.com/office/drawing/2014/main" id="{1BC784BD-E3AD-B94B-B62F-B1E0389FB5CE}"/>
                </a:ext>
              </a:extLst>
            </p:cNvPr>
            <p:cNvSpPr>
              <a:spLocks noChangeShapeType="1"/>
            </p:cNvSpPr>
            <p:nvPr/>
          </p:nvSpPr>
          <p:spPr bwMode="auto">
            <a:xfrm>
              <a:off x="10110146" y="6546014"/>
              <a:ext cx="3236234" cy="0"/>
            </a:xfrm>
            <a:prstGeom prst="line">
              <a:avLst/>
            </a:prstGeom>
            <a:noFill/>
            <a:ln w="38100" cap="flat">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grpSp>
      <p:sp>
        <p:nvSpPr>
          <p:cNvPr id="66" name="Freeform 63">
            <a:extLst>
              <a:ext uri="{FF2B5EF4-FFF2-40B4-BE49-F238E27FC236}">
                <a16:creationId xmlns:a16="http://schemas.microsoft.com/office/drawing/2014/main" id="{BA17536B-E2DA-6440-8341-7F3892DDA778}"/>
              </a:ext>
            </a:extLst>
          </p:cNvPr>
          <p:cNvSpPr>
            <a:spLocks noChangeArrowheads="1"/>
          </p:cNvSpPr>
          <p:nvPr/>
        </p:nvSpPr>
        <p:spPr bwMode="auto">
          <a:xfrm>
            <a:off x="9061339" y="3226879"/>
            <a:ext cx="660141" cy="660144"/>
          </a:xfrm>
          <a:custGeom>
            <a:avLst/>
            <a:gdLst>
              <a:gd name="T0" fmla="*/ 948 w 949"/>
              <a:gd name="T1" fmla="*/ 475 h 949"/>
              <a:gd name="T2" fmla="*/ 948 w 949"/>
              <a:gd name="T3" fmla="*/ 475 h 949"/>
              <a:gd name="T4" fmla="*/ 474 w 949"/>
              <a:gd name="T5" fmla="*/ 0 h 949"/>
              <a:gd name="T6" fmla="*/ 474 w 949"/>
              <a:gd name="T7" fmla="*/ 0 h 949"/>
              <a:gd name="T8" fmla="*/ 0 w 949"/>
              <a:gd name="T9" fmla="*/ 475 h 949"/>
              <a:gd name="T10" fmla="*/ 0 w 949"/>
              <a:gd name="T11" fmla="*/ 475 h 949"/>
              <a:gd name="T12" fmla="*/ 474 w 949"/>
              <a:gd name="T13" fmla="*/ 948 h 949"/>
              <a:gd name="T14" fmla="*/ 474 w 949"/>
              <a:gd name="T15" fmla="*/ 948 h 949"/>
              <a:gd name="T16" fmla="*/ 948 w 949"/>
              <a:gd name="T17" fmla="*/ 47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9" h="949">
                <a:moveTo>
                  <a:pt x="948" y="475"/>
                </a:moveTo>
                <a:lnTo>
                  <a:pt x="948" y="475"/>
                </a:lnTo>
                <a:cubicBezTo>
                  <a:pt x="948" y="213"/>
                  <a:pt x="736" y="0"/>
                  <a:pt x="474" y="0"/>
                </a:cubicBezTo>
                <a:lnTo>
                  <a:pt x="474" y="0"/>
                </a:lnTo>
                <a:cubicBezTo>
                  <a:pt x="212" y="0"/>
                  <a:pt x="0" y="213"/>
                  <a:pt x="0" y="475"/>
                </a:cubicBezTo>
                <a:lnTo>
                  <a:pt x="0" y="475"/>
                </a:lnTo>
                <a:cubicBezTo>
                  <a:pt x="0" y="736"/>
                  <a:pt x="212" y="948"/>
                  <a:pt x="474" y="948"/>
                </a:cubicBezTo>
                <a:lnTo>
                  <a:pt x="474" y="948"/>
                </a:lnTo>
                <a:cubicBezTo>
                  <a:pt x="736" y="948"/>
                  <a:pt x="948" y="736"/>
                  <a:pt x="948" y="475"/>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67" name="Freeform 64">
            <a:extLst>
              <a:ext uri="{FF2B5EF4-FFF2-40B4-BE49-F238E27FC236}">
                <a16:creationId xmlns:a16="http://schemas.microsoft.com/office/drawing/2014/main" id="{C5384B4F-33B8-C04F-8637-020810594EA6}"/>
              </a:ext>
            </a:extLst>
          </p:cNvPr>
          <p:cNvSpPr>
            <a:spLocks noChangeArrowheads="1"/>
          </p:cNvSpPr>
          <p:nvPr/>
        </p:nvSpPr>
        <p:spPr bwMode="auto">
          <a:xfrm>
            <a:off x="9242494" y="3328204"/>
            <a:ext cx="276338" cy="457493"/>
          </a:xfrm>
          <a:custGeom>
            <a:avLst/>
            <a:gdLst>
              <a:gd name="T0" fmla="*/ 329 w 399"/>
              <a:gd name="T1" fmla="*/ 654 h 655"/>
              <a:gd name="T2" fmla="*/ 329 w 399"/>
              <a:gd name="T3" fmla="*/ 654 h 655"/>
              <a:gd name="T4" fmla="*/ 285 w 399"/>
              <a:gd name="T5" fmla="*/ 635 h 655"/>
              <a:gd name="T6" fmla="*/ 23 w 399"/>
              <a:gd name="T7" fmla="*/ 375 h 655"/>
              <a:gd name="T8" fmla="*/ 23 w 399"/>
              <a:gd name="T9" fmla="*/ 375 h 655"/>
              <a:gd name="T10" fmla="*/ 23 w 399"/>
              <a:gd name="T11" fmla="*/ 286 h 655"/>
              <a:gd name="T12" fmla="*/ 285 w 399"/>
              <a:gd name="T13" fmla="*/ 25 h 655"/>
              <a:gd name="T14" fmla="*/ 285 w 399"/>
              <a:gd name="T15" fmla="*/ 25 h 655"/>
              <a:gd name="T16" fmla="*/ 374 w 399"/>
              <a:gd name="T17" fmla="*/ 25 h 655"/>
              <a:gd name="T18" fmla="*/ 374 w 399"/>
              <a:gd name="T19" fmla="*/ 25 h 655"/>
              <a:gd name="T20" fmla="*/ 374 w 399"/>
              <a:gd name="T21" fmla="*/ 114 h 655"/>
              <a:gd name="T22" fmla="*/ 157 w 399"/>
              <a:gd name="T23" fmla="*/ 331 h 655"/>
              <a:gd name="T24" fmla="*/ 374 w 399"/>
              <a:gd name="T25" fmla="*/ 547 h 655"/>
              <a:gd name="T26" fmla="*/ 374 w 399"/>
              <a:gd name="T27" fmla="*/ 547 h 655"/>
              <a:gd name="T28" fmla="*/ 374 w 399"/>
              <a:gd name="T29" fmla="*/ 635 h 655"/>
              <a:gd name="T30" fmla="*/ 374 w 399"/>
              <a:gd name="T31" fmla="*/ 635 h 655"/>
              <a:gd name="T32" fmla="*/ 329 w 399"/>
              <a:gd name="T33" fmla="*/ 654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9" h="655">
                <a:moveTo>
                  <a:pt x="329" y="654"/>
                </a:moveTo>
                <a:lnTo>
                  <a:pt x="329" y="654"/>
                </a:lnTo>
                <a:cubicBezTo>
                  <a:pt x="313" y="654"/>
                  <a:pt x="297" y="648"/>
                  <a:pt x="285" y="635"/>
                </a:cubicBezTo>
                <a:lnTo>
                  <a:pt x="23" y="375"/>
                </a:lnTo>
                <a:lnTo>
                  <a:pt x="23" y="375"/>
                </a:lnTo>
                <a:cubicBezTo>
                  <a:pt x="0" y="351"/>
                  <a:pt x="0" y="311"/>
                  <a:pt x="23" y="286"/>
                </a:cubicBezTo>
                <a:lnTo>
                  <a:pt x="285" y="25"/>
                </a:lnTo>
                <a:lnTo>
                  <a:pt x="285" y="25"/>
                </a:lnTo>
                <a:cubicBezTo>
                  <a:pt x="309" y="0"/>
                  <a:pt x="349" y="0"/>
                  <a:pt x="374" y="25"/>
                </a:cubicBezTo>
                <a:lnTo>
                  <a:pt x="374" y="25"/>
                </a:lnTo>
                <a:cubicBezTo>
                  <a:pt x="398" y="50"/>
                  <a:pt x="398" y="89"/>
                  <a:pt x="374" y="114"/>
                </a:cubicBezTo>
                <a:lnTo>
                  <a:pt x="157" y="331"/>
                </a:lnTo>
                <a:lnTo>
                  <a:pt x="374" y="547"/>
                </a:lnTo>
                <a:lnTo>
                  <a:pt x="374" y="547"/>
                </a:lnTo>
                <a:cubicBezTo>
                  <a:pt x="398" y="571"/>
                  <a:pt x="398" y="611"/>
                  <a:pt x="374" y="635"/>
                </a:cubicBezTo>
                <a:lnTo>
                  <a:pt x="374" y="635"/>
                </a:lnTo>
                <a:cubicBezTo>
                  <a:pt x="361" y="648"/>
                  <a:pt x="345" y="654"/>
                  <a:pt x="329" y="654"/>
                </a:cubicBezTo>
              </a:path>
            </a:pathLst>
          </a:custGeom>
          <a:solidFill>
            <a:srgbClr val="FFFFFF"/>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8" name="Freeform 65">
            <a:extLst>
              <a:ext uri="{FF2B5EF4-FFF2-40B4-BE49-F238E27FC236}">
                <a16:creationId xmlns:a16="http://schemas.microsoft.com/office/drawing/2014/main" id="{06D3FD39-8B50-2F4F-980C-DFAAC9D605F4}"/>
              </a:ext>
            </a:extLst>
          </p:cNvPr>
          <p:cNvSpPr>
            <a:spLocks noChangeArrowheads="1"/>
          </p:cNvSpPr>
          <p:nvPr/>
        </p:nvSpPr>
        <p:spPr bwMode="auto">
          <a:xfrm>
            <a:off x="9061339" y="3226879"/>
            <a:ext cx="331607" cy="660144"/>
          </a:xfrm>
          <a:custGeom>
            <a:avLst/>
            <a:gdLst>
              <a:gd name="T0" fmla="*/ 474 w 475"/>
              <a:gd name="T1" fmla="*/ 0 h 949"/>
              <a:gd name="T2" fmla="*/ 474 w 475"/>
              <a:gd name="T3" fmla="*/ 0 h 949"/>
              <a:gd name="T4" fmla="*/ 0 w 475"/>
              <a:gd name="T5" fmla="*/ 475 h 949"/>
              <a:gd name="T6" fmla="*/ 0 w 475"/>
              <a:gd name="T7" fmla="*/ 475 h 949"/>
              <a:gd name="T8" fmla="*/ 474 w 475"/>
              <a:gd name="T9" fmla="*/ 948 h 949"/>
              <a:gd name="T10" fmla="*/ 474 w 475"/>
              <a:gd name="T11" fmla="*/ 0 h 949"/>
            </a:gdLst>
            <a:ahLst/>
            <a:cxnLst>
              <a:cxn ang="0">
                <a:pos x="T0" y="T1"/>
              </a:cxn>
              <a:cxn ang="0">
                <a:pos x="T2" y="T3"/>
              </a:cxn>
              <a:cxn ang="0">
                <a:pos x="T4" y="T5"/>
              </a:cxn>
              <a:cxn ang="0">
                <a:pos x="T6" y="T7"/>
              </a:cxn>
              <a:cxn ang="0">
                <a:pos x="T8" y="T9"/>
              </a:cxn>
              <a:cxn ang="0">
                <a:pos x="T10" y="T11"/>
              </a:cxn>
            </a:cxnLst>
            <a:rect l="0" t="0" r="r" b="b"/>
            <a:pathLst>
              <a:path w="475" h="949">
                <a:moveTo>
                  <a:pt x="474" y="0"/>
                </a:moveTo>
                <a:lnTo>
                  <a:pt x="474" y="0"/>
                </a:lnTo>
                <a:cubicBezTo>
                  <a:pt x="212" y="0"/>
                  <a:pt x="0" y="213"/>
                  <a:pt x="0" y="475"/>
                </a:cubicBezTo>
                <a:lnTo>
                  <a:pt x="0" y="475"/>
                </a:lnTo>
                <a:cubicBezTo>
                  <a:pt x="0" y="736"/>
                  <a:pt x="212" y="948"/>
                  <a:pt x="474" y="948"/>
                </a:cubicBezTo>
                <a:lnTo>
                  <a:pt x="474"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69" name="Freeform 66">
            <a:extLst>
              <a:ext uri="{FF2B5EF4-FFF2-40B4-BE49-F238E27FC236}">
                <a16:creationId xmlns:a16="http://schemas.microsoft.com/office/drawing/2014/main" id="{91F51D47-21F1-4844-9CA3-138197059D2B}"/>
              </a:ext>
            </a:extLst>
          </p:cNvPr>
          <p:cNvSpPr>
            <a:spLocks noChangeArrowheads="1"/>
          </p:cNvSpPr>
          <p:nvPr/>
        </p:nvSpPr>
        <p:spPr bwMode="auto">
          <a:xfrm>
            <a:off x="10089933" y="3226879"/>
            <a:ext cx="660144" cy="660144"/>
          </a:xfrm>
          <a:custGeom>
            <a:avLst/>
            <a:gdLst>
              <a:gd name="T0" fmla="*/ 0 w 948"/>
              <a:gd name="T1" fmla="*/ 475 h 949"/>
              <a:gd name="T2" fmla="*/ 0 w 948"/>
              <a:gd name="T3" fmla="*/ 475 h 949"/>
              <a:gd name="T4" fmla="*/ 473 w 948"/>
              <a:gd name="T5" fmla="*/ 0 h 949"/>
              <a:gd name="T6" fmla="*/ 473 w 948"/>
              <a:gd name="T7" fmla="*/ 0 h 949"/>
              <a:gd name="T8" fmla="*/ 947 w 948"/>
              <a:gd name="T9" fmla="*/ 475 h 949"/>
              <a:gd name="T10" fmla="*/ 947 w 948"/>
              <a:gd name="T11" fmla="*/ 475 h 949"/>
              <a:gd name="T12" fmla="*/ 473 w 948"/>
              <a:gd name="T13" fmla="*/ 948 h 949"/>
              <a:gd name="T14" fmla="*/ 473 w 948"/>
              <a:gd name="T15" fmla="*/ 948 h 949"/>
              <a:gd name="T16" fmla="*/ 0 w 948"/>
              <a:gd name="T17" fmla="*/ 47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949">
                <a:moveTo>
                  <a:pt x="0" y="475"/>
                </a:moveTo>
                <a:lnTo>
                  <a:pt x="0" y="475"/>
                </a:lnTo>
                <a:cubicBezTo>
                  <a:pt x="0" y="213"/>
                  <a:pt x="212" y="0"/>
                  <a:pt x="473" y="0"/>
                </a:cubicBezTo>
                <a:lnTo>
                  <a:pt x="473" y="0"/>
                </a:lnTo>
                <a:cubicBezTo>
                  <a:pt x="735" y="0"/>
                  <a:pt x="947" y="213"/>
                  <a:pt x="947" y="475"/>
                </a:cubicBezTo>
                <a:lnTo>
                  <a:pt x="947" y="475"/>
                </a:lnTo>
                <a:cubicBezTo>
                  <a:pt x="947" y="736"/>
                  <a:pt x="735" y="948"/>
                  <a:pt x="473" y="948"/>
                </a:cubicBezTo>
                <a:lnTo>
                  <a:pt x="473" y="948"/>
                </a:lnTo>
                <a:cubicBezTo>
                  <a:pt x="212" y="948"/>
                  <a:pt x="0" y="736"/>
                  <a:pt x="0" y="475"/>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70" name="Freeform 67">
            <a:extLst>
              <a:ext uri="{FF2B5EF4-FFF2-40B4-BE49-F238E27FC236}">
                <a16:creationId xmlns:a16="http://schemas.microsoft.com/office/drawing/2014/main" id="{4A598D89-91B6-D849-8065-E430DBC6DB6F}"/>
              </a:ext>
            </a:extLst>
          </p:cNvPr>
          <p:cNvSpPr>
            <a:spLocks noChangeArrowheads="1"/>
          </p:cNvSpPr>
          <p:nvPr/>
        </p:nvSpPr>
        <p:spPr bwMode="auto">
          <a:xfrm>
            <a:off x="10292581" y="3328204"/>
            <a:ext cx="276338" cy="457493"/>
          </a:xfrm>
          <a:custGeom>
            <a:avLst/>
            <a:gdLst>
              <a:gd name="T0" fmla="*/ 68 w 399"/>
              <a:gd name="T1" fmla="*/ 654 h 655"/>
              <a:gd name="T2" fmla="*/ 68 w 399"/>
              <a:gd name="T3" fmla="*/ 654 h 655"/>
              <a:gd name="T4" fmla="*/ 112 w 399"/>
              <a:gd name="T5" fmla="*/ 635 h 655"/>
              <a:gd name="T6" fmla="*/ 374 w 399"/>
              <a:gd name="T7" fmla="*/ 375 h 655"/>
              <a:gd name="T8" fmla="*/ 374 w 399"/>
              <a:gd name="T9" fmla="*/ 375 h 655"/>
              <a:gd name="T10" fmla="*/ 374 w 399"/>
              <a:gd name="T11" fmla="*/ 286 h 655"/>
              <a:gd name="T12" fmla="*/ 112 w 399"/>
              <a:gd name="T13" fmla="*/ 25 h 655"/>
              <a:gd name="T14" fmla="*/ 112 w 399"/>
              <a:gd name="T15" fmla="*/ 25 h 655"/>
              <a:gd name="T16" fmla="*/ 24 w 399"/>
              <a:gd name="T17" fmla="*/ 25 h 655"/>
              <a:gd name="T18" fmla="*/ 24 w 399"/>
              <a:gd name="T19" fmla="*/ 25 h 655"/>
              <a:gd name="T20" fmla="*/ 24 w 399"/>
              <a:gd name="T21" fmla="*/ 114 h 655"/>
              <a:gd name="T22" fmla="*/ 240 w 399"/>
              <a:gd name="T23" fmla="*/ 331 h 655"/>
              <a:gd name="T24" fmla="*/ 24 w 399"/>
              <a:gd name="T25" fmla="*/ 547 h 655"/>
              <a:gd name="T26" fmla="*/ 24 w 399"/>
              <a:gd name="T27" fmla="*/ 547 h 655"/>
              <a:gd name="T28" fmla="*/ 24 w 399"/>
              <a:gd name="T29" fmla="*/ 635 h 655"/>
              <a:gd name="T30" fmla="*/ 24 w 399"/>
              <a:gd name="T31" fmla="*/ 635 h 655"/>
              <a:gd name="T32" fmla="*/ 68 w 399"/>
              <a:gd name="T33" fmla="*/ 654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9" h="655">
                <a:moveTo>
                  <a:pt x="68" y="654"/>
                </a:moveTo>
                <a:lnTo>
                  <a:pt x="68" y="654"/>
                </a:lnTo>
                <a:cubicBezTo>
                  <a:pt x="84" y="654"/>
                  <a:pt x="100" y="648"/>
                  <a:pt x="112" y="635"/>
                </a:cubicBezTo>
                <a:lnTo>
                  <a:pt x="374" y="375"/>
                </a:lnTo>
                <a:lnTo>
                  <a:pt x="374" y="375"/>
                </a:lnTo>
                <a:cubicBezTo>
                  <a:pt x="398" y="351"/>
                  <a:pt x="398" y="311"/>
                  <a:pt x="374" y="286"/>
                </a:cubicBezTo>
                <a:lnTo>
                  <a:pt x="112" y="25"/>
                </a:lnTo>
                <a:lnTo>
                  <a:pt x="112" y="25"/>
                </a:lnTo>
                <a:cubicBezTo>
                  <a:pt x="88" y="0"/>
                  <a:pt x="48" y="0"/>
                  <a:pt x="24" y="25"/>
                </a:cubicBezTo>
                <a:lnTo>
                  <a:pt x="24" y="25"/>
                </a:lnTo>
                <a:cubicBezTo>
                  <a:pt x="0" y="50"/>
                  <a:pt x="0" y="89"/>
                  <a:pt x="24" y="114"/>
                </a:cubicBezTo>
                <a:lnTo>
                  <a:pt x="240" y="331"/>
                </a:lnTo>
                <a:lnTo>
                  <a:pt x="24" y="547"/>
                </a:lnTo>
                <a:lnTo>
                  <a:pt x="24" y="547"/>
                </a:lnTo>
                <a:cubicBezTo>
                  <a:pt x="0" y="571"/>
                  <a:pt x="0" y="611"/>
                  <a:pt x="24" y="635"/>
                </a:cubicBezTo>
                <a:lnTo>
                  <a:pt x="24" y="635"/>
                </a:lnTo>
                <a:cubicBezTo>
                  <a:pt x="36" y="648"/>
                  <a:pt x="52" y="654"/>
                  <a:pt x="68" y="654"/>
                </a:cubicBezTo>
              </a:path>
            </a:pathLst>
          </a:custGeom>
          <a:solidFill>
            <a:srgbClr val="FFFFFF"/>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1" name="Freeform 68">
            <a:extLst>
              <a:ext uri="{FF2B5EF4-FFF2-40B4-BE49-F238E27FC236}">
                <a16:creationId xmlns:a16="http://schemas.microsoft.com/office/drawing/2014/main" id="{8A25E8F4-0DA5-724B-B3A0-9D7350A03751}"/>
              </a:ext>
            </a:extLst>
          </p:cNvPr>
          <p:cNvSpPr>
            <a:spLocks noChangeArrowheads="1"/>
          </p:cNvSpPr>
          <p:nvPr/>
        </p:nvSpPr>
        <p:spPr bwMode="auto">
          <a:xfrm>
            <a:off x="10089933" y="3226879"/>
            <a:ext cx="328537" cy="660144"/>
          </a:xfrm>
          <a:custGeom>
            <a:avLst/>
            <a:gdLst>
              <a:gd name="T0" fmla="*/ 473 w 474"/>
              <a:gd name="T1" fmla="*/ 0 h 949"/>
              <a:gd name="T2" fmla="*/ 473 w 474"/>
              <a:gd name="T3" fmla="*/ 0 h 949"/>
              <a:gd name="T4" fmla="*/ 0 w 474"/>
              <a:gd name="T5" fmla="*/ 475 h 949"/>
              <a:gd name="T6" fmla="*/ 0 w 474"/>
              <a:gd name="T7" fmla="*/ 475 h 949"/>
              <a:gd name="T8" fmla="*/ 473 w 474"/>
              <a:gd name="T9" fmla="*/ 948 h 949"/>
              <a:gd name="T10" fmla="*/ 473 w 474"/>
              <a:gd name="T11" fmla="*/ 0 h 949"/>
            </a:gdLst>
            <a:ahLst/>
            <a:cxnLst>
              <a:cxn ang="0">
                <a:pos x="T0" y="T1"/>
              </a:cxn>
              <a:cxn ang="0">
                <a:pos x="T2" y="T3"/>
              </a:cxn>
              <a:cxn ang="0">
                <a:pos x="T4" y="T5"/>
              </a:cxn>
              <a:cxn ang="0">
                <a:pos x="T6" y="T7"/>
              </a:cxn>
              <a:cxn ang="0">
                <a:pos x="T8" y="T9"/>
              </a:cxn>
              <a:cxn ang="0">
                <a:pos x="T10" y="T11"/>
              </a:cxn>
            </a:cxnLst>
            <a:rect l="0" t="0" r="r" b="b"/>
            <a:pathLst>
              <a:path w="474" h="949">
                <a:moveTo>
                  <a:pt x="473" y="0"/>
                </a:moveTo>
                <a:lnTo>
                  <a:pt x="473" y="0"/>
                </a:lnTo>
                <a:cubicBezTo>
                  <a:pt x="212" y="0"/>
                  <a:pt x="0" y="213"/>
                  <a:pt x="0" y="475"/>
                </a:cubicBezTo>
                <a:lnTo>
                  <a:pt x="0" y="475"/>
                </a:lnTo>
                <a:cubicBezTo>
                  <a:pt x="0" y="736"/>
                  <a:pt x="212" y="948"/>
                  <a:pt x="473" y="948"/>
                </a:cubicBezTo>
                <a:lnTo>
                  <a:pt x="473"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72" name="Freeform 69">
            <a:extLst>
              <a:ext uri="{FF2B5EF4-FFF2-40B4-BE49-F238E27FC236}">
                <a16:creationId xmlns:a16="http://schemas.microsoft.com/office/drawing/2014/main" id="{2B6B66DC-9B7F-D64E-A23F-5939E8F09965}"/>
              </a:ext>
            </a:extLst>
          </p:cNvPr>
          <p:cNvSpPr>
            <a:spLocks noChangeArrowheads="1"/>
          </p:cNvSpPr>
          <p:nvPr/>
        </p:nvSpPr>
        <p:spPr bwMode="auto">
          <a:xfrm>
            <a:off x="3734141" y="2999665"/>
            <a:ext cx="7347541" cy="1093073"/>
          </a:xfrm>
          <a:custGeom>
            <a:avLst/>
            <a:gdLst>
              <a:gd name="T0" fmla="*/ 10551 w 10552"/>
              <a:gd name="T1" fmla="*/ 0 h 1570"/>
              <a:gd name="T2" fmla="*/ 0 w 10552"/>
              <a:gd name="T3" fmla="*/ 0 h 1570"/>
              <a:gd name="T4" fmla="*/ 0 w 10552"/>
              <a:gd name="T5" fmla="*/ 1569 h 1570"/>
              <a:gd name="T6" fmla="*/ 10551 w 10552"/>
              <a:gd name="T7" fmla="*/ 1569 h 1570"/>
              <a:gd name="T8" fmla="*/ 10551 w 10552"/>
              <a:gd name="T9" fmla="*/ 0 h 1570"/>
            </a:gdLst>
            <a:ahLst/>
            <a:cxnLst>
              <a:cxn ang="0">
                <a:pos x="T0" y="T1"/>
              </a:cxn>
              <a:cxn ang="0">
                <a:pos x="T2" y="T3"/>
              </a:cxn>
              <a:cxn ang="0">
                <a:pos x="T4" y="T5"/>
              </a:cxn>
              <a:cxn ang="0">
                <a:pos x="T6" y="T7"/>
              </a:cxn>
              <a:cxn ang="0">
                <a:pos x="T8" y="T9"/>
              </a:cxn>
            </a:cxnLst>
            <a:rect l="0" t="0" r="r" b="b"/>
            <a:pathLst>
              <a:path w="10552" h="1570">
                <a:moveTo>
                  <a:pt x="10551" y="0"/>
                </a:moveTo>
                <a:lnTo>
                  <a:pt x="0" y="0"/>
                </a:lnTo>
                <a:lnTo>
                  <a:pt x="0" y="1569"/>
                </a:lnTo>
                <a:lnTo>
                  <a:pt x="10551" y="1569"/>
                </a:lnTo>
                <a:lnTo>
                  <a:pt x="10551" y="0"/>
                </a:lnTo>
              </a:path>
            </a:pathLst>
          </a:custGeom>
          <a:noFill/>
          <a:ln w="381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3" name="Freeform 70">
            <a:extLst>
              <a:ext uri="{FF2B5EF4-FFF2-40B4-BE49-F238E27FC236}">
                <a16:creationId xmlns:a16="http://schemas.microsoft.com/office/drawing/2014/main" id="{20B5BE46-D00E-3F41-A01D-14166A91632F}"/>
              </a:ext>
            </a:extLst>
          </p:cNvPr>
          <p:cNvSpPr>
            <a:spLocks noChangeArrowheads="1"/>
          </p:cNvSpPr>
          <p:nvPr/>
        </p:nvSpPr>
        <p:spPr bwMode="auto">
          <a:xfrm>
            <a:off x="3734141" y="2999665"/>
            <a:ext cx="4977168" cy="1093073"/>
          </a:xfrm>
          <a:custGeom>
            <a:avLst/>
            <a:gdLst>
              <a:gd name="T0" fmla="*/ 7149 w 7150"/>
              <a:gd name="T1" fmla="*/ 1569 h 1570"/>
              <a:gd name="T2" fmla="*/ 0 w 7150"/>
              <a:gd name="T3" fmla="*/ 1569 h 1570"/>
              <a:gd name="T4" fmla="*/ 0 w 7150"/>
              <a:gd name="T5" fmla="*/ 0 h 1570"/>
              <a:gd name="T6" fmla="*/ 7149 w 7150"/>
              <a:gd name="T7" fmla="*/ 0 h 1570"/>
              <a:gd name="T8" fmla="*/ 7149 w 7150"/>
              <a:gd name="T9" fmla="*/ 1569 h 1570"/>
            </a:gdLst>
            <a:ahLst/>
            <a:cxnLst>
              <a:cxn ang="0">
                <a:pos x="T0" y="T1"/>
              </a:cxn>
              <a:cxn ang="0">
                <a:pos x="T2" y="T3"/>
              </a:cxn>
              <a:cxn ang="0">
                <a:pos x="T4" y="T5"/>
              </a:cxn>
              <a:cxn ang="0">
                <a:pos x="T6" y="T7"/>
              </a:cxn>
              <a:cxn ang="0">
                <a:pos x="T8" y="T9"/>
              </a:cxn>
            </a:cxnLst>
            <a:rect l="0" t="0" r="r" b="b"/>
            <a:pathLst>
              <a:path w="7150" h="1570">
                <a:moveTo>
                  <a:pt x="7149" y="1569"/>
                </a:moveTo>
                <a:lnTo>
                  <a:pt x="0" y="1569"/>
                </a:lnTo>
                <a:lnTo>
                  <a:pt x="0" y="0"/>
                </a:lnTo>
                <a:lnTo>
                  <a:pt x="7149" y="0"/>
                </a:lnTo>
                <a:lnTo>
                  <a:pt x="7149" y="1569"/>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4" name="Freeform 71">
            <a:extLst>
              <a:ext uri="{FF2B5EF4-FFF2-40B4-BE49-F238E27FC236}">
                <a16:creationId xmlns:a16="http://schemas.microsoft.com/office/drawing/2014/main" id="{C8B90671-6ECF-2E4D-9F63-F8BD8CD90521}"/>
              </a:ext>
            </a:extLst>
          </p:cNvPr>
          <p:cNvSpPr>
            <a:spLocks noChangeArrowheads="1"/>
          </p:cNvSpPr>
          <p:nvPr/>
        </p:nvSpPr>
        <p:spPr bwMode="auto">
          <a:xfrm>
            <a:off x="3946002" y="4089669"/>
            <a:ext cx="1486088" cy="5929000"/>
          </a:xfrm>
          <a:custGeom>
            <a:avLst/>
            <a:gdLst>
              <a:gd name="T0" fmla="*/ 0 w 2134"/>
              <a:gd name="T1" fmla="*/ 0 h 8514"/>
              <a:gd name="T2" fmla="*/ 0 w 2134"/>
              <a:gd name="T3" fmla="*/ 8513 h 8514"/>
              <a:gd name="T4" fmla="*/ 2133 w 2134"/>
              <a:gd name="T5" fmla="*/ 8513 h 8514"/>
            </a:gdLst>
            <a:ahLst/>
            <a:cxnLst>
              <a:cxn ang="0">
                <a:pos x="T0" y="T1"/>
              </a:cxn>
              <a:cxn ang="0">
                <a:pos x="T2" y="T3"/>
              </a:cxn>
              <a:cxn ang="0">
                <a:pos x="T4" y="T5"/>
              </a:cxn>
            </a:cxnLst>
            <a:rect l="0" t="0" r="r" b="b"/>
            <a:pathLst>
              <a:path w="2134" h="8514">
                <a:moveTo>
                  <a:pt x="0" y="0"/>
                </a:moveTo>
                <a:lnTo>
                  <a:pt x="0" y="8513"/>
                </a:lnTo>
                <a:lnTo>
                  <a:pt x="2133" y="8513"/>
                </a:lnTo>
              </a:path>
            </a:pathLst>
          </a:custGeom>
          <a:noFill/>
          <a:ln w="38100" cap="flat">
            <a:solidFill>
              <a:schemeClr val="bg1">
                <a:lumMod val="8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75" name="Freeform 72">
            <a:extLst>
              <a:ext uri="{FF2B5EF4-FFF2-40B4-BE49-F238E27FC236}">
                <a16:creationId xmlns:a16="http://schemas.microsoft.com/office/drawing/2014/main" id="{800BBBCC-0864-2E48-9168-0DA0EA2DA07B}"/>
              </a:ext>
            </a:extLst>
          </p:cNvPr>
          <p:cNvSpPr>
            <a:spLocks noChangeArrowheads="1"/>
          </p:cNvSpPr>
          <p:nvPr/>
        </p:nvSpPr>
        <p:spPr bwMode="auto">
          <a:xfrm>
            <a:off x="9061339" y="4759023"/>
            <a:ext cx="660141" cy="660141"/>
          </a:xfrm>
          <a:custGeom>
            <a:avLst/>
            <a:gdLst>
              <a:gd name="T0" fmla="*/ 948 w 949"/>
              <a:gd name="T1" fmla="*/ 474 h 949"/>
              <a:gd name="T2" fmla="*/ 948 w 949"/>
              <a:gd name="T3" fmla="*/ 474 h 949"/>
              <a:gd name="T4" fmla="*/ 474 w 949"/>
              <a:gd name="T5" fmla="*/ 0 h 949"/>
              <a:gd name="T6" fmla="*/ 474 w 949"/>
              <a:gd name="T7" fmla="*/ 0 h 949"/>
              <a:gd name="T8" fmla="*/ 0 w 949"/>
              <a:gd name="T9" fmla="*/ 474 h 949"/>
              <a:gd name="T10" fmla="*/ 0 w 949"/>
              <a:gd name="T11" fmla="*/ 474 h 949"/>
              <a:gd name="T12" fmla="*/ 474 w 949"/>
              <a:gd name="T13" fmla="*/ 948 h 949"/>
              <a:gd name="T14" fmla="*/ 474 w 949"/>
              <a:gd name="T15" fmla="*/ 948 h 949"/>
              <a:gd name="T16" fmla="*/ 948 w 949"/>
              <a:gd name="T17" fmla="*/ 47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9" h="949">
                <a:moveTo>
                  <a:pt x="948" y="474"/>
                </a:moveTo>
                <a:lnTo>
                  <a:pt x="948" y="474"/>
                </a:lnTo>
                <a:cubicBezTo>
                  <a:pt x="948" y="212"/>
                  <a:pt x="736" y="0"/>
                  <a:pt x="474" y="0"/>
                </a:cubicBezTo>
                <a:lnTo>
                  <a:pt x="474" y="0"/>
                </a:lnTo>
                <a:cubicBezTo>
                  <a:pt x="212" y="0"/>
                  <a:pt x="0" y="212"/>
                  <a:pt x="0" y="474"/>
                </a:cubicBezTo>
                <a:lnTo>
                  <a:pt x="0" y="474"/>
                </a:lnTo>
                <a:cubicBezTo>
                  <a:pt x="0" y="736"/>
                  <a:pt x="212" y="948"/>
                  <a:pt x="474" y="948"/>
                </a:cubicBezTo>
                <a:lnTo>
                  <a:pt x="474" y="948"/>
                </a:lnTo>
                <a:cubicBezTo>
                  <a:pt x="736" y="948"/>
                  <a:pt x="948" y="736"/>
                  <a:pt x="948" y="474"/>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76" name="Freeform 73">
            <a:extLst>
              <a:ext uri="{FF2B5EF4-FFF2-40B4-BE49-F238E27FC236}">
                <a16:creationId xmlns:a16="http://schemas.microsoft.com/office/drawing/2014/main" id="{5CABD034-F074-F542-ACBD-678E723F1E44}"/>
              </a:ext>
            </a:extLst>
          </p:cNvPr>
          <p:cNvSpPr>
            <a:spLocks noChangeArrowheads="1"/>
          </p:cNvSpPr>
          <p:nvPr/>
        </p:nvSpPr>
        <p:spPr bwMode="auto">
          <a:xfrm>
            <a:off x="9227143" y="4921755"/>
            <a:ext cx="334676" cy="331607"/>
          </a:xfrm>
          <a:custGeom>
            <a:avLst/>
            <a:gdLst>
              <a:gd name="T0" fmla="*/ 311 w 480"/>
              <a:gd name="T1" fmla="*/ 239 h 475"/>
              <a:gd name="T2" fmla="*/ 459 w 480"/>
              <a:gd name="T3" fmla="*/ 91 h 475"/>
              <a:gd name="T4" fmla="*/ 459 w 480"/>
              <a:gd name="T5" fmla="*/ 91 h 475"/>
              <a:gd name="T6" fmla="*/ 459 w 480"/>
              <a:gd name="T7" fmla="*/ 20 h 475"/>
              <a:gd name="T8" fmla="*/ 459 w 480"/>
              <a:gd name="T9" fmla="*/ 20 h 475"/>
              <a:gd name="T10" fmla="*/ 388 w 480"/>
              <a:gd name="T11" fmla="*/ 20 h 475"/>
              <a:gd name="T12" fmla="*/ 239 w 480"/>
              <a:gd name="T13" fmla="*/ 168 h 475"/>
              <a:gd name="T14" fmla="*/ 91 w 480"/>
              <a:gd name="T15" fmla="*/ 20 h 475"/>
              <a:gd name="T16" fmla="*/ 91 w 480"/>
              <a:gd name="T17" fmla="*/ 20 h 475"/>
              <a:gd name="T18" fmla="*/ 20 w 480"/>
              <a:gd name="T19" fmla="*/ 20 h 475"/>
              <a:gd name="T20" fmla="*/ 20 w 480"/>
              <a:gd name="T21" fmla="*/ 20 h 475"/>
              <a:gd name="T22" fmla="*/ 20 w 480"/>
              <a:gd name="T23" fmla="*/ 91 h 475"/>
              <a:gd name="T24" fmla="*/ 168 w 480"/>
              <a:gd name="T25" fmla="*/ 239 h 475"/>
              <a:gd name="T26" fmla="*/ 20 w 480"/>
              <a:gd name="T27" fmla="*/ 388 h 475"/>
              <a:gd name="T28" fmla="*/ 20 w 480"/>
              <a:gd name="T29" fmla="*/ 388 h 475"/>
              <a:gd name="T30" fmla="*/ 20 w 480"/>
              <a:gd name="T31" fmla="*/ 459 h 475"/>
              <a:gd name="T32" fmla="*/ 20 w 480"/>
              <a:gd name="T33" fmla="*/ 459 h 475"/>
              <a:gd name="T34" fmla="*/ 55 w 480"/>
              <a:gd name="T35" fmla="*/ 474 h 475"/>
              <a:gd name="T36" fmla="*/ 55 w 480"/>
              <a:gd name="T37" fmla="*/ 474 h 475"/>
              <a:gd name="T38" fmla="*/ 91 w 480"/>
              <a:gd name="T39" fmla="*/ 459 h 475"/>
              <a:gd name="T40" fmla="*/ 239 w 480"/>
              <a:gd name="T41" fmla="*/ 310 h 475"/>
              <a:gd name="T42" fmla="*/ 388 w 480"/>
              <a:gd name="T43" fmla="*/ 459 h 475"/>
              <a:gd name="T44" fmla="*/ 388 w 480"/>
              <a:gd name="T45" fmla="*/ 459 h 475"/>
              <a:gd name="T46" fmla="*/ 423 w 480"/>
              <a:gd name="T47" fmla="*/ 474 h 475"/>
              <a:gd name="T48" fmla="*/ 423 w 480"/>
              <a:gd name="T49" fmla="*/ 474 h 475"/>
              <a:gd name="T50" fmla="*/ 459 w 480"/>
              <a:gd name="T51" fmla="*/ 459 h 475"/>
              <a:gd name="T52" fmla="*/ 459 w 480"/>
              <a:gd name="T53" fmla="*/ 459 h 475"/>
              <a:gd name="T54" fmla="*/ 459 w 480"/>
              <a:gd name="T55" fmla="*/ 388 h 475"/>
              <a:gd name="T56" fmla="*/ 311 w 480"/>
              <a:gd name="T57" fmla="*/ 239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5">
                <a:moveTo>
                  <a:pt x="311" y="239"/>
                </a:moveTo>
                <a:lnTo>
                  <a:pt x="459" y="91"/>
                </a:lnTo>
                <a:lnTo>
                  <a:pt x="459" y="91"/>
                </a:lnTo>
                <a:cubicBezTo>
                  <a:pt x="479" y="71"/>
                  <a:pt x="479" y="39"/>
                  <a:pt x="459" y="20"/>
                </a:cubicBezTo>
                <a:lnTo>
                  <a:pt x="459" y="20"/>
                </a:lnTo>
                <a:cubicBezTo>
                  <a:pt x="439" y="0"/>
                  <a:pt x="408" y="0"/>
                  <a:pt x="388" y="20"/>
                </a:cubicBezTo>
                <a:lnTo>
                  <a:pt x="239" y="168"/>
                </a:lnTo>
                <a:lnTo>
                  <a:pt x="91" y="20"/>
                </a:lnTo>
                <a:lnTo>
                  <a:pt x="91" y="20"/>
                </a:lnTo>
                <a:cubicBezTo>
                  <a:pt x="71" y="0"/>
                  <a:pt x="39" y="0"/>
                  <a:pt x="20" y="20"/>
                </a:cubicBezTo>
                <a:lnTo>
                  <a:pt x="20" y="20"/>
                </a:lnTo>
                <a:cubicBezTo>
                  <a:pt x="0" y="39"/>
                  <a:pt x="0" y="71"/>
                  <a:pt x="20" y="91"/>
                </a:cubicBezTo>
                <a:lnTo>
                  <a:pt x="168" y="239"/>
                </a:lnTo>
                <a:lnTo>
                  <a:pt x="20" y="388"/>
                </a:lnTo>
                <a:lnTo>
                  <a:pt x="20" y="388"/>
                </a:lnTo>
                <a:cubicBezTo>
                  <a:pt x="0" y="407"/>
                  <a:pt x="0" y="439"/>
                  <a:pt x="20" y="459"/>
                </a:cubicBezTo>
                <a:lnTo>
                  <a:pt x="20" y="459"/>
                </a:lnTo>
                <a:cubicBezTo>
                  <a:pt x="30" y="468"/>
                  <a:pt x="43" y="474"/>
                  <a:pt x="55" y="474"/>
                </a:cubicBezTo>
                <a:lnTo>
                  <a:pt x="55" y="474"/>
                </a:lnTo>
                <a:cubicBezTo>
                  <a:pt x="68" y="474"/>
                  <a:pt x="81" y="468"/>
                  <a:pt x="91" y="459"/>
                </a:cubicBezTo>
                <a:lnTo>
                  <a:pt x="239" y="310"/>
                </a:lnTo>
                <a:lnTo>
                  <a:pt x="388" y="459"/>
                </a:lnTo>
                <a:lnTo>
                  <a:pt x="388" y="459"/>
                </a:lnTo>
                <a:cubicBezTo>
                  <a:pt x="398" y="468"/>
                  <a:pt x="410" y="474"/>
                  <a:pt x="423" y="474"/>
                </a:cubicBezTo>
                <a:lnTo>
                  <a:pt x="423" y="474"/>
                </a:lnTo>
                <a:cubicBezTo>
                  <a:pt x="436" y="474"/>
                  <a:pt x="449" y="468"/>
                  <a:pt x="459" y="459"/>
                </a:cubicBezTo>
                <a:lnTo>
                  <a:pt x="459" y="459"/>
                </a:lnTo>
                <a:cubicBezTo>
                  <a:pt x="479" y="439"/>
                  <a:pt x="479" y="407"/>
                  <a:pt x="459" y="388"/>
                </a:cubicBezTo>
                <a:lnTo>
                  <a:pt x="311" y="239"/>
                </a:lnTo>
              </a:path>
            </a:pathLst>
          </a:custGeom>
          <a:solidFill>
            <a:srgbClr val="FFFFFF"/>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77" name="Freeform 74">
            <a:extLst>
              <a:ext uri="{FF2B5EF4-FFF2-40B4-BE49-F238E27FC236}">
                <a16:creationId xmlns:a16="http://schemas.microsoft.com/office/drawing/2014/main" id="{98631D0E-695A-9544-A5BA-185D5BE97643}"/>
              </a:ext>
            </a:extLst>
          </p:cNvPr>
          <p:cNvSpPr>
            <a:spLocks noChangeArrowheads="1"/>
          </p:cNvSpPr>
          <p:nvPr/>
        </p:nvSpPr>
        <p:spPr bwMode="auto">
          <a:xfrm>
            <a:off x="9061339" y="4759023"/>
            <a:ext cx="331607" cy="660141"/>
          </a:xfrm>
          <a:custGeom>
            <a:avLst/>
            <a:gdLst>
              <a:gd name="T0" fmla="*/ 474 w 475"/>
              <a:gd name="T1" fmla="*/ 0 h 949"/>
              <a:gd name="T2" fmla="*/ 474 w 475"/>
              <a:gd name="T3" fmla="*/ 0 h 949"/>
              <a:gd name="T4" fmla="*/ 0 w 475"/>
              <a:gd name="T5" fmla="*/ 474 h 949"/>
              <a:gd name="T6" fmla="*/ 0 w 475"/>
              <a:gd name="T7" fmla="*/ 474 h 949"/>
              <a:gd name="T8" fmla="*/ 474 w 475"/>
              <a:gd name="T9" fmla="*/ 948 h 949"/>
              <a:gd name="T10" fmla="*/ 474 w 475"/>
              <a:gd name="T11" fmla="*/ 0 h 949"/>
            </a:gdLst>
            <a:ahLst/>
            <a:cxnLst>
              <a:cxn ang="0">
                <a:pos x="T0" y="T1"/>
              </a:cxn>
              <a:cxn ang="0">
                <a:pos x="T2" y="T3"/>
              </a:cxn>
              <a:cxn ang="0">
                <a:pos x="T4" y="T5"/>
              </a:cxn>
              <a:cxn ang="0">
                <a:pos x="T6" y="T7"/>
              </a:cxn>
              <a:cxn ang="0">
                <a:pos x="T8" y="T9"/>
              </a:cxn>
              <a:cxn ang="0">
                <a:pos x="T10" y="T11"/>
              </a:cxn>
            </a:cxnLst>
            <a:rect l="0" t="0" r="r" b="b"/>
            <a:pathLst>
              <a:path w="475" h="949">
                <a:moveTo>
                  <a:pt x="474" y="0"/>
                </a:moveTo>
                <a:lnTo>
                  <a:pt x="474" y="0"/>
                </a:lnTo>
                <a:cubicBezTo>
                  <a:pt x="212" y="0"/>
                  <a:pt x="0" y="212"/>
                  <a:pt x="0" y="474"/>
                </a:cubicBezTo>
                <a:lnTo>
                  <a:pt x="0" y="474"/>
                </a:lnTo>
                <a:cubicBezTo>
                  <a:pt x="0" y="736"/>
                  <a:pt x="212" y="948"/>
                  <a:pt x="474" y="948"/>
                </a:cubicBezTo>
                <a:lnTo>
                  <a:pt x="474"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78" name="Freeform 75">
            <a:extLst>
              <a:ext uri="{FF2B5EF4-FFF2-40B4-BE49-F238E27FC236}">
                <a16:creationId xmlns:a16="http://schemas.microsoft.com/office/drawing/2014/main" id="{6B584D1E-E84F-BF45-8EDD-463C3FDA595E}"/>
              </a:ext>
            </a:extLst>
          </p:cNvPr>
          <p:cNvSpPr>
            <a:spLocks noChangeArrowheads="1"/>
          </p:cNvSpPr>
          <p:nvPr/>
        </p:nvSpPr>
        <p:spPr bwMode="auto">
          <a:xfrm>
            <a:off x="10089933" y="4759023"/>
            <a:ext cx="660144" cy="660141"/>
          </a:xfrm>
          <a:custGeom>
            <a:avLst/>
            <a:gdLst>
              <a:gd name="T0" fmla="*/ 947 w 948"/>
              <a:gd name="T1" fmla="*/ 474 h 949"/>
              <a:gd name="T2" fmla="*/ 947 w 948"/>
              <a:gd name="T3" fmla="*/ 474 h 949"/>
              <a:gd name="T4" fmla="*/ 473 w 948"/>
              <a:gd name="T5" fmla="*/ 0 h 949"/>
              <a:gd name="T6" fmla="*/ 473 w 948"/>
              <a:gd name="T7" fmla="*/ 0 h 949"/>
              <a:gd name="T8" fmla="*/ 0 w 948"/>
              <a:gd name="T9" fmla="*/ 474 h 949"/>
              <a:gd name="T10" fmla="*/ 0 w 948"/>
              <a:gd name="T11" fmla="*/ 474 h 949"/>
              <a:gd name="T12" fmla="*/ 473 w 948"/>
              <a:gd name="T13" fmla="*/ 948 h 949"/>
              <a:gd name="T14" fmla="*/ 473 w 948"/>
              <a:gd name="T15" fmla="*/ 948 h 949"/>
              <a:gd name="T16" fmla="*/ 947 w 948"/>
              <a:gd name="T17" fmla="*/ 474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8" h="949">
                <a:moveTo>
                  <a:pt x="947" y="474"/>
                </a:moveTo>
                <a:lnTo>
                  <a:pt x="947" y="474"/>
                </a:lnTo>
                <a:cubicBezTo>
                  <a:pt x="947" y="212"/>
                  <a:pt x="735" y="0"/>
                  <a:pt x="473" y="0"/>
                </a:cubicBezTo>
                <a:lnTo>
                  <a:pt x="473" y="0"/>
                </a:lnTo>
                <a:cubicBezTo>
                  <a:pt x="212" y="0"/>
                  <a:pt x="0" y="212"/>
                  <a:pt x="0" y="474"/>
                </a:cubicBezTo>
                <a:lnTo>
                  <a:pt x="0" y="474"/>
                </a:lnTo>
                <a:cubicBezTo>
                  <a:pt x="0" y="736"/>
                  <a:pt x="212" y="948"/>
                  <a:pt x="473" y="948"/>
                </a:cubicBezTo>
                <a:lnTo>
                  <a:pt x="473" y="948"/>
                </a:lnTo>
                <a:cubicBezTo>
                  <a:pt x="735" y="948"/>
                  <a:pt x="947" y="736"/>
                  <a:pt x="947" y="474"/>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79" name="Freeform 76">
            <a:extLst>
              <a:ext uri="{FF2B5EF4-FFF2-40B4-BE49-F238E27FC236}">
                <a16:creationId xmlns:a16="http://schemas.microsoft.com/office/drawing/2014/main" id="{992D3AAC-71CB-F649-B86A-6788CFCF69E5}"/>
              </a:ext>
            </a:extLst>
          </p:cNvPr>
          <p:cNvSpPr>
            <a:spLocks noChangeArrowheads="1"/>
          </p:cNvSpPr>
          <p:nvPr/>
        </p:nvSpPr>
        <p:spPr bwMode="auto">
          <a:xfrm>
            <a:off x="10209680" y="4952460"/>
            <a:ext cx="414507" cy="300903"/>
          </a:xfrm>
          <a:custGeom>
            <a:avLst/>
            <a:gdLst>
              <a:gd name="T0" fmla="*/ 217 w 597"/>
              <a:gd name="T1" fmla="*/ 430 h 431"/>
              <a:gd name="T2" fmla="*/ 217 w 597"/>
              <a:gd name="T3" fmla="*/ 430 h 431"/>
              <a:gd name="T4" fmla="*/ 181 w 597"/>
              <a:gd name="T5" fmla="*/ 415 h 431"/>
              <a:gd name="T6" fmla="*/ 20 w 597"/>
              <a:gd name="T7" fmla="*/ 252 h 431"/>
              <a:gd name="T8" fmla="*/ 20 w 597"/>
              <a:gd name="T9" fmla="*/ 252 h 431"/>
              <a:gd name="T10" fmla="*/ 20 w 597"/>
              <a:gd name="T11" fmla="*/ 181 h 431"/>
              <a:gd name="T12" fmla="*/ 20 w 597"/>
              <a:gd name="T13" fmla="*/ 181 h 431"/>
              <a:gd name="T14" fmla="*/ 90 w 597"/>
              <a:gd name="T15" fmla="*/ 181 h 431"/>
              <a:gd name="T16" fmla="*/ 217 w 597"/>
              <a:gd name="T17" fmla="*/ 309 h 431"/>
              <a:gd name="T18" fmla="*/ 506 w 597"/>
              <a:gd name="T19" fmla="*/ 19 h 431"/>
              <a:gd name="T20" fmla="*/ 506 w 597"/>
              <a:gd name="T21" fmla="*/ 19 h 431"/>
              <a:gd name="T22" fmla="*/ 577 w 597"/>
              <a:gd name="T23" fmla="*/ 19 h 431"/>
              <a:gd name="T24" fmla="*/ 577 w 597"/>
              <a:gd name="T25" fmla="*/ 19 h 431"/>
              <a:gd name="T26" fmla="*/ 577 w 597"/>
              <a:gd name="T27" fmla="*/ 90 h 431"/>
              <a:gd name="T28" fmla="*/ 252 w 597"/>
              <a:gd name="T29" fmla="*/ 415 h 431"/>
              <a:gd name="T30" fmla="*/ 252 w 597"/>
              <a:gd name="T31" fmla="*/ 415 h 431"/>
              <a:gd name="T32" fmla="*/ 217 w 597"/>
              <a:gd name="T33" fmla="*/ 43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7" h="431">
                <a:moveTo>
                  <a:pt x="217" y="430"/>
                </a:moveTo>
                <a:lnTo>
                  <a:pt x="217" y="430"/>
                </a:lnTo>
                <a:cubicBezTo>
                  <a:pt x="203" y="430"/>
                  <a:pt x="190" y="424"/>
                  <a:pt x="181" y="415"/>
                </a:cubicBezTo>
                <a:lnTo>
                  <a:pt x="20" y="252"/>
                </a:lnTo>
                <a:lnTo>
                  <a:pt x="20" y="252"/>
                </a:lnTo>
                <a:cubicBezTo>
                  <a:pt x="0" y="233"/>
                  <a:pt x="0" y="201"/>
                  <a:pt x="20" y="181"/>
                </a:cubicBezTo>
                <a:lnTo>
                  <a:pt x="20" y="181"/>
                </a:lnTo>
                <a:cubicBezTo>
                  <a:pt x="39" y="162"/>
                  <a:pt x="71" y="162"/>
                  <a:pt x="90" y="181"/>
                </a:cubicBezTo>
                <a:lnTo>
                  <a:pt x="217" y="309"/>
                </a:lnTo>
                <a:lnTo>
                  <a:pt x="506" y="19"/>
                </a:lnTo>
                <a:lnTo>
                  <a:pt x="506" y="19"/>
                </a:lnTo>
                <a:cubicBezTo>
                  <a:pt x="526" y="0"/>
                  <a:pt x="557" y="0"/>
                  <a:pt x="577" y="19"/>
                </a:cubicBezTo>
                <a:lnTo>
                  <a:pt x="577" y="19"/>
                </a:lnTo>
                <a:cubicBezTo>
                  <a:pt x="596" y="38"/>
                  <a:pt x="596" y="70"/>
                  <a:pt x="577" y="90"/>
                </a:cubicBezTo>
                <a:lnTo>
                  <a:pt x="252" y="415"/>
                </a:lnTo>
                <a:lnTo>
                  <a:pt x="252" y="415"/>
                </a:lnTo>
                <a:cubicBezTo>
                  <a:pt x="243" y="424"/>
                  <a:pt x="230" y="430"/>
                  <a:pt x="217" y="430"/>
                </a:cubicBezTo>
              </a:path>
            </a:pathLst>
          </a:custGeom>
          <a:solidFill>
            <a:srgbClr val="FFFFFF"/>
          </a:solidFill>
          <a:ln>
            <a:noFill/>
          </a:ln>
          <a:effectLst/>
          <a:extLst>
            <a:ext uri="{91240B29-F687-4F45-9708-019B960494DF}">
              <a14:hiddenLine xmlns:a14="http://schemas.microsoft.com/office/drawing/2010/main" w="9525" cap="flat">
                <a:solidFill>
                  <a:srgbClr val="333E48"/>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0" name="Freeform 77">
            <a:extLst>
              <a:ext uri="{FF2B5EF4-FFF2-40B4-BE49-F238E27FC236}">
                <a16:creationId xmlns:a16="http://schemas.microsoft.com/office/drawing/2014/main" id="{5702D53E-BAB6-2A48-83F0-984B4595CE20}"/>
              </a:ext>
            </a:extLst>
          </p:cNvPr>
          <p:cNvSpPr>
            <a:spLocks noChangeArrowheads="1"/>
          </p:cNvSpPr>
          <p:nvPr/>
        </p:nvSpPr>
        <p:spPr bwMode="auto">
          <a:xfrm>
            <a:off x="10089933" y="4759023"/>
            <a:ext cx="328537" cy="660141"/>
          </a:xfrm>
          <a:custGeom>
            <a:avLst/>
            <a:gdLst>
              <a:gd name="T0" fmla="*/ 473 w 474"/>
              <a:gd name="T1" fmla="*/ 0 h 949"/>
              <a:gd name="T2" fmla="*/ 473 w 474"/>
              <a:gd name="T3" fmla="*/ 0 h 949"/>
              <a:gd name="T4" fmla="*/ 0 w 474"/>
              <a:gd name="T5" fmla="*/ 474 h 949"/>
              <a:gd name="T6" fmla="*/ 0 w 474"/>
              <a:gd name="T7" fmla="*/ 474 h 949"/>
              <a:gd name="T8" fmla="*/ 473 w 474"/>
              <a:gd name="T9" fmla="*/ 948 h 949"/>
              <a:gd name="T10" fmla="*/ 473 w 474"/>
              <a:gd name="T11" fmla="*/ 0 h 949"/>
            </a:gdLst>
            <a:ahLst/>
            <a:cxnLst>
              <a:cxn ang="0">
                <a:pos x="T0" y="T1"/>
              </a:cxn>
              <a:cxn ang="0">
                <a:pos x="T2" y="T3"/>
              </a:cxn>
              <a:cxn ang="0">
                <a:pos x="T4" y="T5"/>
              </a:cxn>
              <a:cxn ang="0">
                <a:pos x="T6" y="T7"/>
              </a:cxn>
              <a:cxn ang="0">
                <a:pos x="T8" y="T9"/>
              </a:cxn>
              <a:cxn ang="0">
                <a:pos x="T10" y="T11"/>
              </a:cxn>
            </a:cxnLst>
            <a:rect l="0" t="0" r="r" b="b"/>
            <a:pathLst>
              <a:path w="474" h="949">
                <a:moveTo>
                  <a:pt x="473" y="0"/>
                </a:moveTo>
                <a:lnTo>
                  <a:pt x="473" y="0"/>
                </a:lnTo>
                <a:cubicBezTo>
                  <a:pt x="212" y="0"/>
                  <a:pt x="0" y="212"/>
                  <a:pt x="0" y="474"/>
                </a:cubicBezTo>
                <a:lnTo>
                  <a:pt x="0" y="474"/>
                </a:lnTo>
                <a:cubicBezTo>
                  <a:pt x="0" y="736"/>
                  <a:pt x="212" y="948"/>
                  <a:pt x="473" y="948"/>
                </a:cubicBezTo>
                <a:lnTo>
                  <a:pt x="473" y="0"/>
                </a:lnTo>
              </a:path>
            </a:pathLst>
          </a:custGeom>
          <a:solidFill>
            <a:schemeClr val="bg1">
              <a:alpha val="25000"/>
            </a:schemeClr>
          </a:solidFill>
          <a:ln>
            <a:noFill/>
          </a:ln>
          <a:effectLst/>
        </p:spPr>
        <p:txBody>
          <a:bodyPr wrap="none" anchor="ctr"/>
          <a:lstStyle/>
          <a:p>
            <a:endParaRPr lang="en-US" sz="6532" dirty="0">
              <a:latin typeface="Lato Light" panose="020F0502020204030203" pitchFamily="34" charset="0"/>
            </a:endParaRPr>
          </a:p>
        </p:txBody>
      </p:sp>
      <p:sp>
        <p:nvSpPr>
          <p:cNvPr id="81" name="Freeform 78">
            <a:extLst>
              <a:ext uri="{FF2B5EF4-FFF2-40B4-BE49-F238E27FC236}">
                <a16:creationId xmlns:a16="http://schemas.microsoft.com/office/drawing/2014/main" id="{FBD6AE9C-763F-3440-A9BD-07BD52008EBD}"/>
              </a:ext>
            </a:extLst>
          </p:cNvPr>
          <p:cNvSpPr>
            <a:spLocks noChangeArrowheads="1"/>
          </p:cNvSpPr>
          <p:nvPr/>
        </p:nvSpPr>
        <p:spPr bwMode="auto">
          <a:xfrm>
            <a:off x="4999159" y="4541021"/>
            <a:ext cx="6082523" cy="1093073"/>
          </a:xfrm>
          <a:custGeom>
            <a:avLst/>
            <a:gdLst>
              <a:gd name="T0" fmla="*/ 8733 w 8734"/>
              <a:gd name="T1" fmla="*/ 0 h 1570"/>
              <a:gd name="T2" fmla="*/ 0 w 8734"/>
              <a:gd name="T3" fmla="*/ 0 h 1570"/>
              <a:gd name="T4" fmla="*/ 0 w 8734"/>
              <a:gd name="T5" fmla="*/ 1569 h 1570"/>
              <a:gd name="T6" fmla="*/ 8733 w 8734"/>
              <a:gd name="T7" fmla="*/ 1569 h 1570"/>
              <a:gd name="T8" fmla="*/ 8733 w 8734"/>
              <a:gd name="T9" fmla="*/ 0 h 1570"/>
            </a:gdLst>
            <a:ahLst/>
            <a:cxnLst>
              <a:cxn ang="0">
                <a:pos x="T0" y="T1"/>
              </a:cxn>
              <a:cxn ang="0">
                <a:pos x="T2" y="T3"/>
              </a:cxn>
              <a:cxn ang="0">
                <a:pos x="T4" y="T5"/>
              </a:cxn>
              <a:cxn ang="0">
                <a:pos x="T6" y="T7"/>
              </a:cxn>
              <a:cxn ang="0">
                <a:pos x="T8" y="T9"/>
              </a:cxn>
            </a:cxnLst>
            <a:rect l="0" t="0" r="r" b="b"/>
            <a:pathLst>
              <a:path w="8734" h="1570">
                <a:moveTo>
                  <a:pt x="8733" y="0"/>
                </a:moveTo>
                <a:lnTo>
                  <a:pt x="0" y="0"/>
                </a:lnTo>
                <a:lnTo>
                  <a:pt x="0" y="1569"/>
                </a:lnTo>
                <a:lnTo>
                  <a:pt x="8733" y="1569"/>
                </a:lnTo>
                <a:lnTo>
                  <a:pt x="8733" y="0"/>
                </a:lnTo>
              </a:path>
            </a:pathLst>
          </a:custGeom>
          <a:noFill/>
          <a:ln w="38100" cap="flat">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2" name="Freeform 79">
            <a:extLst>
              <a:ext uri="{FF2B5EF4-FFF2-40B4-BE49-F238E27FC236}">
                <a16:creationId xmlns:a16="http://schemas.microsoft.com/office/drawing/2014/main" id="{2BC1BD53-22E1-A24C-9805-3D4AB3DD7EA1}"/>
              </a:ext>
            </a:extLst>
          </p:cNvPr>
          <p:cNvSpPr>
            <a:spLocks noChangeArrowheads="1"/>
          </p:cNvSpPr>
          <p:nvPr/>
        </p:nvSpPr>
        <p:spPr bwMode="auto">
          <a:xfrm>
            <a:off x="4999159" y="4541021"/>
            <a:ext cx="3712152" cy="1093073"/>
          </a:xfrm>
          <a:custGeom>
            <a:avLst/>
            <a:gdLst>
              <a:gd name="T0" fmla="*/ 5331 w 5332"/>
              <a:gd name="T1" fmla="*/ 1569 h 1570"/>
              <a:gd name="T2" fmla="*/ 0 w 5332"/>
              <a:gd name="T3" fmla="*/ 1569 h 1570"/>
              <a:gd name="T4" fmla="*/ 0 w 5332"/>
              <a:gd name="T5" fmla="*/ 0 h 1570"/>
              <a:gd name="T6" fmla="*/ 5331 w 5332"/>
              <a:gd name="T7" fmla="*/ 0 h 1570"/>
              <a:gd name="T8" fmla="*/ 5331 w 5332"/>
              <a:gd name="T9" fmla="*/ 1569 h 1570"/>
            </a:gdLst>
            <a:ahLst/>
            <a:cxnLst>
              <a:cxn ang="0">
                <a:pos x="T0" y="T1"/>
              </a:cxn>
              <a:cxn ang="0">
                <a:pos x="T2" y="T3"/>
              </a:cxn>
              <a:cxn ang="0">
                <a:pos x="T4" y="T5"/>
              </a:cxn>
              <a:cxn ang="0">
                <a:pos x="T6" y="T7"/>
              </a:cxn>
              <a:cxn ang="0">
                <a:pos x="T8" y="T9"/>
              </a:cxn>
            </a:cxnLst>
            <a:rect l="0" t="0" r="r" b="b"/>
            <a:pathLst>
              <a:path w="5332" h="1570">
                <a:moveTo>
                  <a:pt x="5331" y="1569"/>
                </a:moveTo>
                <a:lnTo>
                  <a:pt x="0" y="1569"/>
                </a:lnTo>
                <a:lnTo>
                  <a:pt x="0" y="0"/>
                </a:lnTo>
                <a:lnTo>
                  <a:pt x="5331" y="0"/>
                </a:lnTo>
                <a:lnTo>
                  <a:pt x="5331" y="1569"/>
                </a:lnTo>
              </a:path>
            </a:pathLst>
          </a:custGeom>
          <a:solidFill>
            <a:schemeClr val="tx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3" name="Line 80">
            <a:extLst>
              <a:ext uri="{FF2B5EF4-FFF2-40B4-BE49-F238E27FC236}">
                <a16:creationId xmlns:a16="http://schemas.microsoft.com/office/drawing/2014/main" id="{90ECD33B-CBAE-CE41-9E94-A96F48371DEE}"/>
              </a:ext>
            </a:extLst>
          </p:cNvPr>
          <p:cNvSpPr>
            <a:spLocks noChangeShapeType="1"/>
          </p:cNvSpPr>
          <p:nvPr/>
        </p:nvSpPr>
        <p:spPr bwMode="auto">
          <a:xfrm>
            <a:off x="8711310" y="4541021"/>
            <a:ext cx="0" cy="1093073"/>
          </a:xfrm>
          <a:prstGeom prst="line">
            <a:avLst/>
          </a:prstGeom>
          <a:noFill/>
          <a:ln w="10440" cap="flat">
            <a:solidFill>
              <a:srgbClr val="333E4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84" name="Line 81">
            <a:extLst>
              <a:ext uri="{FF2B5EF4-FFF2-40B4-BE49-F238E27FC236}">
                <a16:creationId xmlns:a16="http://schemas.microsoft.com/office/drawing/2014/main" id="{242B98A5-E2F9-9D40-9653-98A515CDD38B}"/>
              </a:ext>
            </a:extLst>
          </p:cNvPr>
          <p:cNvSpPr>
            <a:spLocks noChangeShapeType="1"/>
          </p:cNvSpPr>
          <p:nvPr/>
        </p:nvSpPr>
        <p:spPr bwMode="auto">
          <a:xfrm>
            <a:off x="6429979" y="5634095"/>
            <a:ext cx="3071" cy="2164654"/>
          </a:xfrm>
          <a:prstGeom prst="line">
            <a:avLst/>
          </a:prstGeom>
          <a:noFill/>
          <a:ln w="38100" cap="flat">
            <a:solidFill>
              <a:schemeClr val="bg1">
                <a:lumMod val="8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6532" dirty="0">
              <a:latin typeface="Lato Light" panose="020F0502020204030203" pitchFamily="34" charset="0"/>
            </a:endParaRPr>
          </a:p>
        </p:txBody>
      </p:sp>
      <p:sp>
        <p:nvSpPr>
          <p:cNvPr id="93" name="TextBox 92">
            <a:extLst>
              <a:ext uri="{FF2B5EF4-FFF2-40B4-BE49-F238E27FC236}">
                <a16:creationId xmlns:a16="http://schemas.microsoft.com/office/drawing/2014/main" id="{36D4F420-91CF-6D4A-AF7B-7BFDF4DFF2D2}"/>
              </a:ext>
            </a:extLst>
          </p:cNvPr>
          <p:cNvSpPr txBox="1"/>
          <p:nvPr/>
        </p:nvSpPr>
        <p:spPr>
          <a:xfrm>
            <a:off x="4807914" y="3252280"/>
            <a:ext cx="2829622"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NAVIGATION</a:t>
            </a:r>
          </a:p>
        </p:txBody>
      </p:sp>
      <p:sp>
        <p:nvSpPr>
          <p:cNvPr id="94" name="TextBox 93">
            <a:extLst>
              <a:ext uri="{FF2B5EF4-FFF2-40B4-BE49-F238E27FC236}">
                <a16:creationId xmlns:a16="http://schemas.microsoft.com/office/drawing/2014/main" id="{FB65D263-2E73-2A45-ACA7-B2A2D9BF4507}"/>
              </a:ext>
            </a:extLst>
          </p:cNvPr>
          <p:cNvSpPr txBox="1"/>
          <p:nvPr/>
        </p:nvSpPr>
        <p:spPr>
          <a:xfrm>
            <a:off x="5691296" y="4802150"/>
            <a:ext cx="2327881"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YES OR NO</a:t>
            </a:r>
          </a:p>
        </p:txBody>
      </p:sp>
      <p:sp>
        <p:nvSpPr>
          <p:cNvPr id="95" name="TextBox 94">
            <a:extLst>
              <a:ext uri="{FF2B5EF4-FFF2-40B4-BE49-F238E27FC236}">
                <a16:creationId xmlns:a16="http://schemas.microsoft.com/office/drawing/2014/main" id="{C240255B-B987-354A-9954-3CB4ED5A8BF7}"/>
              </a:ext>
            </a:extLst>
          </p:cNvPr>
          <p:cNvSpPr txBox="1"/>
          <p:nvPr/>
        </p:nvSpPr>
        <p:spPr>
          <a:xfrm>
            <a:off x="15742542" y="3388913"/>
            <a:ext cx="2137125"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SETTINGS</a:t>
            </a:r>
          </a:p>
        </p:txBody>
      </p:sp>
      <p:sp>
        <p:nvSpPr>
          <p:cNvPr id="97" name="TextBox 96">
            <a:extLst>
              <a:ext uri="{FF2B5EF4-FFF2-40B4-BE49-F238E27FC236}">
                <a16:creationId xmlns:a16="http://schemas.microsoft.com/office/drawing/2014/main" id="{DE0EF7E3-5F28-D947-AECE-C4B191018F6F}"/>
              </a:ext>
            </a:extLst>
          </p:cNvPr>
          <p:cNvSpPr txBox="1"/>
          <p:nvPr/>
        </p:nvSpPr>
        <p:spPr>
          <a:xfrm>
            <a:off x="15512513" y="6807837"/>
            <a:ext cx="2597186"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COMMENTS</a:t>
            </a:r>
          </a:p>
        </p:txBody>
      </p:sp>
      <p:sp>
        <p:nvSpPr>
          <p:cNvPr id="99" name="TextBox 98">
            <a:extLst>
              <a:ext uri="{FF2B5EF4-FFF2-40B4-BE49-F238E27FC236}">
                <a16:creationId xmlns:a16="http://schemas.microsoft.com/office/drawing/2014/main" id="{5163A234-8FF3-4747-8A21-B25684CCC8BE}"/>
              </a:ext>
            </a:extLst>
          </p:cNvPr>
          <p:cNvSpPr txBox="1"/>
          <p:nvPr/>
        </p:nvSpPr>
        <p:spPr>
          <a:xfrm>
            <a:off x="8884073" y="5913774"/>
            <a:ext cx="2002471" cy="584775"/>
          </a:xfrm>
          <a:prstGeom prst="rect">
            <a:avLst/>
          </a:prstGeom>
          <a:noFill/>
        </p:spPr>
        <p:txBody>
          <a:bodyPr wrap="none" rtlCol="0" anchor="ctr" anchorCtr="0">
            <a:spAutoFit/>
          </a:bodyPr>
          <a:lstStyle/>
          <a:p>
            <a:pPr algn="ctr"/>
            <a:r>
              <a:rPr lang="en-US" sz="3200" b="1" dirty="0">
                <a:solidFill>
                  <a:schemeClr val="tx2"/>
                </a:solidFill>
                <a:latin typeface="Poppins" pitchFamily="2" charset="77"/>
                <a:ea typeface="League Spartan" charset="0"/>
                <a:cs typeface="Poppins" pitchFamily="2" charset="77"/>
              </a:rPr>
              <a:t>SIZE 50%</a:t>
            </a:r>
          </a:p>
        </p:txBody>
      </p:sp>
    </p:spTree>
    <p:extLst>
      <p:ext uri="{BB962C8B-B14F-4D97-AF65-F5344CB8AC3E}">
        <p14:creationId xmlns:p14="http://schemas.microsoft.com/office/powerpoint/2010/main" val="3581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6" name="Rectangle 4">
            <a:extLst>
              <a:ext uri="{FF2B5EF4-FFF2-40B4-BE49-F238E27FC236}">
                <a16:creationId xmlns:a16="http://schemas.microsoft.com/office/drawing/2014/main" id="{B672FFFD-9F8E-4E86-95B5-555AE67391A0}"/>
              </a:ext>
            </a:extLst>
          </p:cNvPr>
          <p:cNvSpPr>
            <a:spLocks noGrp="1" noChangeArrowheads="1"/>
          </p:cNvSpPr>
          <p:nvPr>
            <p:ph idx="1"/>
          </p:nvPr>
        </p:nvSpPr>
        <p:spPr>
          <a:xfrm>
            <a:off x="814524" y="2181202"/>
            <a:ext cx="22316667" cy="11731744"/>
          </a:xfrm>
        </p:spPr>
        <p:txBody>
          <a:bodyPr>
            <a:normAutofit/>
          </a:bodyPr>
          <a:lstStyle/>
          <a:p>
            <a:pPr lvl="1" indent="-1145889">
              <a:lnSpc>
                <a:spcPct val="110000"/>
              </a:lnSpc>
              <a:spcAft>
                <a:spcPts val="1200"/>
              </a:spcAft>
              <a:buSzPct val="100000"/>
              <a:buBlip>
                <a:blip r:embed="rId2"/>
              </a:buBlip>
            </a:pPr>
            <a:r>
              <a:rPr lang="en-US" altLang="en-US" sz="4400" dirty="0">
                <a:latin typeface="Arial" panose="020B0604020202020204" pitchFamily="34" charset="0"/>
                <a:cs typeface="Arial" panose="020B0604020202020204" pitchFamily="34" charset="0"/>
              </a:rPr>
              <a:t>Chiến lược trọng tâm (Tập trung chiến lược – Strategic Focus) </a:t>
            </a:r>
          </a:p>
          <a:p>
            <a:pPr lvl="1" indent="-1145889">
              <a:lnSpc>
                <a:spcPct val="110000"/>
              </a:lnSpc>
              <a:spcAft>
                <a:spcPts val="1200"/>
              </a:spcAft>
              <a:buSzPct val="100000"/>
              <a:buBlip>
                <a:blip r:embed="rId2"/>
              </a:buBlip>
            </a:pPr>
            <a:r>
              <a:rPr lang="en-US" altLang="en-US" sz="4400" dirty="0">
                <a:solidFill>
                  <a:srgbClr val="FF2746"/>
                </a:solidFill>
                <a:latin typeface="Arial" panose="020B0604020202020204" pitchFamily="34" charset="0"/>
                <a:cs typeface="Arial" panose="020B0604020202020204" pitchFamily="34" charset="0"/>
              </a:rPr>
              <a:t>Quyết định chính:</a:t>
            </a:r>
            <a:r>
              <a:rPr lang="en-US" altLang="en-US" sz="4400" dirty="0">
                <a:latin typeface="Arial" panose="020B0604020202020204" pitchFamily="34" charset="0"/>
                <a:cs typeface="Arial" panose="020B0604020202020204" pitchFamily="34" charset="0"/>
              </a:rPr>
              <a:t>  </a:t>
            </a:r>
          </a:p>
          <a:p>
            <a:pPr lvl="3">
              <a:lnSpc>
                <a:spcPct val="110000"/>
              </a:lnSpc>
              <a:spcAft>
                <a:spcPts val="1200"/>
              </a:spcAft>
            </a:pPr>
            <a:r>
              <a:rPr lang="en-US" altLang="en-US" sz="4400" dirty="0">
                <a:solidFill>
                  <a:schemeClr val="hlink"/>
                </a:solidFill>
                <a:latin typeface="Arial" panose="020B0604020202020204" pitchFamily="34" charset="0"/>
                <a:cs typeface="Arial" panose="020B0604020202020204" pitchFamily="34" charset="0"/>
              </a:rPr>
              <a:t>Nên tập trung:</a:t>
            </a:r>
          </a:p>
          <a:p>
            <a:pPr lvl="4">
              <a:lnSpc>
                <a:spcPct val="110000"/>
              </a:lnSpc>
              <a:spcAft>
                <a:spcPts val="1200"/>
              </a:spcAft>
            </a:pPr>
            <a:r>
              <a:rPr lang="en-US" altLang="en-US" sz="4400" b="1" dirty="0">
                <a:solidFill>
                  <a:srgbClr val="438E00"/>
                </a:solidFill>
                <a:latin typeface="Arial" panose="020B0604020202020204" pitchFamily="34" charset="0"/>
                <a:cs typeface="Arial" panose="020B0604020202020204" pitchFamily="34" charset="0"/>
              </a:rPr>
              <a:t>Tăng HIỆU QUẢ (năng suất), hoặc</a:t>
            </a:r>
          </a:p>
          <a:p>
            <a:pPr lvl="4">
              <a:lnSpc>
                <a:spcPct val="110000"/>
              </a:lnSpc>
              <a:spcAft>
                <a:spcPts val="1200"/>
              </a:spcAft>
            </a:pPr>
            <a:r>
              <a:rPr lang="en-US" altLang="en-US" sz="4400" b="1" dirty="0">
                <a:solidFill>
                  <a:srgbClr val="800000"/>
                </a:solidFill>
                <a:latin typeface="Arial" panose="020B0604020202020204" pitchFamily="34" charset="0"/>
                <a:cs typeface="Arial" panose="020B0604020202020204" pitchFamily="34" charset="0"/>
              </a:rPr>
              <a:t>Tăng QUY MÔ (khối lượng)</a:t>
            </a:r>
          </a:p>
          <a:p>
            <a:pPr lvl="3">
              <a:lnSpc>
                <a:spcPct val="110000"/>
              </a:lnSpc>
              <a:spcAft>
                <a:spcPts val="1200"/>
              </a:spcAft>
            </a:pPr>
            <a:r>
              <a:rPr lang="en-US" altLang="en-US" sz="4400" dirty="0">
                <a:solidFill>
                  <a:schemeClr val="hlink"/>
                </a:solidFill>
                <a:latin typeface="Arial" panose="020B0604020202020204" pitchFamily="34" charset="0"/>
                <a:cs typeface="Arial" panose="020B0604020202020204" pitchFamily="34" charset="0"/>
              </a:rPr>
              <a:t>Mỗi quyết định đều có những MỤC TIÊU TÀI CHÍNH riêng.</a:t>
            </a:r>
          </a:p>
        </p:txBody>
      </p:sp>
      <p:sp>
        <p:nvSpPr>
          <p:cNvPr id="4" name="Rectangle 3">
            <a:extLst>
              <a:ext uri="{FF2B5EF4-FFF2-40B4-BE49-F238E27FC236}">
                <a16:creationId xmlns:a16="http://schemas.microsoft.com/office/drawing/2014/main" id="{B61BF6A4-7E9C-4F18-BAAA-568190A6DC26}"/>
              </a:ext>
            </a:extLst>
          </p:cNvPr>
          <p:cNvSpPr txBox="1">
            <a:spLocks noChangeArrowheads="1"/>
          </p:cNvSpPr>
          <p:nvPr/>
        </p:nvSpPr>
        <p:spPr>
          <a:xfrm>
            <a:off x="1102481" y="378969"/>
            <a:ext cx="21884731" cy="136299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dirty="0">
                <a:latin typeface="Arial" panose="020B0604020202020204" pitchFamily="34" charset="0"/>
                <a:cs typeface="Arial" panose="020B0604020202020204" pitchFamily="34" charset="0"/>
              </a:rPr>
              <a:t>Chiến lược trọng tâm của công ty</a:t>
            </a:r>
          </a:p>
          <a:p>
            <a:pPr>
              <a:defRPr/>
            </a:pPr>
            <a:endParaRPr lang="en-US" sz="6998"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7757875"/>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2908717" y="3703886"/>
            <a:ext cx="0" cy="1727742"/>
          </a:xfrm>
          <a:prstGeom prst="line">
            <a:avLst/>
          </a:prstGeom>
          <a:ln w="9525"/>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9741191" y="5431628"/>
            <a:ext cx="647903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725492" y="6043722"/>
            <a:ext cx="0" cy="539733"/>
          </a:xfrm>
          <a:prstGeom prst="line">
            <a:avLst/>
          </a:prstGeom>
          <a:ln w="9525"/>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17084094" y="6151520"/>
            <a:ext cx="0" cy="863871"/>
          </a:xfrm>
          <a:prstGeom prst="line">
            <a:avLst/>
          </a:prstGeom>
          <a:ln w="9525"/>
        </p:spPr>
        <p:style>
          <a:lnRef idx="2">
            <a:schemeClr val="dk1"/>
          </a:lnRef>
          <a:fillRef idx="0">
            <a:schemeClr val="dk1"/>
          </a:fillRef>
          <a:effectRef idx="1">
            <a:schemeClr val="dk1"/>
          </a:effectRef>
          <a:fontRef idx="minor">
            <a:schemeClr val="tx1"/>
          </a:fontRef>
        </p:style>
      </p:cxnSp>
      <p:sp>
        <p:nvSpPr>
          <p:cNvPr id="12" name="Rectangle 11"/>
          <p:cNvSpPr/>
          <p:nvPr/>
        </p:nvSpPr>
        <p:spPr>
          <a:xfrm>
            <a:off x="16220223" y="4423778"/>
            <a:ext cx="3476650" cy="1727742"/>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cxnSp>
        <p:nvCxnSpPr>
          <p:cNvPr id="13" name="Straight Connector 12"/>
          <p:cNvCxnSpPr/>
          <p:nvPr/>
        </p:nvCxnSpPr>
        <p:spPr>
          <a:xfrm flipH="1">
            <a:off x="14077236" y="6462719"/>
            <a:ext cx="6553055"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4055459" y="6462719"/>
            <a:ext cx="5087" cy="552672"/>
          </a:xfrm>
          <a:prstGeom prst="line">
            <a:avLst/>
          </a:prstGeom>
          <a:ln w="9525"/>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20625203" y="6462719"/>
            <a:ext cx="5087" cy="552672"/>
          </a:xfrm>
          <a:prstGeom prst="line">
            <a:avLst/>
          </a:prstGeom>
          <a:ln w="9525"/>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a:off x="4413986" y="6583456"/>
            <a:ext cx="6335054"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432296" y="6583456"/>
            <a:ext cx="10193" cy="431935"/>
          </a:xfrm>
          <a:prstGeom prst="line">
            <a:avLst/>
          </a:prstGeom>
          <a:ln w="9525"/>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10749040" y="6523087"/>
            <a:ext cx="0" cy="492304"/>
          </a:xfrm>
          <a:prstGeom prst="line">
            <a:avLst/>
          </a:prstGeom>
          <a:ln w="9525"/>
        </p:spPr>
        <p:style>
          <a:lnRef idx="2">
            <a:schemeClr val="dk1"/>
          </a:lnRef>
          <a:fillRef idx="0">
            <a:schemeClr val="dk1"/>
          </a:fillRef>
          <a:effectRef idx="1">
            <a:schemeClr val="dk1"/>
          </a:effectRef>
          <a:fontRef idx="minor">
            <a:schemeClr val="tx1"/>
          </a:fontRef>
        </p:style>
      </p:cxnSp>
      <p:sp>
        <p:nvSpPr>
          <p:cNvPr id="22" name="Rectangle 21"/>
          <p:cNvSpPr/>
          <p:nvPr/>
        </p:nvSpPr>
        <p:spPr>
          <a:xfrm>
            <a:off x="9427033" y="7004604"/>
            <a:ext cx="2787996" cy="1426173"/>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3" name="Rectangle 22"/>
          <p:cNvSpPr/>
          <p:nvPr/>
        </p:nvSpPr>
        <p:spPr>
          <a:xfrm>
            <a:off x="2816677" y="7027892"/>
            <a:ext cx="2880432" cy="1439785"/>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4" name="Rectangle 23"/>
          <p:cNvSpPr/>
          <p:nvPr/>
        </p:nvSpPr>
        <p:spPr>
          <a:xfrm>
            <a:off x="12791308" y="7035215"/>
            <a:ext cx="2571854" cy="1492709"/>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6" name="Rectangle 25"/>
          <p:cNvSpPr/>
          <p:nvPr/>
        </p:nvSpPr>
        <p:spPr>
          <a:xfrm>
            <a:off x="19612379" y="6998143"/>
            <a:ext cx="2501049" cy="1439785"/>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4" name="Rectangle 33"/>
          <p:cNvSpPr/>
          <p:nvPr/>
        </p:nvSpPr>
        <p:spPr>
          <a:xfrm>
            <a:off x="19287502" y="9263828"/>
            <a:ext cx="2789397" cy="2070918"/>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5" name="Rectangle 34"/>
          <p:cNvSpPr/>
          <p:nvPr/>
        </p:nvSpPr>
        <p:spPr>
          <a:xfrm>
            <a:off x="3999744" y="9258197"/>
            <a:ext cx="3569086" cy="2159677"/>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6" name="Rectangle 35"/>
          <p:cNvSpPr/>
          <p:nvPr/>
        </p:nvSpPr>
        <p:spPr>
          <a:xfrm>
            <a:off x="945820" y="9187569"/>
            <a:ext cx="2645027" cy="2159677"/>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7" name="Rectangle 36"/>
          <p:cNvSpPr/>
          <p:nvPr/>
        </p:nvSpPr>
        <p:spPr>
          <a:xfrm>
            <a:off x="10866819" y="9175087"/>
            <a:ext cx="2645027" cy="2159677"/>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8" name="Rectangle 37"/>
          <p:cNvSpPr/>
          <p:nvPr/>
        </p:nvSpPr>
        <p:spPr>
          <a:xfrm>
            <a:off x="7987249" y="9175087"/>
            <a:ext cx="2671317" cy="2159677"/>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9" name="Rectangle 38"/>
          <p:cNvSpPr/>
          <p:nvPr/>
        </p:nvSpPr>
        <p:spPr>
          <a:xfrm>
            <a:off x="16221568" y="9245698"/>
            <a:ext cx="2733702" cy="2101548"/>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grpSp>
        <p:nvGrpSpPr>
          <p:cNvPr id="44" name="Group 43"/>
          <p:cNvGrpSpPr/>
          <p:nvPr/>
        </p:nvGrpSpPr>
        <p:grpSpPr>
          <a:xfrm>
            <a:off x="8777027" y="8454742"/>
            <a:ext cx="3599464" cy="720344"/>
            <a:chOff x="2575990" y="2933328"/>
            <a:chExt cx="3168354" cy="360266"/>
          </a:xfrm>
        </p:grpSpPr>
        <p:cxnSp>
          <p:nvCxnSpPr>
            <p:cNvPr id="40" name="Straight Connector 39"/>
            <p:cNvCxnSpPr/>
            <p:nvPr/>
          </p:nvCxnSpPr>
          <p:spPr>
            <a:xfrm>
              <a:off x="4232176" y="2933328"/>
              <a:ext cx="0" cy="216024"/>
            </a:xfrm>
            <a:prstGeom prst="line">
              <a:avLst/>
            </a:prstGeom>
            <a:ln w="9525"/>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flipH="1">
              <a:off x="2575992" y="3149352"/>
              <a:ext cx="316835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2575990" y="3149352"/>
              <a:ext cx="9159" cy="144242"/>
            </a:xfrm>
            <a:prstGeom prst="line">
              <a:avLst/>
            </a:prstGeom>
            <a:ln w="9525"/>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5744344" y="3119160"/>
              <a:ext cx="0" cy="174434"/>
            </a:xfrm>
            <a:prstGeom prst="line">
              <a:avLst/>
            </a:prstGeom>
            <a:ln w="9525"/>
          </p:spPr>
          <p:style>
            <a:lnRef idx="2">
              <a:schemeClr val="dk1"/>
            </a:lnRef>
            <a:fillRef idx="0">
              <a:schemeClr val="dk1"/>
            </a:fillRef>
            <a:effectRef idx="1">
              <a:schemeClr val="dk1"/>
            </a:effectRef>
            <a:fontRef idx="minor">
              <a:schemeClr val="tx1"/>
            </a:fontRef>
          </p:style>
        </p:cxnSp>
      </p:grpSp>
      <p:grpSp>
        <p:nvGrpSpPr>
          <p:cNvPr id="47" name="Group 46"/>
          <p:cNvGrpSpPr/>
          <p:nvPr/>
        </p:nvGrpSpPr>
        <p:grpSpPr>
          <a:xfrm>
            <a:off x="2285222" y="8502764"/>
            <a:ext cx="3599464" cy="720344"/>
            <a:chOff x="2575990" y="2933328"/>
            <a:chExt cx="3168354" cy="360266"/>
          </a:xfrm>
        </p:grpSpPr>
        <p:cxnSp>
          <p:nvCxnSpPr>
            <p:cNvPr id="48" name="Straight Connector 47"/>
            <p:cNvCxnSpPr/>
            <p:nvPr/>
          </p:nvCxnSpPr>
          <p:spPr>
            <a:xfrm>
              <a:off x="4232176" y="2933328"/>
              <a:ext cx="0" cy="216024"/>
            </a:xfrm>
            <a:prstGeom prst="line">
              <a:avLst/>
            </a:prstGeom>
            <a:ln w="9525"/>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flipH="1">
              <a:off x="2575992" y="3149352"/>
              <a:ext cx="316835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575990" y="3149352"/>
              <a:ext cx="9159" cy="144242"/>
            </a:xfrm>
            <a:prstGeom prst="line">
              <a:avLst/>
            </a:prstGeom>
            <a:ln w="9525"/>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5744344" y="3119160"/>
              <a:ext cx="0" cy="174434"/>
            </a:xfrm>
            <a:prstGeom prst="line">
              <a:avLst/>
            </a:prstGeom>
            <a:ln w="9525"/>
          </p:spPr>
          <p:style>
            <a:lnRef idx="2">
              <a:schemeClr val="dk1"/>
            </a:lnRef>
            <a:fillRef idx="0">
              <a:schemeClr val="dk1"/>
            </a:fillRef>
            <a:effectRef idx="1">
              <a:schemeClr val="dk1"/>
            </a:effectRef>
            <a:fontRef idx="minor">
              <a:schemeClr val="tx1"/>
            </a:fontRef>
          </p:style>
        </p:cxnSp>
      </p:grpSp>
      <p:grpSp>
        <p:nvGrpSpPr>
          <p:cNvPr id="55" name="Group 54"/>
          <p:cNvGrpSpPr/>
          <p:nvPr/>
        </p:nvGrpSpPr>
        <p:grpSpPr>
          <a:xfrm>
            <a:off x="16886859" y="8737117"/>
            <a:ext cx="4333347" cy="536924"/>
            <a:chOff x="2575992" y="3119160"/>
            <a:chExt cx="3168352" cy="246216"/>
          </a:xfrm>
        </p:grpSpPr>
        <p:cxnSp>
          <p:nvCxnSpPr>
            <p:cNvPr id="52" name="Straight Connector 51"/>
            <p:cNvCxnSpPr/>
            <p:nvPr/>
          </p:nvCxnSpPr>
          <p:spPr>
            <a:xfrm flipH="1">
              <a:off x="2575992" y="3149352"/>
              <a:ext cx="3168352"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585149" y="3149352"/>
              <a:ext cx="5098" cy="216024"/>
            </a:xfrm>
            <a:prstGeom prst="line">
              <a:avLst/>
            </a:prstGeom>
            <a:ln w="9525"/>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5744344" y="3119160"/>
              <a:ext cx="0" cy="246216"/>
            </a:xfrm>
            <a:prstGeom prst="line">
              <a:avLst/>
            </a:prstGeom>
            <a:ln w="9525"/>
          </p:spPr>
          <p:style>
            <a:lnRef idx="2">
              <a:schemeClr val="dk1"/>
            </a:lnRef>
            <a:fillRef idx="0">
              <a:schemeClr val="dk1"/>
            </a:fillRef>
            <a:effectRef idx="1">
              <a:schemeClr val="dk1"/>
            </a:effectRef>
            <a:fontRef idx="minor">
              <a:schemeClr val="tx1"/>
            </a:fontRef>
          </p:style>
        </p:cxnSp>
      </p:grpSp>
      <p:sp>
        <p:nvSpPr>
          <p:cNvPr id="57" name="TextBox 56"/>
          <p:cNvSpPr txBox="1"/>
          <p:nvPr/>
        </p:nvSpPr>
        <p:spPr>
          <a:xfrm>
            <a:off x="11108986" y="2149794"/>
            <a:ext cx="3599462" cy="1446293"/>
          </a:xfrm>
          <a:prstGeom prst="rect">
            <a:avLst/>
          </a:prstGeom>
          <a:noFill/>
          <a:ln w="19050">
            <a:solidFill>
              <a:schemeClr val="tx1"/>
            </a:solidFill>
          </a:ln>
        </p:spPr>
        <p:txBody>
          <a:bodyPr wrap="square" rtlCol="0">
            <a:spAutoFit/>
          </a:bodyPr>
          <a:lstStyle/>
          <a:p>
            <a:pPr algn="ctr"/>
            <a:r>
              <a:rPr lang="en-US" sz="4399" b="1" dirty="0">
                <a:solidFill>
                  <a:srgbClr val="800000"/>
                </a:solidFill>
                <a:latin typeface="Arial" panose="020B0604020202020204" pitchFamily="34" charset="0"/>
                <a:cs typeface="Arial" panose="020B0604020202020204" pitchFamily="34" charset="0"/>
              </a:rPr>
              <a:t>Lợi nhuận </a:t>
            </a:r>
          </a:p>
          <a:p>
            <a:pPr algn="ctr"/>
            <a:r>
              <a:rPr lang="en-US" sz="4399" b="1" dirty="0">
                <a:solidFill>
                  <a:srgbClr val="800000"/>
                </a:solidFill>
                <a:latin typeface="Arial" panose="020B0604020202020204" pitchFamily="34" charset="0"/>
                <a:cs typeface="Arial" panose="020B0604020202020204" pitchFamily="34" charset="0"/>
              </a:rPr>
              <a:t>dài hạn</a:t>
            </a:r>
          </a:p>
        </p:txBody>
      </p:sp>
      <p:sp>
        <p:nvSpPr>
          <p:cNvPr id="59" name="TextBox 58"/>
          <p:cNvSpPr txBox="1"/>
          <p:nvPr/>
        </p:nvSpPr>
        <p:spPr>
          <a:xfrm>
            <a:off x="6075550" y="4597429"/>
            <a:ext cx="3599462" cy="1446293"/>
          </a:xfrm>
          <a:prstGeom prst="rect">
            <a:avLst/>
          </a:prstGeom>
          <a:noFill/>
          <a:ln w="19050">
            <a:solidFill>
              <a:schemeClr val="tx1"/>
            </a:solidFill>
          </a:ln>
        </p:spPr>
        <p:txBody>
          <a:bodyPr wrap="square" rtlCol="0">
            <a:spAutoFit/>
          </a:bodyPr>
          <a:lstStyle>
            <a:defPPr>
              <a:defRPr lang="en-US"/>
            </a:defPPr>
            <a:lvl1pPr algn="ctr">
              <a:defRPr sz="2200" b="1">
                <a:solidFill>
                  <a:srgbClr val="FF0000"/>
                </a:solidFill>
              </a:defRPr>
            </a:lvl1pPr>
          </a:lstStyle>
          <a:p>
            <a:r>
              <a:rPr lang="en-US" sz="4399" dirty="0">
                <a:latin typeface="Arial" panose="020B0604020202020204" pitchFamily="34" charset="0"/>
                <a:cs typeface="Arial" panose="020B0604020202020204" pitchFamily="34" charset="0"/>
              </a:rPr>
              <a:t>Tăng khối lượng</a:t>
            </a:r>
          </a:p>
        </p:txBody>
      </p:sp>
      <p:sp>
        <p:nvSpPr>
          <p:cNvPr id="60" name="TextBox 59"/>
          <p:cNvSpPr txBox="1"/>
          <p:nvPr/>
        </p:nvSpPr>
        <p:spPr>
          <a:xfrm>
            <a:off x="16220223" y="4592138"/>
            <a:ext cx="3599462" cy="1323183"/>
          </a:xfrm>
          <a:prstGeom prst="rect">
            <a:avLst/>
          </a:prstGeom>
          <a:noFill/>
        </p:spPr>
        <p:txBody>
          <a:bodyPr wrap="square" rtlCol="0">
            <a:spAutoFit/>
          </a:bodyPr>
          <a:lstStyle/>
          <a:p>
            <a:pPr algn="ctr"/>
            <a:r>
              <a:rPr lang="en-US" sz="3999" b="1" dirty="0">
                <a:solidFill>
                  <a:srgbClr val="438E00"/>
                </a:solidFill>
                <a:latin typeface="Arial" panose="020B0604020202020204" pitchFamily="34" charset="0"/>
                <a:cs typeface="Arial" panose="020B0604020202020204" pitchFamily="34" charset="0"/>
              </a:rPr>
              <a:t>Tăng năng suất</a:t>
            </a:r>
          </a:p>
        </p:txBody>
      </p:sp>
      <p:sp>
        <p:nvSpPr>
          <p:cNvPr id="61" name="TextBox 60"/>
          <p:cNvSpPr txBox="1"/>
          <p:nvPr/>
        </p:nvSpPr>
        <p:spPr>
          <a:xfrm>
            <a:off x="9021298" y="7015392"/>
            <a:ext cx="3599462" cy="1200329"/>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Mở rộng</a:t>
            </a:r>
          </a:p>
          <a:p>
            <a:pPr algn="ctr"/>
            <a:r>
              <a:rPr lang="en-US" dirty="0">
                <a:solidFill>
                  <a:schemeClr val="accent1">
                    <a:lumMod val="75000"/>
                  </a:schemeClr>
                </a:solidFill>
                <a:latin typeface="Arial" panose="020B0604020202020204" pitchFamily="34" charset="0"/>
                <a:cs typeface="Arial" panose="020B0604020202020204" pitchFamily="34" charset="0"/>
              </a:rPr>
              <a:t>thị trường</a:t>
            </a:r>
          </a:p>
        </p:txBody>
      </p:sp>
      <p:sp>
        <p:nvSpPr>
          <p:cNvPr id="62" name="TextBox 61"/>
          <p:cNvSpPr txBox="1"/>
          <p:nvPr/>
        </p:nvSpPr>
        <p:spPr>
          <a:xfrm>
            <a:off x="2506369" y="7015392"/>
            <a:ext cx="3599462" cy="1200329"/>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Thâm nhập</a:t>
            </a:r>
          </a:p>
          <a:p>
            <a:pPr algn="ctr"/>
            <a:r>
              <a:rPr lang="en-US" dirty="0">
                <a:solidFill>
                  <a:schemeClr val="accent1">
                    <a:lumMod val="75000"/>
                  </a:schemeClr>
                </a:solidFill>
                <a:latin typeface="Arial" panose="020B0604020202020204" pitchFamily="34" charset="0"/>
                <a:cs typeface="Arial" panose="020B0604020202020204" pitchFamily="34" charset="0"/>
              </a:rPr>
              <a:t>thị trường</a:t>
            </a:r>
          </a:p>
        </p:txBody>
      </p:sp>
      <p:sp>
        <p:nvSpPr>
          <p:cNvPr id="63" name="TextBox 62"/>
          <p:cNvSpPr txBox="1"/>
          <p:nvPr/>
        </p:nvSpPr>
        <p:spPr>
          <a:xfrm>
            <a:off x="12255728" y="7359498"/>
            <a:ext cx="3599462" cy="646331"/>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Tăng giá</a:t>
            </a:r>
          </a:p>
        </p:txBody>
      </p:sp>
      <p:sp>
        <p:nvSpPr>
          <p:cNvPr id="64" name="TextBox 63"/>
          <p:cNvSpPr txBox="1"/>
          <p:nvPr/>
        </p:nvSpPr>
        <p:spPr>
          <a:xfrm>
            <a:off x="15543248" y="7043699"/>
            <a:ext cx="3721049" cy="1200329"/>
          </a:xfrm>
          <a:prstGeom prst="rect">
            <a:avLst/>
          </a:prstGeom>
          <a:noFill/>
          <a:ln w="19050">
            <a:solidFill>
              <a:schemeClr val="tx1"/>
            </a:solidFill>
          </a:ln>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Cải thiện Doanh thu hỗn hợp</a:t>
            </a:r>
          </a:p>
        </p:txBody>
      </p:sp>
      <p:sp>
        <p:nvSpPr>
          <p:cNvPr id="66" name="TextBox 65"/>
          <p:cNvSpPr txBox="1"/>
          <p:nvPr/>
        </p:nvSpPr>
        <p:spPr>
          <a:xfrm>
            <a:off x="18862049" y="6983228"/>
            <a:ext cx="3599462" cy="1200329"/>
          </a:xfrm>
          <a:prstGeom prst="rect">
            <a:avLst/>
          </a:prstGeom>
          <a:noFill/>
        </p:spPr>
        <p:txBody>
          <a:bodyPr wrap="square" rtlCol="0">
            <a:spAutoFit/>
          </a:bodyPr>
          <a:lstStyle/>
          <a:p>
            <a:pPr algn="ctr"/>
            <a:r>
              <a:rPr lang="en-US" dirty="0">
                <a:solidFill>
                  <a:schemeClr val="accent1">
                    <a:lumMod val="75000"/>
                  </a:schemeClr>
                </a:solidFill>
                <a:latin typeface="Arial" panose="020B0604020202020204" pitchFamily="34" charset="0"/>
                <a:cs typeface="Arial" panose="020B0604020202020204" pitchFamily="34" charset="0"/>
              </a:rPr>
              <a:t>Giảm </a:t>
            </a:r>
          </a:p>
          <a:p>
            <a:pPr algn="ctr"/>
            <a:r>
              <a:rPr lang="en-US" dirty="0">
                <a:solidFill>
                  <a:schemeClr val="accent1">
                    <a:lumMod val="75000"/>
                  </a:schemeClr>
                </a:solidFill>
                <a:latin typeface="Arial" panose="020B0604020202020204" pitchFamily="34" charset="0"/>
                <a:cs typeface="Arial" panose="020B0604020202020204" pitchFamily="34" charset="0"/>
              </a:rPr>
              <a:t>chi phí</a:t>
            </a:r>
          </a:p>
        </p:txBody>
      </p:sp>
      <p:sp>
        <p:nvSpPr>
          <p:cNvPr id="67" name="TextBox 66"/>
          <p:cNvSpPr txBox="1"/>
          <p:nvPr/>
        </p:nvSpPr>
        <p:spPr>
          <a:xfrm>
            <a:off x="7770119" y="9342819"/>
            <a:ext cx="2892253" cy="1753942"/>
          </a:xfrm>
          <a:prstGeom prst="rect">
            <a:avLst/>
          </a:prstGeom>
          <a:noFill/>
        </p:spPr>
        <p:txBody>
          <a:bodyPr wrap="square" rtlCol="0">
            <a:spAutoFit/>
          </a:bodyPr>
          <a:lstStyle/>
          <a:p>
            <a:pPr algn="ctr"/>
            <a:r>
              <a:rPr lang="en-US" sz="3599" dirty="0">
                <a:solidFill>
                  <a:schemeClr val="accent1">
                    <a:lumMod val="75000"/>
                  </a:schemeClr>
                </a:solidFill>
                <a:latin typeface="Arial" panose="020B0604020202020204" pitchFamily="34" charset="0"/>
                <a:cs typeface="Arial" panose="020B0604020202020204" pitchFamily="34" charset="0"/>
              </a:rPr>
              <a:t>Chuyển đổi người không sử dụng</a:t>
            </a:r>
          </a:p>
        </p:txBody>
      </p:sp>
      <p:sp>
        <p:nvSpPr>
          <p:cNvPr id="68" name="TextBox 67"/>
          <p:cNvSpPr txBox="1"/>
          <p:nvPr/>
        </p:nvSpPr>
        <p:spPr>
          <a:xfrm>
            <a:off x="10781266" y="9629645"/>
            <a:ext cx="2892253" cy="1200072"/>
          </a:xfrm>
          <a:prstGeom prst="rect">
            <a:avLst/>
          </a:prstGeom>
          <a:noFill/>
        </p:spPr>
        <p:txBody>
          <a:bodyPr wrap="square" rtlCol="0">
            <a:spAutoFit/>
          </a:bodyPr>
          <a:lstStyle/>
          <a:p>
            <a:pPr algn="ctr"/>
            <a:r>
              <a:rPr lang="en-US" sz="3599">
                <a:solidFill>
                  <a:schemeClr val="accent1">
                    <a:lumMod val="75000"/>
                  </a:schemeClr>
                </a:solidFill>
                <a:latin typeface="Arial" panose="020B0604020202020204" pitchFamily="34" charset="0"/>
                <a:cs typeface="Arial" panose="020B0604020202020204" pitchFamily="34" charset="0"/>
              </a:rPr>
              <a:t>Gia nhập thị trường mới</a:t>
            </a:r>
            <a:endParaRPr lang="en-US" sz="3599" dirty="0">
              <a:solidFill>
                <a:schemeClr val="accent1">
                  <a:lumMod val="75000"/>
                </a:schemeClr>
              </a:solidFill>
              <a:latin typeface="Arial" panose="020B0604020202020204" pitchFamily="34" charset="0"/>
              <a:cs typeface="Arial" panose="020B0604020202020204" pitchFamily="34" charset="0"/>
            </a:endParaRPr>
          </a:p>
        </p:txBody>
      </p:sp>
      <p:sp>
        <p:nvSpPr>
          <p:cNvPr id="69" name="TextBox 68"/>
          <p:cNvSpPr txBox="1"/>
          <p:nvPr/>
        </p:nvSpPr>
        <p:spPr>
          <a:xfrm>
            <a:off x="814525" y="9561983"/>
            <a:ext cx="2892253" cy="1200072"/>
          </a:xfrm>
          <a:prstGeom prst="rect">
            <a:avLst/>
          </a:prstGeom>
          <a:noFill/>
        </p:spPr>
        <p:txBody>
          <a:bodyPr wrap="square" rtlCol="0">
            <a:spAutoFit/>
          </a:bodyPr>
          <a:lstStyle/>
          <a:p>
            <a:pPr algn="ctr"/>
            <a:r>
              <a:rPr lang="en-US" sz="3599" dirty="0">
                <a:solidFill>
                  <a:schemeClr val="accent1">
                    <a:lumMod val="75000"/>
                  </a:schemeClr>
                </a:solidFill>
                <a:latin typeface="Arial" panose="020B0604020202020204" pitchFamily="34" charset="0"/>
                <a:cs typeface="Arial" panose="020B0604020202020204" pitchFamily="34" charset="0"/>
              </a:rPr>
              <a:t>Tăng tỷ lệ sử dụng</a:t>
            </a:r>
          </a:p>
        </p:txBody>
      </p:sp>
      <p:sp>
        <p:nvSpPr>
          <p:cNvPr id="70" name="TextBox 69"/>
          <p:cNvSpPr txBox="1"/>
          <p:nvPr/>
        </p:nvSpPr>
        <p:spPr>
          <a:xfrm>
            <a:off x="3852769" y="9308854"/>
            <a:ext cx="3885534" cy="1753942"/>
          </a:xfrm>
          <a:prstGeom prst="rect">
            <a:avLst/>
          </a:prstGeom>
          <a:noFill/>
        </p:spPr>
        <p:txBody>
          <a:bodyPr wrap="square" rtlCol="0">
            <a:spAutoFit/>
          </a:bodyPr>
          <a:lstStyle/>
          <a:p>
            <a:pPr algn="ctr"/>
            <a:r>
              <a:rPr lang="en-US" sz="3599" dirty="0">
                <a:solidFill>
                  <a:schemeClr val="accent1">
                    <a:lumMod val="75000"/>
                  </a:schemeClr>
                </a:solidFill>
                <a:latin typeface="Arial" panose="020B0604020202020204" pitchFamily="34" charset="0"/>
                <a:cs typeface="Arial" panose="020B0604020202020204" pitchFamily="34" charset="0"/>
              </a:rPr>
              <a:t>Chiếm khách hàng của đối thủ cạnh tranh</a:t>
            </a:r>
          </a:p>
        </p:txBody>
      </p:sp>
      <p:sp>
        <p:nvSpPr>
          <p:cNvPr id="71" name="TextBox 70"/>
          <p:cNvSpPr txBox="1"/>
          <p:nvPr/>
        </p:nvSpPr>
        <p:spPr>
          <a:xfrm>
            <a:off x="16063017" y="9760843"/>
            <a:ext cx="2892253" cy="1200072"/>
          </a:xfrm>
          <a:prstGeom prst="rect">
            <a:avLst/>
          </a:prstGeom>
          <a:noFill/>
        </p:spPr>
        <p:txBody>
          <a:bodyPr wrap="square" rtlCol="0">
            <a:spAutoFit/>
          </a:bodyPr>
          <a:lstStyle/>
          <a:p>
            <a:pPr algn="ctr"/>
            <a:r>
              <a:rPr lang="en-US" sz="3599" dirty="0">
                <a:solidFill>
                  <a:schemeClr val="accent1">
                    <a:lumMod val="75000"/>
                  </a:schemeClr>
                </a:solidFill>
                <a:latin typeface="Arial" panose="020B0604020202020204" pitchFamily="34" charset="0"/>
                <a:cs typeface="Arial" panose="020B0604020202020204" pitchFamily="34" charset="0"/>
              </a:rPr>
              <a:t>Giảm chi phí biến đổi</a:t>
            </a:r>
          </a:p>
        </p:txBody>
      </p:sp>
      <p:sp>
        <p:nvSpPr>
          <p:cNvPr id="72" name="TextBox 71"/>
          <p:cNvSpPr txBox="1"/>
          <p:nvPr/>
        </p:nvSpPr>
        <p:spPr>
          <a:xfrm>
            <a:off x="19184646" y="9750362"/>
            <a:ext cx="2892253" cy="1200072"/>
          </a:xfrm>
          <a:prstGeom prst="rect">
            <a:avLst/>
          </a:prstGeom>
          <a:noFill/>
        </p:spPr>
        <p:txBody>
          <a:bodyPr wrap="square" rtlCol="0">
            <a:spAutoFit/>
          </a:bodyPr>
          <a:lstStyle/>
          <a:p>
            <a:pPr algn="ctr"/>
            <a:r>
              <a:rPr lang="en-US" sz="3599" dirty="0">
                <a:solidFill>
                  <a:schemeClr val="accent1">
                    <a:lumMod val="75000"/>
                  </a:schemeClr>
                </a:solidFill>
                <a:latin typeface="Arial" panose="020B0604020202020204" pitchFamily="34" charset="0"/>
                <a:cs typeface="Arial" panose="020B0604020202020204" pitchFamily="34" charset="0"/>
              </a:rPr>
              <a:t>Giảm chi phí cố định</a:t>
            </a:r>
          </a:p>
        </p:txBody>
      </p:sp>
      <p:cxnSp>
        <p:nvCxnSpPr>
          <p:cNvPr id="74" name="Straight Arrow Connector 73"/>
          <p:cNvCxnSpPr/>
          <p:nvPr/>
        </p:nvCxnSpPr>
        <p:spPr>
          <a:xfrm flipH="1">
            <a:off x="1587830" y="12258627"/>
            <a:ext cx="201569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4091715" y="11908865"/>
            <a:ext cx="9569481" cy="707758"/>
          </a:xfrm>
          <a:prstGeom prst="rect">
            <a:avLst/>
          </a:prstGeom>
          <a:noFill/>
        </p:spPr>
        <p:txBody>
          <a:bodyPr wrap="square" rtlCol="0">
            <a:spAutoFit/>
          </a:bodyPr>
          <a:lstStyle/>
          <a:p>
            <a:r>
              <a:rPr lang="en-US" sz="3999" b="1" dirty="0">
                <a:solidFill>
                  <a:srgbClr val="FF0000"/>
                </a:solidFill>
                <a:latin typeface="Arial" panose="020B0604020202020204" pitchFamily="34" charset="0"/>
                <a:cs typeface="Arial" panose="020B0604020202020204" pitchFamily="34" charset="0"/>
              </a:rPr>
              <a:t>Khác biệt hóa sản phẩm/dịch vụ</a:t>
            </a:r>
          </a:p>
        </p:txBody>
      </p:sp>
      <p:cxnSp>
        <p:nvCxnSpPr>
          <p:cNvPr id="77" name="Straight Arrow Connector 76"/>
          <p:cNvCxnSpPr/>
          <p:nvPr/>
        </p:nvCxnSpPr>
        <p:spPr>
          <a:xfrm>
            <a:off x="19531729" y="12342595"/>
            <a:ext cx="216022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9" name="TextBox 78"/>
          <p:cNvSpPr txBox="1"/>
          <p:nvPr/>
        </p:nvSpPr>
        <p:spPr>
          <a:xfrm>
            <a:off x="16222884" y="11961108"/>
            <a:ext cx="4031398"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Chi phí thấp</a:t>
            </a:r>
          </a:p>
        </p:txBody>
      </p:sp>
      <p:sp>
        <p:nvSpPr>
          <p:cNvPr id="58" name="Freeform 57"/>
          <p:cNvSpPr/>
          <p:nvPr/>
        </p:nvSpPr>
        <p:spPr>
          <a:xfrm>
            <a:off x="958502" y="7447327"/>
            <a:ext cx="22748602" cy="3887419"/>
          </a:xfrm>
          <a:custGeom>
            <a:avLst/>
            <a:gdLst>
              <a:gd name="connsiteX0" fmla="*/ 0 w 8192772"/>
              <a:gd name="connsiteY0" fmla="*/ 1849481 h 1849481"/>
              <a:gd name="connsiteX1" fmla="*/ 1963786 w 8192772"/>
              <a:gd name="connsiteY1" fmla="*/ 1414426 h 1849481"/>
              <a:gd name="connsiteX2" fmla="*/ 4103959 w 8192772"/>
              <a:gd name="connsiteY2" fmla="*/ 226843 h 1849481"/>
              <a:gd name="connsiteX3" fmla="*/ 5291638 w 8192772"/>
              <a:gd name="connsiteY3" fmla="*/ 3436 h 1849481"/>
              <a:gd name="connsiteX4" fmla="*/ 6643946 w 8192772"/>
              <a:gd name="connsiteY4" fmla="*/ 144535 h 1849481"/>
              <a:gd name="connsiteX5" fmla="*/ 8019772 w 8192772"/>
              <a:gd name="connsiteY5" fmla="*/ 791239 h 1849481"/>
              <a:gd name="connsiteX6" fmla="*/ 8172641 w 8192772"/>
              <a:gd name="connsiteY6" fmla="*/ 873546 h 184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2772" h="1849481">
                <a:moveTo>
                  <a:pt x="0" y="1849481"/>
                </a:moveTo>
                <a:cubicBezTo>
                  <a:pt x="639896" y="1767173"/>
                  <a:pt x="1279793" y="1684866"/>
                  <a:pt x="1963786" y="1414426"/>
                </a:cubicBezTo>
                <a:cubicBezTo>
                  <a:pt x="2647779" y="1143986"/>
                  <a:pt x="3549317" y="462008"/>
                  <a:pt x="4103959" y="226843"/>
                </a:cubicBezTo>
                <a:cubicBezTo>
                  <a:pt x="4658601" y="-8322"/>
                  <a:pt x="4868307" y="17154"/>
                  <a:pt x="5291638" y="3436"/>
                </a:cubicBezTo>
                <a:cubicBezTo>
                  <a:pt x="5714969" y="-10282"/>
                  <a:pt x="6189257" y="13235"/>
                  <a:pt x="6643946" y="144535"/>
                </a:cubicBezTo>
                <a:cubicBezTo>
                  <a:pt x="7098635" y="275835"/>
                  <a:pt x="7764990" y="669737"/>
                  <a:pt x="8019772" y="791239"/>
                </a:cubicBezTo>
                <a:cubicBezTo>
                  <a:pt x="8274554" y="912741"/>
                  <a:pt x="8172641" y="873546"/>
                  <a:pt x="8172641" y="873546"/>
                </a:cubicBezTo>
              </a:path>
            </a:pathLst>
          </a:custGeom>
          <a:ln w="57150"/>
        </p:spPr>
        <p:style>
          <a:lnRef idx="3">
            <a:schemeClr val="dk1"/>
          </a:lnRef>
          <a:fillRef idx="0">
            <a:schemeClr val="dk1"/>
          </a:fillRef>
          <a:effectRef idx="2">
            <a:schemeClr val="dk1"/>
          </a:effectRef>
          <a:fontRef idx="minor">
            <a:schemeClr val="tx1"/>
          </a:fontRef>
        </p:style>
        <p:txBody>
          <a:bodyPr rtlCol="0" anchor="ctr"/>
          <a:lstStyle/>
          <a:p>
            <a:pPr algn="ctr"/>
            <a:endParaRPr lang="en-US" sz="7198" dirty="0">
              <a:ln>
                <a:solidFill>
                  <a:srgbClr val="B00000"/>
                </a:solidFill>
              </a:ln>
              <a:solidFill>
                <a:srgbClr val="B00000"/>
              </a:solidFill>
            </a:endParaRPr>
          </a:p>
        </p:txBody>
      </p:sp>
      <p:sp>
        <p:nvSpPr>
          <p:cNvPr id="73" name="Rectangle 3">
            <a:extLst>
              <a:ext uri="{FF2B5EF4-FFF2-40B4-BE49-F238E27FC236}">
                <a16:creationId xmlns:a16="http://schemas.microsoft.com/office/drawing/2014/main" id="{B61BF6A4-7E9C-4F18-BAAA-568190A6DC26}"/>
              </a:ext>
            </a:extLst>
          </p:cNvPr>
          <p:cNvSpPr txBox="1">
            <a:spLocks noChangeArrowheads="1"/>
          </p:cNvSpPr>
          <p:nvPr/>
        </p:nvSpPr>
        <p:spPr>
          <a:xfrm>
            <a:off x="1102481" y="378969"/>
            <a:ext cx="21884731" cy="136299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dirty="0">
                <a:latin typeface="Arial" panose="020B0604020202020204" pitchFamily="34" charset="0"/>
                <a:cs typeface="Arial" panose="020B0604020202020204" pitchFamily="34" charset="0"/>
              </a:rPr>
              <a:t>Chiến lược trọng tâm của công ty</a:t>
            </a:r>
          </a:p>
          <a:p>
            <a:pPr>
              <a:defRPr/>
            </a:pPr>
            <a:endParaRPr lang="en-US" sz="6998"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76821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60" name="Rectangle 64">
            <a:extLst>
              <a:ext uri="{FF2B5EF4-FFF2-40B4-BE49-F238E27FC236}">
                <a16:creationId xmlns:a16="http://schemas.microsoft.com/office/drawing/2014/main" id="{13907154-7093-4EB5-B606-23A808C45C28}"/>
              </a:ext>
            </a:extLst>
          </p:cNvPr>
          <p:cNvSpPr>
            <a:spLocks noChangeArrowheads="1"/>
          </p:cNvSpPr>
          <p:nvPr/>
        </p:nvSpPr>
        <p:spPr bwMode="auto">
          <a:xfrm>
            <a:off x="-481282" y="2423204"/>
            <a:ext cx="23612473" cy="4763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Clr>
                <a:schemeClr val="hlink"/>
              </a:buClr>
              <a:buSzPct val="75000"/>
              <a:buFont typeface="Monotype Sorts" pitchFamily="2" charset="2"/>
              <a:buChar char="n"/>
              <a:defRPr sz="2400" b="1">
                <a:solidFill>
                  <a:schemeClr val="bg2"/>
                </a:solidFill>
                <a:latin typeface="Times New Roman" panose="02020603050405020304" pitchFamily="18" charset="0"/>
              </a:defRPr>
            </a:lvl1pPr>
            <a:lvl2pPr marL="742950" indent="-285750">
              <a:spcBef>
                <a:spcPct val="20000"/>
              </a:spcBef>
              <a:buClr>
                <a:schemeClr val="accent1"/>
              </a:buClr>
              <a:buSzPct val="90000"/>
              <a:buFont typeface="Wingdings" panose="05000000000000000000" pitchFamily="2" charset="2"/>
              <a:buChar char="l"/>
              <a:defRPr sz="2000" b="1">
                <a:solidFill>
                  <a:schemeClr val="hlink"/>
                </a:solidFill>
                <a:latin typeface="Times New Roman" panose="02020603050405020304" pitchFamily="18" charset="0"/>
              </a:defRPr>
            </a:lvl2pPr>
            <a:lvl3pPr>
              <a:spcBef>
                <a:spcPct val="20000"/>
              </a:spcBef>
              <a:buClr>
                <a:schemeClr val="tx2"/>
              </a:buClr>
              <a:buSzPct val="80000"/>
              <a:buFont typeface="Wingdings" panose="05000000000000000000" pitchFamily="2" charset="2"/>
              <a:buChar char="u"/>
              <a:defRPr b="1">
                <a:solidFill>
                  <a:schemeClr val="bg2"/>
                </a:solidFill>
                <a:latin typeface="Times New Roman" panose="02020603050405020304" pitchFamily="18" charset="0"/>
              </a:defRPr>
            </a:lvl3pPr>
            <a:lvl4pPr>
              <a:spcBef>
                <a:spcPct val="20000"/>
              </a:spcBef>
              <a:buClr>
                <a:schemeClr val="accent2"/>
              </a:buClr>
              <a:buSzPct val="90000"/>
              <a:buFont typeface="Wingdings" panose="05000000000000000000" pitchFamily="2" charset="2"/>
              <a:buChar char="¬"/>
              <a:defRPr b="1">
                <a:solidFill>
                  <a:schemeClr val="bg2"/>
                </a:solidFill>
                <a:latin typeface="Times New Roman" panose="02020603050405020304" pitchFamily="18" charset="0"/>
              </a:defRPr>
            </a:lvl4pPr>
            <a:lvl5pPr marL="2057400" indent="-228600">
              <a:spcBef>
                <a:spcPct val="20000"/>
              </a:spcBef>
              <a:buClr>
                <a:schemeClr val="tx2"/>
              </a:buClr>
              <a:buSzPct val="100000"/>
              <a:buChar char="–"/>
              <a:defRPr b="1">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9pPr>
          </a:lstStyle>
          <a:p>
            <a:pPr lvl="2">
              <a:lnSpc>
                <a:spcPct val="90000"/>
              </a:lnSpc>
              <a:spcBef>
                <a:spcPct val="50000"/>
              </a:spcBef>
            </a:pPr>
            <a:r>
              <a:rPr lang="en-US" altLang="en-US" sz="4399" dirty="0">
                <a:solidFill>
                  <a:srgbClr val="000000"/>
                </a:solidFill>
                <a:latin typeface="Arial" panose="020B0604020202020204" pitchFamily="34" charset="0"/>
                <a:cs typeface="Arial" panose="020B0604020202020204" pitchFamily="34" charset="0"/>
              </a:rPr>
              <a:t>Tăng khối lượng </a:t>
            </a:r>
          </a:p>
          <a:p>
            <a:pPr lvl="3">
              <a:lnSpc>
                <a:spcPct val="90000"/>
              </a:lnSpc>
              <a:spcBef>
                <a:spcPct val="50000"/>
              </a:spcBef>
            </a:pPr>
            <a:r>
              <a:rPr lang="en-US" altLang="en-US" sz="4399" dirty="0">
                <a:solidFill>
                  <a:srgbClr val="000000"/>
                </a:solidFill>
                <a:latin typeface="Arial" panose="020B0604020202020204" pitchFamily="34" charset="0"/>
                <a:cs typeface="Arial" panose="020B0604020202020204" pitchFamily="34" charset="0"/>
              </a:rPr>
              <a:t>Quyết định này có thể áp dụng cho cả sản phẩm hiện có và sản phẩm mới. </a:t>
            </a:r>
          </a:p>
          <a:p>
            <a:pPr lvl="3">
              <a:lnSpc>
                <a:spcPct val="90000"/>
              </a:lnSpc>
              <a:spcBef>
                <a:spcPct val="50000"/>
              </a:spcBef>
            </a:pPr>
            <a:r>
              <a:rPr lang="en-US" altLang="en-US" sz="4399" dirty="0">
                <a:solidFill>
                  <a:srgbClr val="000000"/>
                </a:solidFill>
                <a:latin typeface="Arial" panose="020B0604020202020204" pitchFamily="34" charset="0"/>
                <a:cs typeface="Arial" panose="020B0604020202020204" pitchFamily="34" charset="0"/>
              </a:rPr>
              <a:t>Các giải pháp thay thế chính về Tăng tr</a:t>
            </a:r>
            <a:r>
              <a:rPr lang="vi-VN" altLang="en-US" sz="4399" dirty="0">
                <a:solidFill>
                  <a:srgbClr val="000000"/>
                </a:solidFill>
                <a:latin typeface="Arial" panose="020B0604020202020204" pitchFamily="34" charset="0"/>
                <a:cs typeface="Arial" panose="020B0604020202020204" pitchFamily="34" charset="0"/>
              </a:rPr>
              <a:t>ưởng</a:t>
            </a:r>
            <a:r>
              <a:rPr lang="en-US" altLang="en-US" sz="4399" dirty="0">
                <a:solidFill>
                  <a:srgbClr val="000000"/>
                </a:solidFill>
                <a:latin typeface="Arial" panose="020B0604020202020204" pitchFamily="34" charset="0"/>
                <a:cs typeface="Arial" panose="020B0604020202020204" pitchFamily="34" charset="0"/>
              </a:rPr>
              <a:t>-Sản l</a:t>
            </a:r>
            <a:r>
              <a:rPr lang="vi-VN" altLang="en-US" sz="4399" dirty="0">
                <a:solidFill>
                  <a:srgbClr val="000000"/>
                </a:solidFill>
                <a:latin typeface="Arial" panose="020B0604020202020204" pitchFamily="34" charset="0"/>
                <a:cs typeface="Arial" panose="020B0604020202020204" pitchFamily="34" charset="0"/>
              </a:rPr>
              <a:t>ượng</a:t>
            </a:r>
            <a:r>
              <a:rPr lang="en-US" altLang="en-US" sz="4399" dirty="0">
                <a:solidFill>
                  <a:srgbClr val="000000"/>
                </a:solidFill>
                <a:latin typeface="Arial" panose="020B0604020202020204" pitchFamily="34" charset="0"/>
                <a:cs typeface="Arial" panose="020B0604020202020204" pitchFamily="34" charset="0"/>
              </a:rPr>
              <a:t> để đạt được lợi nhuận dài hạn được đưa ra ở mô hình sau. </a:t>
            </a:r>
          </a:p>
          <a:p>
            <a:pPr lvl="2">
              <a:lnSpc>
                <a:spcPct val="90000"/>
              </a:lnSpc>
              <a:spcBef>
                <a:spcPct val="50000"/>
              </a:spcBef>
            </a:pPr>
            <a:r>
              <a:rPr lang="en-US" altLang="en-US" sz="4399" dirty="0">
                <a:solidFill>
                  <a:srgbClr val="000000"/>
                </a:solidFill>
                <a:latin typeface="Arial" panose="020B0604020202020204" pitchFamily="34" charset="0"/>
                <a:cs typeface="Arial" panose="020B0604020202020204" pitchFamily="34" charset="0"/>
              </a:rPr>
              <a:t>Mô hình (Ansoff)</a:t>
            </a:r>
            <a:br>
              <a:rPr lang="en-US" altLang="en-US" sz="4399" dirty="0">
                <a:solidFill>
                  <a:srgbClr val="000000"/>
                </a:solidFill>
                <a:latin typeface="Arial" panose="020B0604020202020204" pitchFamily="34" charset="0"/>
                <a:cs typeface="Arial" panose="020B0604020202020204" pitchFamily="34" charset="0"/>
              </a:rPr>
            </a:br>
            <a:endParaRPr lang="en-US" altLang="en-US" sz="4399" dirty="0">
              <a:solidFill>
                <a:srgbClr val="000000"/>
              </a:solidFill>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B61BF6A4-7E9C-4F18-BAAA-568190A6DC26}"/>
              </a:ext>
            </a:extLst>
          </p:cNvPr>
          <p:cNvSpPr txBox="1">
            <a:spLocks noChangeArrowheads="1"/>
          </p:cNvSpPr>
          <p:nvPr/>
        </p:nvSpPr>
        <p:spPr>
          <a:xfrm>
            <a:off x="1246460" y="630429"/>
            <a:ext cx="21884731" cy="1362995"/>
          </a:xfrm>
          <a:prstGeom prst="rect">
            <a:avLst/>
          </a:prstGeom>
        </p:spPr>
        <p:txBody>
          <a:bodyP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998" b="1" dirty="0">
                <a:latin typeface="Arial" panose="020B0604020202020204" pitchFamily="34" charset="0"/>
                <a:cs typeface="Arial" panose="020B0604020202020204" pitchFamily="34" charset="0"/>
              </a:rPr>
              <a:t>Chiến lược trọng tâm của công ty: Tăng khối lượng</a:t>
            </a:r>
          </a:p>
        </p:txBody>
      </p:sp>
      <p:graphicFrame>
        <p:nvGraphicFramePr>
          <p:cNvPr id="2" name="Table 1"/>
          <p:cNvGraphicFramePr>
            <a:graphicFrameLocks noGrp="1"/>
          </p:cNvGraphicFramePr>
          <p:nvPr>
            <p:extLst>
              <p:ext uri="{D42A27DB-BD31-4B8C-83A1-F6EECF244321}">
                <p14:modId xmlns:p14="http://schemas.microsoft.com/office/powerpoint/2010/main" val="248824608"/>
              </p:ext>
            </p:extLst>
          </p:nvPr>
        </p:nvGraphicFramePr>
        <p:xfrm>
          <a:off x="3694094" y="7433915"/>
          <a:ext cx="16557527" cy="4290737"/>
        </p:xfrm>
        <a:graphic>
          <a:graphicData uri="http://schemas.openxmlformats.org/drawingml/2006/table">
            <a:tbl>
              <a:tblPr firstRow="1" firstCol="1" bandRow="1">
                <a:tableStyleId>{5C22544A-7EE6-4342-B048-85BDC9FD1C3A}</a:tableStyleId>
              </a:tblPr>
              <a:tblGrid>
                <a:gridCol w="5517995">
                  <a:extLst>
                    <a:ext uri="{9D8B030D-6E8A-4147-A177-3AD203B41FA5}">
                      <a16:colId xmlns:a16="http://schemas.microsoft.com/office/drawing/2014/main" val="20000"/>
                    </a:ext>
                  </a:extLst>
                </a:gridCol>
                <a:gridCol w="5519766">
                  <a:extLst>
                    <a:ext uri="{9D8B030D-6E8A-4147-A177-3AD203B41FA5}">
                      <a16:colId xmlns:a16="http://schemas.microsoft.com/office/drawing/2014/main" val="20001"/>
                    </a:ext>
                  </a:extLst>
                </a:gridCol>
                <a:gridCol w="5519766">
                  <a:extLst>
                    <a:ext uri="{9D8B030D-6E8A-4147-A177-3AD203B41FA5}">
                      <a16:colId xmlns:a16="http://schemas.microsoft.com/office/drawing/2014/main" val="20002"/>
                    </a:ext>
                  </a:extLst>
                </a:gridCol>
              </a:tblGrid>
              <a:tr h="1435542">
                <a:tc>
                  <a:txBody>
                    <a:bodyPr/>
                    <a:lstStyle/>
                    <a:p>
                      <a:pPr algn="ctr">
                        <a:lnSpc>
                          <a:spcPct val="107000"/>
                        </a:lnSpc>
                        <a:spcAft>
                          <a:spcPts val="0"/>
                        </a:spcAft>
                        <a:tabLst>
                          <a:tab pos="830580" algn="l"/>
                        </a:tabLst>
                      </a:pPr>
                      <a:r>
                        <a:rPr lang="en-US" sz="4000" dirty="0">
                          <a:solidFill>
                            <a:schemeClr val="tx1"/>
                          </a:solidFill>
                          <a:effectLst/>
                          <a:latin typeface="Arial" panose="020B0604020202020204" pitchFamily="34" charset="0"/>
                          <a:cs typeface="Arial" panose="020B0604020202020204" pitchFamily="34" charset="0"/>
                        </a:rPr>
                        <a:t>Sản phẩm/Dịch vụ mới</a:t>
                      </a:r>
                      <a:endParaRPr lang="en-US" sz="4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rgbClr val="438E00"/>
                          </a:solidFill>
                          <a:effectLst/>
                          <a:latin typeface="Arial" panose="020B0604020202020204" pitchFamily="34" charset="0"/>
                          <a:ea typeface="+mn-ea"/>
                          <a:cs typeface="Arial" panose="020B0604020202020204" pitchFamily="34" charset="0"/>
                        </a:rPr>
                        <a:t>Phát triển sản phẩm</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rgbClr val="FF2746"/>
                          </a:solidFill>
                          <a:effectLst/>
                          <a:latin typeface="Arial" panose="020B0604020202020204" pitchFamily="34" charset="0"/>
                          <a:ea typeface="+mn-ea"/>
                          <a:cs typeface="Arial" panose="020B0604020202020204" pitchFamily="34" charset="0"/>
                        </a:rPr>
                        <a:t>Đa dạng hóa</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95047">
                <a:tc>
                  <a:txBody>
                    <a:bodyPr/>
                    <a:lstStyle/>
                    <a:p>
                      <a:pPr algn="ctr">
                        <a:lnSpc>
                          <a:spcPct val="107000"/>
                        </a:lnSpc>
                        <a:spcAft>
                          <a:spcPts val="0"/>
                        </a:spcAft>
                        <a:tabLst>
                          <a:tab pos="830580" algn="l"/>
                        </a:tabLst>
                      </a:pPr>
                      <a:r>
                        <a:rPr lang="en-US" sz="4000" dirty="0">
                          <a:solidFill>
                            <a:schemeClr val="tx1"/>
                          </a:solidFill>
                          <a:effectLst/>
                          <a:latin typeface="Arial" panose="020B0604020202020204" pitchFamily="34" charset="0"/>
                          <a:cs typeface="Arial" panose="020B0604020202020204" pitchFamily="34" charset="0"/>
                        </a:rPr>
                        <a:t>Sản phẩm/Dịch vụ hiện có</a:t>
                      </a:r>
                      <a:endParaRPr lang="en-US" sz="4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chemeClr val="accent5">
                              <a:lumMod val="50000"/>
                            </a:schemeClr>
                          </a:solidFill>
                          <a:effectLst/>
                          <a:latin typeface="Arial" panose="020B0604020202020204" pitchFamily="34" charset="0"/>
                          <a:ea typeface="+mn-ea"/>
                          <a:cs typeface="Arial" panose="020B0604020202020204" pitchFamily="34" charset="0"/>
                        </a:rPr>
                        <a:t>Gia nhập thị trường</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rgbClr val="438E00"/>
                          </a:solidFill>
                          <a:effectLst/>
                          <a:latin typeface="Arial" panose="020B0604020202020204" pitchFamily="34" charset="0"/>
                          <a:ea typeface="+mn-ea"/>
                          <a:cs typeface="Arial" panose="020B0604020202020204" pitchFamily="34" charset="0"/>
                        </a:rPr>
                        <a:t>Phát triển thị trường</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60148">
                <a:tc>
                  <a:txBody>
                    <a:bodyPr/>
                    <a:lstStyle/>
                    <a:p>
                      <a:pPr algn="ctr">
                        <a:lnSpc>
                          <a:spcPct val="107000"/>
                        </a:lnSpc>
                        <a:spcAft>
                          <a:spcPts val="0"/>
                        </a:spcAft>
                        <a:tabLst>
                          <a:tab pos="830580" algn="l"/>
                        </a:tabLst>
                      </a:pPr>
                      <a:r>
                        <a:rPr lang="en-US" sz="4000" dirty="0">
                          <a:effectLst/>
                          <a:latin typeface="Arial" panose="020B0604020202020204" pitchFamily="34" charset="0"/>
                          <a:cs typeface="Arial" panose="020B0604020202020204" pitchFamily="34" charset="0"/>
                        </a:rPr>
                        <a:t> </a:t>
                      </a:r>
                      <a:endParaRPr lang="en-US" sz="4000" dirty="0">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chemeClr val="tx1"/>
                          </a:solidFill>
                          <a:effectLst/>
                          <a:latin typeface="Arial" panose="020B0604020202020204" pitchFamily="34" charset="0"/>
                          <a:ea typeface="+mn-ea"/>
                          <a:cs typeface="Arial" panose="020B0604020202020204" pitchFamily="34" charset="0"/>
                        </a:rPr>
                        <a:t>Thị trường/Khách hàng hiện có</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000" b="1" kern="1200" dirty="0">
                          <a:solidFill>
                            <a:schemeClr val="tx1"/>
                          </a:solidFill>
                          <a:effectLst/>
                          <a:latin typeface="Arial" panose="020B0604020202020204" pitchFamily="34" charset="0"/>
                          <a:ea typeface="+mn-ea"/>
                          <a:cs typeface="Arial" panose="020B0604020202020204" pitchFamily="34" charset="0"/>
                        </a:rPr>
                        <a:t>Thị trường/Khách hàng mới</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80366374"/>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61BF6A4-7E9C-4F18-BAAA-568190A6DC26}"/>
              </a:ext>
            </a:extLst>
          </p:cNvPr>
          <p:cNvSpPr txBox="1">
            <a:spLocks noChangeArrowheads="1"/>
          </p:cNvSpPr>
          <p:nvPr/>
        </p:nvSpPr>
        <p:spPr>
          <a:xfrm>
            <a:off x="702629" y="460758"/>
            <a:ext cx="21884731" cy="136299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dirty="0">
                <a:latin typeface="Arial" panose="020B0604020202020204" pitchFamily="34" charset="0"/>
                <a:cs typeface="Arial" panose="020B0604020202020204" pitchFamily="34" charset="0"/>
              </a:rPr>
              <a:t>Chiến lược trọng tâm của công ty: Tăng khối lượng</a:t>
            </a:r>
          </a:p>
        </p:txBody>
      </p:sp>
      <p:graphicFrame>
        <p:nvGraphicFramePr>
          <p:cNvPr id="2" name="Table 1"/>
          <p:cNvGraphicFramePr>
            <a:graphicFrameLocks noGrp="1"/>
          </p:cNvGraphicFramePr>
          <p:nvPr>
            <p:extLst>
              <p:ext uri="{D42A27DB-BD31-4B8C-83A1-F6EECF244321}">
                <p14:modId xmlns:p14="http://schemas.microsoft.com/office/powerpoint/2010/main" val="2917355105"/>
              </p:ext>
            </p:extLst>
          </p:nvPr>
        </p:nvGraphicFramePr>
        <p:xfrm>
          <a:off x="3694094" y="7433915"/>
          <a:ext cx="16557527" cy="4413429"/>
        </p:xfrm>
        <a:graphic>
          <a:graphicData uri="http://schemas.openxmlformats.org/drawingml/2006/table">
            <a:tbl>
              <a:tblPr firstRow="1" firstCol="1" bandRow="1">
                <a:tableStyleId>{5C22544A-7EE6-4342-B048-85BDC9FD1C3A}</a:tableStyleId>
              </a:tblPr>
              <a:tblGrid>
                <a:gridCol w="5517995">
                  <a:extLst>
                    <a:ext uri="{9D8B030D-6E8A-4147-A177-3AD203B41FA5}">
                      <a16:colId xmlns:a16="http://schemas.microsoft.com/office/drawing/2014/main" val="20000"/>
                    </a:ext>
                  </a:extLst>
                </a:gridCol>
                <a:gridCol w="5519766">
                  <a:extLst>
                    <a:ext uri="{9D8B030D-6E8A-4147-A177-3AD203B41FA5}">
                      <a16:colId xmlns:a16="http://schemas.microsoft.com/office/drawing/2014/main" val="20001"/>
                    </a:ext>
                  </a:extLst>
                </a:gridCol>
                <a:gridCol w="5519766">
                  <a:extLst>
                    <a:ext uri="{9D8B030D-6E8A-4147-A177-3AD203B41FA5}">
                      <a16:colId xmlns:a16="http://schemas.microsoft.com/office/drawing/2014/main" val="20002"/>
                    </a:ext>
                  </a:extLst>
                </a:gridCol>
              </a:tblGrid>
              <a:tr h="1435542">
                <a:tc>
                  <a:txBody>
                    <a:bodyPr/>
                    <a:lstStyle/>
                    <a:p>
                      <a:pPr algn="ctr">
                        <a:lnSpc>
                          <a:spcPct val="107000"/>
                        </a:lnSpc>
                        <a:spcAft>
                          <a:spcPts val="0"/>
                        </a:spcAft>
                        <a:tabLst>
                          <a:tab pos="830580" algn="l"/>
                        </a:tabLst>
                      </a:pPr>
                      <a:r>
                        <a:rPr lang="en-US" sz="4400" dirty="0">
                          <a:solidFill>
                            <a:schemeClr val="tx1"/>
                          </a:solidFill>
                          <a:effectLst/>
                          <a:latin typeface="Arial" panose="020B0604020202020204" pitchFamily="34" charset="0"/>
                          <a:cs typeface="Arial" panose="020B0604020202020204" pitchFamily="34" charset="0"/>
                        </a:rPr>
                        <a:t>Sản phẩm/Dịch vụ mới</a:t>
                      </a:r>
                      <a:endPar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rgbClr val="438E00"/>
                          </a:solidFill>
                          <a:effectLst/>
                          <a:latin typeface="Arial" panose="020B0604020202020204" pitchFamily="34" charset="0"/>
                          <a:ea typeface="+mn-ea"/>
                          <a:cs typeface="Arial" panose="020B0604020202020204" pitchFamily="34" charset="0"/>
                        </a:rPr>
                        <a:t>Phát triển sản phẩm</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rgbClr val="FF2746"/>
                          </a:solidFill>
                          <a:effectLst/>
                          <a:latin typeface="Arial" panose="020B0604020202020204" pitchFamily="34" charset="0"/>
                          <a:ea typeface="+mn-ea"/>
                          <a:cs typeface="Arial" panose="020B0604020202020204" pitchFamily="34" charset="0"/>
                        </a:rPr>
                        <a:t>Đa dạng hóa</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95047">
                <a:tc>
                  <a:txBody>
                    <a:bodyPr/>
                    <a:lstStyle/>
                    <a:p>
                      <a:pPr algn="ctr">
                        <a:lnSpc>
                          <a:spcPct val="107000"/>
                        </a:lnSpc>
                        <a:spcAft>
                          <a:spcPts val="0"/>
                        </a:spcAft>
                        <a:tabLst>
                          <a:tab pos="830580" algn="l"/>
                        </a:tabLst>
                      </a:pPr>
                      <a:r>
                        <a:rPr lang="en-US" sz="4400" dirty="0">
                          <a:solidFill>
                            <a:schemeClr val="tx1"/>
                          </a:solidFill>
                          <a:effectLst/>
                          <a:latin typeface="Arial" panose="020B0604020202020204" pitchFamily="34" charset="0"/>
                          <a:cs typeface="Arial" panose="020B0604020202020204" pitchFamily="34" charset="0"/>
                        </a:rPr>
                        <a:t>Sản phẩm/Dịch vụ hiện có</a:t>
                      </a:r>
                      <a:endParaRPr lang="en-US" sz="4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chemeClr val="accent5">
                              <a:lumMod val="50000"/>
                            </a:schemeClr>
                          </a:solidFill>
                          <a:effectLst/>
                          <a:latin typeface="Arial" panose="020B0604020202020204" pitchFamily="34" charset="0"/>
                          <a:ea typeface="+mn-ea"/>
                          <a:cs typeface="Arial" panose="020B0604020202020204" pitchFamily="34" charset="0"/>
                        </a:rPr>
                        <a:t>Gia nhập thị trường</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rgbClr val="438E00"/>
                          </a:solidFill>
                          <a:effectLst/>
                          <a:latin typeface="Arial" panose="020B0604020202020204" pitchFamily="34" charset="0"/>
                          <a:ea typeface="+mn-ea"/>
                          <a:cs typeface="Arial" panose="020B0604020202020204" pitchFamily="34" charset="0"/>
                        </a:rPr>
                        <a:t>Phát triển thị trường</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60148">
                <a:tc>
                  <a:txBody>
                    <a:bodyPr/>
                    <a:lstStyle/>
                    <a:p>
                      <a:pPr algn="ctr">
                        <a:lnSpc>
                          <a:spcPct val="107000"/>
                        </a:lnSpc>
                        <a:spcAft>
                          <a:spcPts val="0"/>
                        </a:spcAft>
                        <a:tabLst>
                          <a:tab pos="830580" algn="l"/>
                        </a:tabLst>
                      </a:pPr>
                      <a:r>
                        <a:rPr lang="en-US" sz="4400" dirty="0">
                          <a:effectLst/>
                          <a:latin typeface="Arial" panose="020B0604020202020204" pitchFamily="34" charset="0"/>
                          <a:cs typeface="Arial" panose="020B0604020202020204" pitchFamily="34" charset="0"/>
                        </a:rPr>
                        <a:t> </a:t>
                      </a:r>
                      <a:endParaRPr lang="en-US" sz="4400" dirty="0">
                        <a:effectLst/>
                        <a:latin typeface="Arial" panose="020B0604020202020204" pitchFamily="34" charset="0"/>
                        <a:ea typeface="Calibri" panose="020F0502020204030204" pitchFamily="34" charset="0"/>
                        <a:cs typeface="Arial" panose="020B0604020202020204" pitchFamily="34" charset="0"/>
                      </a:endParaRPr>
                    </a:p>
                  </a:txBody>
                  <a:tcPr marL="137124" marR="137124"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chemeClr val="tx1"/>
                          </a:solidFill>
                          <a:effectLst/>
                          <a:latin typeface="Arial" panose="020B0604020202020204" pitchFamily="34" charset="0"/>
                          <a:ea typeface="+mn-ea"/>
                          <a:cs typeface="Arial" panose="020B0604020202020204" pitchFamily="34" charset="0"/>
                        </a:rPr>
                        <a:t>Thị trường/Khách hàng hiện có</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457200" rtl="0" eaLnBrk="1" latinLnBrk="0" hangingPunct="1">
                        <a:lnSpc>
                          <a:spcPct val="107000"/>
                        </a:lnSpc>
                        <a:spcAft>
                          <a:spcPts val="0"/>
                        </a:spcAft>
                        <a:tabLst>
                          <a:tab pos="830580" algn="l"/>
                        </a:tabLst>
                      </a:pPr>
                      <a:r>
                        <a:rPr lang="en-US" sz="4400" b="1" kern="1200" dirty="0">
                          <a:solidFill>
                            <a:schemeClr val="tx1"/>
                          </a:solidFill>
                          <a:effectLst/>
                          <a:latin typeface="Arial" panose="020B0604020202020204" pitchFamily="34" charset="0"/>
                          <a:ea typeface="+mn-ea"/>
                          <a:cs typeface="Arial" panose="020B0604020202020204" pitchFamily="34" charset="0"/>
                        </a:rPr>
                        <a:t>Thị trường/Khách hàng mới</a:t>
                      </a:r>
                    </a:p>
                  </a:txBody>
                  <a:tcPr marL="137124" marR="1371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bl>
          </a:graphicData>
        </a:graphic>
      </p:graphicFrame>
      <p:sp>
        <p:nvSpPr>
          <p:cNvPr id="3" name="Oval Callout 2"/>
          <p:cNvSpPr/>
          <p:nvPr/>
        </p:nvSpPr>
        <p:spPr>
          <a:xfrm>
            <a:off x="15244457" y="2696261"/>
            <a:ext cx="7342903" cy="3455484"/>
          </a:xfrm>
          <a:prstGeom prst="wedgeEllipseCallout">
            <a:avLst>
              <a:gd name="adj1" fmla="val -19362"/>
              <a:gd name="adj2" fmla="val 83967"/>
            </a:avLst>
          </a:prstGeom>
          <a:solidFill>
            <a:schemeClr val="tx1">
              <a:lumMod val="75000"/>
              <a:lumOff val="2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500" b="1" dirty="0"/>
              <a:t>Phải tạo được Năng lực lõi </a:t>
            </a:r>
          </a:p>
          <a:p>
            <a:pPr algn="ctr"/>
            <a:r>
              <a:rPr lang="en-US" sz="3500" b="1" dirty="0"/>
              <a:t>(Core Competency)</a:t>
            </a:r>
          </a:p>
        </p:txBody>
      </p:sp>
    </p:spTree>
    <p:extLst>
      <p:ext uri="{BB962C8B-B14F-4D97-AF65-F5344CB8AC3E}">
        <p14:creationId xmlns:p14="http://schemas.microsoft.com/office/powerpoint/2010/main" val="789079437"/>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Callout 1"/>
          <p:cNvSpPr/>
          <p:nvPr/>
        </p:nvSpPr>
        <p:spPr>
          <a:xfrm>
            <a:off x="16770164" y="751562"/>
            <a:ext cx="6875820" cy="2565676"/>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500" b="1" dirty="0"/>
              <a:t>Cây Du Pont</a:t>
            </a:r>
          </a:p>
        </p:txBody>
      </p:sp>
      <p:sp>
        <p:nvSpPr>
          <p:cNvPr id="5" name="Equal 4"/>
          <p:cNvSpPr/>
          <p:nvPr/>
        </p:nvSpPr>
        <p:spPr>
          <a:xfrm>
            <a:off x="4089816" y="2333738"/>
            <a:ext cx="1036880" cy="769627"/>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Subtitle 2">
            <a:extLst>
              <a:ext uri="{FF2B5EF4-FFF2-40B4-BE49-F238E27FC236}">
                <a16:creationId xmlns:a16="http://schemas.microsoft.com/office/drawing/2014/main" id="{3E3E00A8-6F7F-AE40-9BE9-7549CA8FFB11}"/>
              </a:ext>
            </a:extLst>
          </p:cNvPr>
          <p:cNvSpPr txBox="1">
            <a:spLocks/>
          </p:cNvSpPr>
          <p:nvPr/>
        </p:nvSpPr>
        <p:spPr>
          <a:xfrm>
            <a:off x="4984183" y="1754092"/>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Lợi nhuận</a:t>
            </a:r>
          </a:p>
        </p:txBody>
      </p:sp>
      <p:cxnSp>
        <p:nvCxnSpPr>
          <p:cNvPr id="8" name="Straight Connector 7"/>
          <p:cNvCxnSpPr/>
          <p:nvPr/>
        </p:nvCxnSpPr>
        <p:spPr>
          <a:xfrm>
            <a:off x="5373158" y="2737788"/>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9" name="Subtitle 2">
            <a:extLst>
              <a:ext uri="{FF2B5EF4-FFF2-40B4-BE49-F238E27FC236}">
                <a16:creationId xmlns:a16="http://schemas.microsoft.com/office/drawing/2014/main" id="{3E3E00A8-6F7F-AE40-9BE9-7549CA8FFB11}"/>
              </a:ext>
            </a:extLst>
          </p:cNvPr>
          <p:cNvSpPr txBox="1">
            <a:spLocks/>
          </p:cNvSpPr>
          <p:nvPr/>
        </p:nvSpPr>
        <p:spPr>
          <a:xfrm>
            <a:off x="4984183" y="3504890"/>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272727"/>
                </a:solidFill>
                <a:latin typeface="Lato Light" panose="020F0502020204030203" pitchFamily="34" charset="0"/>
                <a:ea typeface="Lato Light" panose="020F0502020204030203" pitchFamily="34" charset="0"/>
                <a:cs typeface="Mukta ExtraLight" panose="020B0000000000000000" pitchFamily="34" charset="77"/>
              </a:rPr>
              <a:t>Vốn chủ</a:t>
            </a:r>
          </a:p>
        </p:txBody>
      </p:sp>
      <p:sp>
        <p:nvSpPr>
          <p:cNvPr id="10" name="Subtitle 2">
            <a:extLst>
              <a:ext uri="{FF2B5EF4-FFF2-40B4-BE49-F238E27FC236}">
                <a16:creationId xmlns:a16="http://schemas.microsoft.com/office/drawing/2014/main" id="{3E3E00A8-6F7F-AE40-9BE9-7549CA8FFB11}"/>
              </a:ext>
            </a:extLst>
          </p:cNvPr>
          <p:cNvSpPr txBox="1">
            <a:spLocks/>
          </p:cNvSpPr>
          <p:nvPr/>
        </p:nvSpPr>
        <p:spPr>
          <a:xfrm>
            <a:off x="1314790" y="6223250"/>
            <a:ext cx="3629854" cy="63094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spcBef>
                <a:spcPts val="0"/>
              </a:spcBef>
            </a:pPr>
            <a:r>
              <a:rPr lang="en-US" sz="8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ROE</a:t>
            </a:r>
          </a:p>
        </p:txBody>
      </p:sp>
      <p:sp>
        <p:nvSpPr>
          <p:cNvPr id="15" name="Subtitle 2">
            <a:extLst>
              <a:ext uri="{FF2B5EF4-FFF2-40B4-BE49-F238E27FC236}">
                <a16:creationId xmlns:a16="http://schemas.microsoft.com/office/drawing/2014/main" id="{3E3E00A8-6F7F-AE40-9BE9-7549CA8FFB11}"/>
              </a:ext>
            </a:extLst>
          </p:cNvPr>
          <p:cNvSpPr txBox="1">
            <a:spLocks/>
          </p:cNvSpPr>
          <p:nvPr/>
        </p:nvSpPr>
        <p:spPr>
          <a:xfrm>
            <a:off x="1325881" y="2667799"/>
            <a:ext cx="3629854" cy="63094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spcBef>
                <a:spcPts val="0"/>
              </a:spcBef>
            </a:pPr>
            <a:r>
              <a:rPr lang="en-US" sz="8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ROE</a:t>
            </a:r>
          </a:p>
        </p:txBody>
      </p:sp>
      <p:sp>
        <p:nvSpPr>
          <p:cNvPr id="19" name="Equal 18"/>
          <p:cNvSpPr/>
          <p:nvPr/>
        </p:nvSpPr>
        <p:spPr>
          <a:xfrm>
            <a:off x="4089816" y="5872948"/>
            <a:ext cx="1036880" cy="769627"/>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Subtitle 2">
            <a:extLst>
              <a:ext uri="{FF2B5EF4-FFF2-40B4-BE49-F238E27FC236}">
                <a16:creationId xmlns:a16="http://schemas.microsoft.com/office/drawing/2014/main" id="{3E3E00A8-6F7F-AE40-9BE9-7549CA8FFB11}"/>
              </a:ext>
            </a:extLst>
          </p:cNvPr>
          <p:cNvSpPr txBox="1">
            <a:spLocks/>
          </p:cNvSpPr>
          <p:nvPr/>
        </p:nvSpPr>
        <p:spPr>
          <a:xfrm>
            <a:off x="5057453" y="5301149"/>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Lợi nhuận</a:t>
            </a:r>
          </a:p>
        </p:txBody>
      </p:sp>
      <p:cxnSp>
        <p:nvCxnSpPr>
          <p:cNvPr id="23" name="Straight Connector 22"/>
          <p:cNvCxnSpPr/>
          <p:nvPr/>
        </p:nvCxnSpPr>
        <p:spPr>
          <a:xfrm>
            <a:off x="5446428" y="6284845"/>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24" name="Subtitle 2">
            <a:extLst>
              <a:ext uri="{FF2B5EF4-FFF2-40B4-BE49-F238E27FC236}">
                <a16:creationId xmlns:a16="http://schemas.microsoft.com/office/drawing/2014/main" id="{3E3E00A8-6F7F-AE40-9BE9-7549CA8FFB11}"/>
              </a:ext>
            </a:extLst>
          </p:cNvPr>
          <p:cNvSpPr txBox="1">
            <a:spLocks/>
          </p:cNvSpPr>
          <p:nvPr/>
        </p:nvSpPr>
        <p:spPr>
          <a:xfrm>
            <a:off x="5057453" y="7051947"/>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FF6600"/>
                </a:solidFill>
                <a:latin typeface="Lato Light" panose="020F0502020204030203" pitchFamily="34" charset="0"/>
                <a:ea typeface="Lato Light" panose="020F0502020204030203" pitchFamily="34" charset="0"/>
                <a:cs typeface="Mukta ExtraLight" panose="020B0000000000000000" pitchFamily="34" charset="77"/>
              </a:rPr>
              <a:t>Tài sản</a:t>
            </a:r>
          </a:p>
        </p:txBody>
      </p:sp>
      <p:sp>
        <p:nvSpPr>
          <p:cNvPr id="25" name="Subtitle 2">
            <a:extLst>
              <a:ext uri="{FF2B5EF4-FFF2-40B4-BE49-F238E27FC236}">
                <a16:creationId xmlns:a16="http://schemas.microsoft.com/office/drawing/2014/main" id="{3E3E00A8-6F7F-AE40-9BE9-7549CA8FFB11}"/>
              </a:ext>
            </a:extLst>
          </p:cNvPr>
          <p:cNvSpPr txBox="1">
            <a:spLocks/>
          </p:cNvSpPr>
          <p:nvPr/>
        </p:nvSpPr>
        <p:spPr>
          <a:xfrm>
            <a:off x="10861470" y="5294527"/>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FF6600"/>
                </a:solidFill>
                <a:latin typeface="Lato Light" panose="020F0502020204030203" pitchFamily="34" charset="0"/>
                <a:ea typeface="Lato Light" panose="020F0502020204030203" pitchFamily="34" charset="0"/>
                <a:cs typeface="Mukta ExtraLight" panose="020B0000000000000000" pitchFamily="34" charset="77"/>
              </a:rPr>
              <a:t>Tài sản</a:t>
            </a:r>
          </a:p>
        </p:txBody>
      </p:sp>
      <p:cxnSp>
        <p:nvCxnSpPr>
          <p:cNvPr id="26" name="Straight Connector 25"/>
          <p:cNvCxnSpPr/>
          <p:nvPr/>
        </p:nvCxnSpPr>
        <p:spPr>
          <a:xfrm>
            <a:off x="11250445" y="6278223"/>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27" name="Subtitle 2">
            <a:extLst>
              <a:ext uri="{FF2B5EF4-FFF2-40B4-BE49-F238E27FC236}">
                <a16:creationId xmlns:a16="http://schemas.microsoft.com/office/drawing/2014/main" id="{3E3E00A8-6F7F-AE40-9BE9-7549CA8FFB11}"/>
              </a:ext>
            </a:extLst>
          </p:cNvPr>
          <p:cNvSpPr txBox="1">
            <a:spLocks/>
          </p:cNvSpPr>
          <p:nvPr/>
        </p:nvSpPr>
        <p:spPr>
          <a:xfrm>
            <a:off x="10861470" y="7045325"/>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272727"/>
                </a:solidFill>
                <a:latin typeface="Lato Light" panose="020F0502020204030203" pitchFamily="34" charset="0"/>
                <a:ea typeface="Lato Light" panose="020F0502020204030203" pitchFamily="34" charset="0"/>
                <a:cs typeface="Mukta ExtraLight" panose="020B0000000000000000" pitchFamily="34" charset="77"/>
              </a:rPr>
              <a:t>Vốn chủ</a:t>
            </a:r>
          </a:p>
        </p:txBody>
      </p:sp>
      <p:sp>
        <p:nvSpPr>
          <p:cNvPr id="28" name="Multiply 27"/>
          <p:cNvSpPr/>
          <p:nvPr/>
        </p:nvSpPr>
        <p:spPr>
          <a:xfrm>
            <a:off x="10282267" y="5880795"/>
            <a:ext cx="725741" cy="7617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Subtitle 2">
            <a:extLst>
              <a:ext uri="{FF2B5EF4-FFF2-40B4-BE49-F238E27FC236}">
                <a16:creationId xmlns:a16="http://schemas.microsoft.com/office/drawing/2014/main" id="{3E3E00A8-6F7F-AE40-9BE9-7549CA8FFB11}"/>
              </a:ext>
            </a:extLst>
          </p:cNvPr>
          <p:cNvSpPr txBox="1">
            <a:spLocks/>
          </p:cNvSpPr>
          <p:nvPr/>
        </p:nvSpPr>
        <p:spPr>
          <a:xfrm>
            <a:off x="1345075" y="9477243"/>
            <a:ext cx="3629854" cy="63094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spcBef>
                <a:spcPts val="0"/>
              </a:spcBef>
            </a:pPr>
            <a:r>
              <a:rPr lang="en-US" sz="8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ROE</a:t>
            </a:r>
          </a:p>
        </p:txBody>
      </p:sp>
      <p:sp>
        <p:nvSpPr>
          <p:cNvPr id="30" name="Equal 29"/>
          <p:cNvSpPr/>
          <p:nvPr/>
        </p:nvSpPr>
        <p:spPr>
          <a:xfrm>
            <a:off x="4120101" y="9126941"/>
            <a:ext cx="1036880" cy="769627"/>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1" name="Subtitle 2">
            <a:extLst>
              <a:ext uri="{FF2B5EF4-FFF2-40B4-BE49-F238E27FC236}">
                <a16:creationId xmlns:a16="http://schemas.microsoft.com/office/drawing/2014/main" id="{3E3E00A8-6F7F-AE40-9BE9-7549CA8FFB11}"/>
              </a:ext>
            </a:extLst>
          </p:cNvPr>
          <p:cNvSpPr txBox="1">
            <a:spLocks/>
          </p:cNvSpPr>
          <p:nvPr/>
        </p:nvSpPr>
        <p:spPr>
          <a:xfrm>
            <a:off x="5087738" y="8555142"/>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Lợi nhuận</a:t>
            </a:r>
          </a:p>
        </p:txBody>
      </p:sp>
      <p:cxnSp>
        <p:nvCxnSpPr>
          <p:cNvPr id="32" name="Straight Connector 31"/>
          <p:cNvCxnSpPr/>
          <p:nvPr/>
        </p:nvCxnSpPr>
        <p:spPr>
          <a:xfrm>
            <a:off x="5476713" y="9538838"/>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33" name="Subtitle 2">
            <a:extLst>
              <a:ext uri="{FF2B5EF4-FFF2-40B4-BE49-F238E27FC236}">
                <a16:creationId xmlns:a16="http://schemas.microsoft.com/office/drawing/2014/main" id="{3E3E00A8-6F7F-AE40-9BE9-7549CA8FFB11}"/>
              </a:ext>
            </a:extLst>
          </p:cNvPr>
          <p:cNvSpPr txBox="1">
            <a:spLocks/>
          </p:cNvSpPr>
          <p:nvPr/>
        </p:nvSpPr>
        <p:spPr>
          <a:xfrm>
            <a:off x="5087738" y="10305940"/>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chemeClr val="accent4">
                    <a:lumMod val="60000"/>
                    <a:lumOff val="40000"/>
                  </a:schemeClr>
                </a:solidFill>
                <a:latin typeface="Lato Light" panose="020F0502020204030203" pitchFamily="34" charset="0"/>
                <a:ea typeface="Lato Light" panose="020F0502020204030203" pitchFamily="34" charset="0"/>
                <a:cs typeface="Mukta ExtraLight" panose="020B0000000000000000" pitchFamily="34" charset="77"/>
              </a:rPr>
              <a:t>Doanh thu</a:t>
            </a:r>
          </a:p>
        </p:txBody>
      </p:sp>
      <p:sp>
        <p:nvSpPr>
          <p:cNvPr id="34" name="Subtitle 2">
            <a:extLst>
              <a:ext uri="{FF2B5EF4-FFF2-40B4-BE49-F238E27FC236}">
                <a16:creationId xmlns:a16="http://schemas.microsoft.com/office/drawing/2014/main" id="{3E3E00A8-6F7F-AE40-9BE9-7549CA8FFB11}"/>
              </a:ext>
            </a:extLst>
          </p:cNvPr>
          <p:cNvSpPr txBox="1">
            <a:spLocks/>
          </p:cNvSpPr>
          <p:nvPr/>
        </p:nvSpPr>
        <p:spPr>
          <a:xfrm>
            <a:off x="10891755" y="8548520"/>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4B92EF"/>
                </a:solidFill>
                <a:latin typeface="Lato Light" panose="020F0502020204030203" pitchFamily="34" charset="0"/>
                <a:ea typeface="Lato Light" panose="020F0502020204030203" pitchFamily="34" charset="0"/>
                <a:cs typeface="Mukta ExtraLight" panose="020B0000000000000000" pitchFamily="34" charset="77"/>
              </a:rPr>
              <a:t>Doanh thu</a:t>
            </a:r>
          </a:p>
        </p:txBody>
      </p:sp>
      <p:cxnSp>
        <p:nvCxnSpPr>
          <p:cNvPr id="35" name="Straight Connector 34"/>
          <p:cNvCxnSpPr/>
          <p:nvPr/>
        </p:nvCxnSpPr>
        <p:spPr>
          <a:xfrm>
            <a:off x="11280730" y="9532216"/>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36" name="Subtitle 2">
            <a:extLst>
              <a:ext uri="{FF2B5EF4-FFF2-40B4-BE49-F238E27FC236}">
                <a16:creationId xmlns:a16="http://schemas.microsoft.com/office/drawing/2014/main" id="{3E3E00A8-6F7F-AE40-9BE9-7549CA8FFB11}"/>
              </a:ext>
            </a:extLst>
          </p:cNvPr>
          <p:cNvSpPr txBox="1">
            <a:spLocks/>
          </p:cNvSpPr>
          <p:nvPr/>
        </p:nvSpPr>
        <p:spPr>
          <a:xfrm>
            <a:off x="10891755" y="10299318"/>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FF6600"/>
                </a:solidFill>
                <a:latin typeface="Lato Light" panose="020F0502020204030203" pitchFamily="34" charset="0"/>
                <a:ea typeface="Lato Light" panose="020F0502020204030203" pitchFamily="34" charset="0"/>
                <a:cs typeface="Mukta ExtraLight" panose="020B0000000000000000" pitchFamily="34" charset="77"/>
              </a:rPr>
              <a:t>Tài sản</a:t>
            </a:r>
          </a:p>
        </p:txBody>
      </p:sp>
      <p:sp>
        <p:nvSpPr>
          <p:cNvPr id="37" name="Multiply 36"/>
          <p:cNvSpPr/>
          <p:nvPr/>
        </p:nvSpPr>
        <p:spPr>
          <a:xfrm>
            <a:off x="10312552" y="9134788"/>
            <a:ext cx="725741" cy="7617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Subtitle 2">
            <a:extLst>
              <a:ext uri="{FF2B5EF4-FFF2-40B4-BE49-F238E27FC236}">
                <a16:creationId xmlns:a16="http://schemas.microsoft.com/office/drawing/2014/main" id="{3E3E00A8-6F7F-AE40-9BE9-7549CA8FFB11}"/>
              </a:ext>
            </a:extLst>
          </p:cNvPr>
          <p:cNvSpPr txBox="1">
            <a:spLocks/>
          </p:cNvSpPr>
          <p:nvPr/>
        </p:nvSpPr>
        <p:spPr>
          <a:xfrm>
            <a:off x="16957529" y="6142348"/>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(ROA x </a:t>
            </a:r>
            <a:r>
              <a:rPr lang="en-US" sz="6500" b="1" dirty="0">
                <a:solidFill>
                  <a:srgbClr val="FF6600"/>
                </a:solidFill>
                <a:latin typeface="Lato Light" panose="020F0502020204030203" pitchFamily="34" charset="0"/>
                <a:ea typeface="Lato Light" panose="020F0502020204030203" pitchFamily="34" charset="0"/>
                <a:cs typeface="Mukta ExtraLight" panose="020B0000000000000000" pitchFamily="34" charset="77"/>
              </a:rPr>
              <a:t>DOL</a:t>
            </a:r>
            <a:r>
              <a:rPr lang="en-US" sz="6500" b="1" dirty="0">
                <a:solidFill>
                  <a:schemeClr val="accent1">
                    <a:lumMod val="50000"/>
                  </a:schemeClr>
                </a:solidFill>
                <a:latin typeface="Lato Light" panose="020F0502020204030203" pitchFamily="34" charset="0"/>
                <a:ea typeface="Lato Light" panose="020F0502020204030203" pitchFamily="34" charset="0"/>
                <a:cs typeface="Mukta ExtraLight" panose="020B0000000000000000" pitchFamily="34" charset="77"/>
              </a:rPr>
              <a:t>)</a:t>
            </a:r>
          </a:p>
        </p:txBody>
      </p:sp>
      <p:sp>
        <p:nvSpPr>
          <p:cNvPr id="39" name="Subtitle 2">
            <a:extLst>
              <a:ext uri="{FF2B5EF4-FFF2-40B4-BE49-F238E27FC236}">
                <a16:creationId xmlns:a16="http://schemas.microsoft.com/office/drawing/2014/main" id="{3E3E00A8-6F7F-AE40-9BE9-7549CA8FFB11}"/>
              </a:ext>
            </a:extLst>
          </p:cNvPr>
          <p:cNvSpPr txBox="1">
            <a:spLocks/>
          </p:cNvSpPr>
          <p:nvPr/>
        </p:nvSpPr>
        <p:spPr>
          <a:xfrm>
            <a:off x="16671349" y="8548520"/>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FF6600"/>
                </a:solidFill>
                <a:latin typeface="Lato Light" panose="020F0502020204030203" pitchFamily="34" charset="0"/>
                <a:ea typeface="Lato Light" panose="020F0502020204030203" pitchFamily="34" charset="0"/>
                <a:cs typeface="Mukta ExtraLight" panose="020B0000000000000000" pitchFamily="34" charset="77"/>
              </a:rPr>
              <a:t>Tài sản</a:t>
            </a:r>
          </a:p>
        </p:txBody>
      </p:sp>
      <p:cxnSp>
        <p:nvCxnSpPr>
          <p:cNvPr id="40" name="Straight Connector 39"/>
          <p:cNvCxnSpPr/>
          <p:nvPr/>
        </p:nvCxnSpPr>
        <p:spPr>
          <a:xfrm>
            <a:off x="17060324" y="9532216"/>
            <a:ext cx="4689301" cy="0"/>
          </a:xfrm>
          <a:prstGeom prst="line">
            <a:avLst/>
          </a:prstGeom>
          <a:ln w="152400"/>
        </p:spPr>
        <p:style>
          <a:lnRef idx="2">
            <a:schemeClr val="accent1"/>
          </a:lnRef>
          <a:fillRef idx="0">
            <a:schemeClr val="accent1"/>
          </a:fillRef>
          <a:effectRef idx="1">
            <a:schemeClr val="accent1"/>
          </a:effectRef>
          <a:fontRef idx="minor">
            <a:schemeClr val="tx1"/>
          </a:fontRef>
        </p:style>
      </p:cxnSp>
      <p:sp>
        <p:nvSpPr>
          <p:cNvPr id="41" name="Subtitle 2">
            <a:extLst>
              <a:ext uri="{FF2B5EF4-FFF2-40B4-BE49-F238E27FC236}">
                <a16:creationId xmlns:a16="http://schemas.microsoft.com/office/drawing/2014/main" id="{3E3E00A8-6F7F-AE40-9BE9-7549CA8FFB11}"/>
              </a:ext>
            </a:extLst>
          </p:cNvPr>
          <p:cNvSpPr txBox="1">
            <a:spLocks/>
          </p:cNvSpPr>
          <p:nvPr/>
        </p:nvSpPr>
        <p:spPr>
          <a:xfrm>
            <a:off x="16671349" y="10299318"/>
            <a:ext cx="5517926" cy="57964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000"/>
              </a:lnSpc>
              <a:spcBef>
                <a:spcPts val="0"/>
              </a:spcBef>
            </a:pPr>
            <a:r>
              <a:rPr lang="en-US" sz="6500" b="1" dirty="0">
                <a:solidFill>
                  <a:srgbClr val="272727"/>
                </a:solidFill>
                <a:latin typeface="Lato Light" panose="020F0502020204030203" pitchFamily="34" charset="0"/>
                <a:ea typeface="Lato Light" panose="020F0502020204030203" pitchFamily="34" charset="0"/>
                <a:cs typeface="Mukta ExtraLight" panose="020B0000000000000000" pitchFamily="34" charset="77"/>
              </a:rPr>
              <a:t>Vốn chủ</a:t>
            </a:r>
          </a:p>
        </p:txBody>
      </p:sp>
      <p:sp>
        <p:nvSpPr>
          <p:cNvPr id="42" name="Multiply 41"/>
          <p:cNvSpPr/>
          <p:nvPr/>
        </p:nvSpPr>
        <p:spPr>
          <a:xfrm>
            <a:off x="16092146" y="9134788"/>
            <a:ext cx="725741" cy="7617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p:cNvSpPr txBox="1"/>
          <p:nvPr/>
        </p:nvSpPr>
        <p:spPr>
          <a:xfrm>
            <a:off x="5739509" y="11405069"/>
            <a:ext cx="4054291" cy="1631216"/>
          </a:xfrm>
          <a:prstGeom prst="rect">
            <a:avLst/>
          </a:prstGeom>
          <a:noFill/>
        </p:spPr>
        <p:txBody>
          <a:bodyPr wrap="square" rtlCol="0">
            <a:spAutoFit/>
          </a:bodyPr>
          <a:lstStyle/>
          <a:p>
            <a:pPr algn="ctr"/>
            <a:r>
              <a:rPr lang="en-US" sz="5000" b="1" dirty="0">
                <a:solidFill>
                  <a:schemeClr val="tx1">
                    <a:lumMod val="75000"/>
                    <a:lumOff val="25000"/>
                  </a:schemeClr>
                </a:solidFill>
                <a:latin typeface="Arial"/>
                <a:cs typeface="Arial"/>
              </a:rPr>
              <a:t>Biên Lợi nhuận ròng</a:t>
            </a:r>
          </a:p>
        </p:txBody>
      </p:sp>
      <p:sp>
        <p:nvSpPr>
          <p:cNvPr id="45" name="Multiply 44"/>
          <p:cNvSpPr/>
          <p:nvPr/>
        </p:nvSpPr>
        <p:spPr>
          <a:xfrm>
            <a:off x="10305591" y="11753809"/>
            <a:ext cx="725741" cy="7617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11690071" y="11410937"/>
            <a:ext cx="4054291" cy="1631216"/>
          </a:xfrm>
          <a:prstGeom prst="rect">
            <a:avLst/>
          </a:prstGeom>
          <a:noFill/>
        </p:spPr>
        <p:txBody>
          <a:bodyPr wrap="square" rtlCol="0">
            <a:spAutoFit/>
          </a:bodyPr>
          <a:lstStyle/>
          <a:p>
            <a:pPr algn="ctr"/>
            <a:r>
              <a:rPr lang="en-US" sz="5000" b="1" dirty="0">
                <a:solidFill>
                  <a:schemeClr val="tx1">
                    <a:lumMod val="75000"/>
                    <a:lumOff val="25000"/>
                  </a:schemeClr>
                </a:solidFill>
                <a:latin typeface="Arial"/>
                <a:cs typeface="Arial"/>
              </a:rPr>
              <a:t>Vòng quay tài sản</a:t>
            </a:r>
          </a:p>
        </p:txBody>
      </p:sp>
      <p:sp>
        <p:nvSpPr>
          <p:cNvPr id="47" name="Multiply 46"/>
          <p:cNvSpPr/>
          <p:nvPr/>
        </p:nvSpPr>
        <p:spPr>
          <a:xfrm>
            <a:off x="16109673" y="11680543"/>
            <a:ext cx="725741" cy="76178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TextBox 47"/>
          <p:cNvSpPr txBox="1"/>
          <p:nvPr/>
        </p:nvSpPr>
        <p:spPr>
          <a:xfrm>
            <a:off x="17411017" y="11533047"/>
            <a:ext cx="4054291" cy="1631216"/>
          </a:xfrm>
          <a:prstGeom prst="rect">
            <a:avLst/>
          </a:prstGeom>
          <a:noFill/>
        </p:spPr>
        <p:txBody>
          <a:bodyPr wrap="square" rtlCol="0">
            <a:spAutoFit/>
          </a:bodyPr>
          <a:lstStyle/>
          <a:p>
            <a:pPr algn="ctr"/>
            <a:r>
              <a:rPr lang="en-US" sz="5000" b="1" dirty="0">
                <a:solidFill>
                  <a:schemeClr val="tx1">
                    <a:lumMod val="75000"/>
                    <a:lumOff val="25000"/>
                  </a:schemeClr>
                </a:solidFill>
                <a:latin typeface="Arial"/>
                <a:cs typeface="Arial"/>
              </a:rPr>
              <a:t>Đòn bẩy DOL</a:t>
            </a:r>
          </a:p>
        </p:txBody>
      </p:sp>
    </p:spTree>
    <p:extLst>
      <p:ext uri="{BB962C8B-B14F-4D97-AF65-F5344CB8AC3E}">
        <p14:creationId xmlns:p14="http://schemas.microsoft.com/office/powerpoint/2010/main" val="35629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par>
                                <p:cTn id="37" presetID="3" presetClass="entr" presetSubtype="1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linds(horizontal)">
                                      <p:cBhvr>
                                        <p:cTn id="39" dur="500"/>
                                        <p:tgtEl>
                                          <p:spTgt spid="2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par>
                                <p:cTn id="43" presetID="3" presetClass="entr" presetSubtype="1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linds(horizontal)">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linds(horizontal)">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dissolve">
                                      <p:cBhvr>
                                        <p:cTn id="66" dur="500"/>
                                        <p:tgtEl>
                                          <p:spTgt spid="2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dissolve">
                                      <p:cBhvr>
                                        <p:cTn id="69" dur="500"/>
                                        <p:tgtEl>
                                          <p:spTgt spid="30"/>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dissolve">
                                      <p:cBhvr>
                                        <p:cTn id="72" dur="500"/>
                                        <p:tgtEl>
                                          <p:spTgt spid="31"/>
                                        </p:tgtEl>
                                      </p:cBhvr>
                                    </p:animEffect>
                                  </p:childTnLst>
                                </p:cTn>
                              </p:par>
                              <p:par>
                                <p:cTn id="73" presetID="9"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dissolve">
                                      <p:cBhvr>
                                        <p:cTn id="75" dur="500"/>
                                        <p:tgtEl>
                                          <p:spTgt spid="3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dissolve">
                                      <p:cBhvr>
                                        <p:cTn id="78" dur="500"/>
                                        <p:tgtEl>
                                          <p:spTgt spid="37"/>
                                        </p:tgtEl>
                                      </p:cBhvr>
                                    </p:animEffect>
                                  </p:childTnLst>
                                </p:cTn>
                              </p:par>
                              <p:par>
                                <p:cTn id="79" presetID="9" presetClass="entr" presetSubtype="0"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dissolve">
                                      <p:cBhvr>
                                        <p:cTn id="81" dur="500"/>
                                        <p:tgtEl>
                                          <p:spTgt spid="35"/>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dissolve">
                                      <p:cBhvr>
                                        <p:cTn id="84" dur="500"/>
                                        <p:tgtEl>
                                          <p:spTgt spid="3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dissolve">
                                      <p:cBhvr>
                                        <p:cTn id="87" dur="500"/>
                                        <p:tgtEl>
                                          <p:spTgt spid="4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dissolve">
                                      <p:cBhvr>
                                        <p:cTn id="90" dur="500"/>
                                        <p:tgtEl>
                                          <p:spTgt spid="41"/>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dissolve">
                                      <p:cBhvr>
                                        <p:cTn id="93" dur="500"/>
                                        <p:tgtEl>
                                          <p:spTgt spid="39"/>
                                        </p:tgtEl>
                                      </p:cBhvr>
                                    </p:animEffect>
                                  </p:childTnLst>
                                </p:cTn>
                              </p:par>
                              <p:par>
                                <p:cTn id="94" presetID="9" presetClass="entr" presetSubtype="0" fill="hold"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dissolve">
                                      <p:cBhvr>
                                        <p:cTn id="96" dur="5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linds(horizontal)">
                                      <p:cBhvr>
                                        <p:cTn id="101" dur="500"/>
                                        <p:tgtEl>
                                          <p:spTgt spid="33"/>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blinds(horizontal)">
                                      <p:cBhvr>
                                        <p:cTn id="104" dur="500"/>
                                        <p:tgtEl>
                                          <p:spTgt spid="34"/>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blinds(horizontal)">
                                      <p:cBhvr>
                                        <p:cTn id="109" dur="500"/>
                                        <p:tgtEl>
                                          <p:spTgt spid="44"/>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blinds(horizontal)">
                                      <p:cBhvr>
                                        <p:cTn id="112" dur="500"/>
                                        <p:tgtEl>
                                          <p:spTgt spid="45"/>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blinds(horizontal)">
                                      <p:cBhvr>
                                        <p:cTn id="115" dur="500"/>
                                        <p:tgtEl>
                                          <p:spTgt spid="46"/>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blinds(horizontal)">
                                      <p:cBhvr>
                                        <p:cTn id="118" dur="500"/>
                                        <p:tgtEl>
                                          <p:spTgt spid="47"/>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blinds(horizontal)">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2"/>
                                        </p:tgtEl>
                                        <p:attrNameLst>
                                          <p:attrName>style.visibility</p:attrName>
                                        </p:attrNameLst>
                                      </p:cBhvr>
                                      <p:to>
                                        <p:strVal val="visible"/>
                                      </p:to>
                                    </p:set>
                                    <p:animEffect transition="in" filter="dissolve">
                                      <p:cBhvr>
                                        <p:cTn id="1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9" grpId="0"/>
      <p:bldP spid="10" grpId="0"/>
      <p:bldP spid="15" grpId="0"/>
      <p:bldP spid="19" grpId="0" animBg="1"/>
      <p:bldP spid="22" grpId="0"/>
      <p:bldP spid="24" grpId="0"/>
      <p:bldP spid="25" grpId="0"/>
      <p:bldP spid="27" grpId="0"/>
      <p:bldP spid="28" grpId="0" animBg="1"/>
      <p:bldP spid="29" grpId="0"/>
      <p:bldP spid="30" grpId="0" animBg="1"/>
      <p:bldP spid="31" grpId="0"/>
      <p:bldP spid="33" grpId="0"/>
      <p:bldP spid="34" grpId="0"/>
      <p:bldP spid="36" grpId="0"/>
      <p:bldP spid="37" grpId="0" animBg="1"/>
      <p:bldP spid="38" grpId="0"/>
      <p:bldP spid="39" grpId="0"/>
      <p:bldP spid="41" grpId="0"/>
      <p:bldP spid="42" grpId="0" animBg="1"/>
      <p:bldP spid="44" grpId="0"/>
      <p:bldP spid="45" grpId="0" animBg="1"/>
      <p:bldP spid="46" grpId="0"/>
      <p:bldP spid="47" grpId="0" animBg="1"/>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4"/>
          <p:cNvGrpSpPr/>
          <p:nvPr/>
        </p:nvGrpSpPr>
        <p:grpSpPr>
          <a:xfrm>
            <a:off x="7436831" y="4104943"/>
            <a:ext cx="2171279" cy="2171060"/>
            <a:chOff x="-1" y="0"/>
            <a:chExt cx="1016664" cy="1016562"/>
          </a:xfrm>
        </p:grpSpPr>
        <p:sp>
          <p:nvSpPr>
            <p:cNvPr id="381" name="Google Shape;381;p14"/>
            <p:cNvSpPr/>
            <p:nvPr/>
          </p:nvSpPr>
          <p:spPr>
            <a:xfrm>
              <a:off x="25399" y="25397"/>
              <a:ext cx="965864" cy="965767"/>
            </a:xfrm>
            <a:custGeom>
              <a:avLst/>
              <a:gdLst/>
              <a:ahLst/>
              <a:cxnLst/>
              <a:rect l="l" t="t" r="r" b="b"/>
              <a:pathLst>
                <a:path w="19679" h="20595" extrusionOk="0">
                  <a:moveTo>
                    <a:pt x="9838" y="0"/>
                  </a:moveTo>
                  <a:cubicBezTo>
                    <a:pt x="7320" y="0"/>
                    <a:pt x="4803" y="1006"/>
                    <a:pt x="2881" y="3016"/>
                  </a:cubicBezTo>
                  <a:cubicBezTo>
                    <a:pt x="-961" y="7038"/>
                    <a:pt x="-961" y="13557"/>
                    <a:pt x="2881" y="17578"/>
                  </a:cubicBezTo>
                  <a:cubicBezTo>
                    <a:pt x="6724" y="21600"/>
                    <a:pt x="12954" y="21600"/>
                    <a:pt x="16797" y="17578"/>
                  </a:cubicBezTo>
                  <a:cubicBezTo>
                    <a:pt x="20639" y="13557"/>
                    <a:pt x="20639" y="7038"/>
                    <a:pt x="16797" y="3016"/>
                  </a:cubicBezTo>
                  <a:cubicBezTo>
                    <a:pt x="14875" y="1006"/>
                    <a:pt x="12356" y="0"/>
                    <a:pt x="9838" y="0"/>
                  </a:cubicBezTo>
                  <a:close/>
                </a:path>
              </a:pathLst>
            </a:custGeom>
            <a:solidFill>
              <a:schemeClr val="accent2"/>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2" name="Google Shape;382;p14"/>
            <p:cNvSpPr/>
            <p:nvPr/>
          </p:nvSpPr>
          <p:spPr>
            <a:xfrm>
              <a:off x="-1" y="0"/>
              <a:ext cx="1016664" cy="1016562"/>
            </a:xfrm>
            <a:custGeom>
              <a:avLst/>
              <a:gdLst/>
              <a:ahLst/>
              <a:cxnLst/>
              <a:rect l="l" t="t" r="r" b="b"/>
              <a:pathLst>
                <a:path w="19679" h="20595" extrusionOk="0">
                  <a:moveTo>
                    <a:pt x="9838" y="0"/>
                  </a:moveTo>
                  <a:cubicBezTo>
                    <a:pt x="7320" y="0"/>
                    <a:pt x="4803" y="1006"/>
                    <a:pt x="2881" y="3016"/>
                  </a:cubicBezTo>
                  <a:cubicBezTo>
                    <a:pt x="-961" y="7038"/>
                    <a:pt x="-961" y="13557"/>
                    <a:pt x="2881" y="17578"/>
                  </a:cubicBezTo>
                  <a:cubicBezTo>
                    <a:pt x="6724" y="21600"/>
                    <a:pt x="12954" y="21600"/>
                    <a:pt x="16797" y="17578"/>
                  </a:cubicBezTo>
                  <a:cubicBezTo>
                    <a:pt x="20639" y="13557"/>
                    <a:pt x="20639" y="7038"/>
                    <a:pt x="16797" y="3016"/>
                  </a:cubicBezTo>
                  <a:cubicBezTo>
                    <a:pt x="14875" y="1006"/>
                    <a:pt x="12356" y="0"/>
                    <a:pt x="9838" y="0"/>
                  </a:cubicBezTo>
                  <a:close/>
                  <a:moveTo>
                    <a:pt x="9840" y="685"/>
                  </a:moveTo>
                  <a:cubicBezTo>
                    <a:pt x="14914" y="685"/>
                    <a:pt x="19024" y="4986"/>
                    <a:pt x="19024" y="10297"/>
                  </a:cubicBezTo>
                  <a:cubicBezTo>
                    <a:pt x="19024" y="15608"/>
                    <a:pt x="14914" y="19909"/>
                    <a:pt x="9840" y="19909"/>
                  </a:cubicBezTo>
                  <a:cubicBezTo>
                    <a:pt x="4766" y="19909"/>
                    <a:pt x="654" y="15608"/>
                    <a:pt x="654" y="10297"/>
                  </a:cubicBezTo>
                  <a:cubicBezTo>
                    <a:pt x="654" y="4986"/>
                    <a:pt x="4766" y="685"/>
                    <a:pt x="9840" y="685"/>
                  </a:cubicBezTo>
                  <a:close/>
                  <a:moveTo>
                    <a:pt x="9840" y="2376"/>
                  </a:moveTo>
                  <a:cubicBezTo>
                    <a:pt x="9659" y="2376"/>
                    <a:pt x="9477" y="2440"/>
                    <a:pt x="9339" y="2585"/>
                  </a:cubicBezTo>
                  <a:cubicBezTo>
                    <a:pt x="9063" y="2873"/>
                    <a:pt x="9062" y="3345"/>
                    <a:pt x="9339" y="3635"/>
                  </a:cubicBezTo>
                  <a:cubicBezTo>
                    <a:pt x="9616" y="3924"/>
                    <a:pt x="10062" y="3924"/>
                    <a:pt x="10339" y="3635"/>
                  </a:cubicBezTo>
                  <a:cubicBezTo>
                    <a:pt x="10615" y="3347"/>
                    <a:pt x="10615" y="2873"/>
                    <a:pt x="10339" y="2585"/>
                  </a:cubicBezTo>
                  <a:cubicBezTo>
                    <a:pt x="10201" y="2440"/>
                    <a:pt x="10021" y="2376"/>
                    <a:pt x="9840" y="2376"/>
                  </a:cubicBezTo>
                  <a:close/>
                  <a:moveTo>
                    <a:pt x="9840" y="4443"/>
                  </a:moveTo>
                  <a:cubicBezTo>
                    <a:pt x="9628" y="4443"/>
                    <a:pt x="9468" y="4627"/>
                    <a:pt x="9468" y="4849"/>
                  </a:cubicBezTo>
                  <a:lnTo>
                    <a:pt x="9468" y="9694"/>
                  </a:lnTo>
                  <a:cubicBezTo>
                    <a:pt x="9491" y="9680"/>
                    <a:pt x="9511" y="9664"/>
                    <a:pt x="9534" y="9653"/>
                  </a:cubicBezTo>
                  <a:cubicBezTo>
                    <a:pt x="9511" y="9665"/>
                    <a:pt x="9491" y="9683"/>
                    <a:pt x="9468" y="9698"/>
                  </a:cubicBezTo>
                  <a:lnTo>
                    <a:pt x="9468" y="9694"/>
                  </a:lnTo>
                  <a:cubicBezTo>
                    <a:pt x="9427" y="9719"/>
                    <a:pt x="9384" y="9744"/>
                    <a:pt x="9347" y="9782"/>
                  </a:cubicBezTo>
                  <a:cubicBezTo>
                    <a:pt x="9279" y="9853"/>
                    <a:pt x="9227" y="9934"/>
                    <a:pt x="9193" y="10022"/>
                  </a:cubicBezTo>
                  <a:cubicBezTo>
                    <a:pt x="9125" y="10198"/>
                    <a:pt x="9125" y="10394"/>
                    <a:pt x="9193" y="10570"/>
                  </a:cubicBezTo>
                  <a:cubicBezTo>
                    <a:pt x="9227" y="10659"/>
                    <a:pt x="9279" y="10741"/>
                    <a:pt x="9347" y="10813"/>
                  </a:cubicBezTo>
                  <a:cubicBezTo>
                    <a:pt x="9415" y="10884"/>
                    <a:pt x="9493" y="10936"/>
                    <a:pt x="9577" y="10972"/>
                  </a:cubicBezTo>
                  <a:cubicBezTo>
                    <a:pt x="9662" y="11009"/>
                    <a:pt x="9749" y="11026"/>
                    <a:pt x="9840" y="11026"/>
                  </a:cubicBezTo>
                  <a:cubicBezTo>
                    <a:pt x="10019" y="11026"/>
                    <a:pt x="10197" y="10956"/>
                    <a:pt x="10333" y="10813"/>
                  </a:cubicBezTo>
                  <a:cubicBezTo>
                    <a:pt x="10364" y="10780"/>
                    <a:pt x="10387" y="10742"/>
                    <a:pt x="10411" y="10703"/>
                  </a:cubicBezTo>
                  <a:lnTo>
                    <a:pt x="10405" y="10703"/>
                  </a:lnTo>
                  <a:cubicBezTo>
                    <a:pt x="10425" y="10672"/>
                    <a:pt x="10447" y="10641"/>
                    <a:pt x="10462" y="10607"/>
                  </a:cubicBezTo>
                  <a:cubicBezTo>
                    <a:pt x="10448" y="10641"/>
                    <a:pt x="10430" y="10672"/>
                    <a:pt x="10411" y="10703"/>
                  </a:cubicBezTo>
                  <a:lnTo>
                    <a:pt x="13974" y="10703"/>
                  </a:lnTo>
                  <a:cubicBezTo>
                    <a:pt x="14186" y="10703"/>
                    <a:pt x="14362" y="10519"/>
                    <a:pt x="14362" y="10297"/>
                  </a:cubicBezTo>
                  <a:cubicBezTo>
                    <a:pt x="14362" y="10076"/>
                    <a:pt x="14186" y="9891"/>
                    <a:pt x="13974" y="9891"/>
                  </a:cubicBezTo>
                  <a:lnTo>
                    <a:pt x="10405" y="9891"/>
                  </a:lnTo>
                  <a:cubicBezTo>
                    <a:pt x="10380" y="9854"/>
                    <a:pt x="10364" y="9815"/>
                    <a:pt x="10333" y="9782"/>
                  </a:cubicBezTo>
                  <a:cubicBezTo>
                    <a:pt x="10303" y="9750"/>
                    <a:pt x="10264" y="9737"/>
                    <a:pt x="10230" y="9713"/>
                  </a:cubicBezTo>
                  <a:lnTo>
                    <a:pt x="10228" y="9324"/>
                  </a:lnTo>
                  <a:lnTo>
                    <a:pt x="10228" y="4849"/>
                  </a:lnTo>
                  <a:cubicBezTo>
                    <a:pt x="10228" y="4627"/>
                    <a:pt x="10052" y="4443"/>
                    <a:pt x="9840" y="4443"/>
                  </a:cubicBezTo>
                  <a:close/>
                  <a:moveTo>
                    <a:pt x="2959" y="9565"/>
                  </a:moveTo>
                  <a:cubicBezTo>
                    <a:pt x="2779" y="9565"/>
                    <a:pt x="2597" y="9629"/>
                    <a:pt x="2459" y="9773"/>
                  </a:cubicBezTo>
                  <a:cubicBezTo>
                    <a:pt x="2183" y="10062"/>
                    <a:pt x="2182" y="10532"/>
                    <a:pt x="2459" y="10822"/>
                  </a:cubicBezTo>
                  <a:cubicBezTo>
                    <a:pt x="2735" y="11111"/>
                    <a:pt x="3182" y="11111"/>
                    <a:pt x="3458" y="10822"/>
                  </a:cubicBezTo>
                  <a:cubicBezTo>
                    <a:pt x="3734" y="10533"/>
                    <a:pt x="3734" y="10062"/>
                    <a:pt x="3458" y="9773"/>
                  </a:cubicBezTo>
                  <a:cubicBezTo>
                    <a:pt x="3320" y="9629"/>
                    <a:pt x="3140" y="9565"/>
                    <a:pt x="2959" y="9565"/>
                  </a:cubicBezTo>
                  <a:close/>
                  <a:moveTo>
                    <a:pt x="16735" y="9565"/>
                  </a:moveTo>
                  <a:cubicBezTo>
                    <a:pt x="16554" y="9565"/>
                    <a:pt x="16372" y="9629"/>
                    <a:pt x="16234" y="9773"/>
                  </a:cubicBezTo>
                  <a:cubicBezTo>
                    <a:pt x="15958" y="10062"/>
                    <a:pt x="15958" y="10533"/>
                    <a:pt x="16234" y="10822"/>
                  </a:cubicBezTo>
                  <a:cubicBezTo>
                    <a:pt x="16510" y="11110"/>
                    <a:pt x="16948" y="11110"/>
                    <a:pt x="17223" y="10822"/>
                  </a:cubicBezTo>
                  <a:cubicBezTo>
                    <a:pt x="17499" y="10533"/>
                    <a:pt x="17499" y="10062"/>
                    <a:pt x="17223" y="9773"/>
                  </a:cubicBezTo>
                  <a:cubicBezTo>
                    <a:pt x="17086" y="9629"/>
                    <a:pt x="16916" y="9565"/>
                    <a:pt x="16735" y="9565"/>
                  </a:cubicBezTo>
                  <a:close/>
                  <a:moveTo>
                    <a:pt x="9840" y="16751"/>
                  </a:moveTo>
                  <a:cubicBezTo>
                    <a:pt x="9659" y="16751"/>
                    <a:pt x="9477" y="16815"/>
                    <a:pt x="9339" y="16960"/>
                  </a:cubicBezTo>
                  <a:cubicBezTo>
                    <a:pt x="9063" y="17248"/>
                    <a:pt x="9062" y="17721"/>
                    <a:pt x="9339" y="18010"/>
                  </a:cubicBezTo>
                  <a:cubicBezTo>
                    <a:pt x="9616" y="18299"/>
                    <a:pt x="10062" y="18299"/>
                    <a:pt x="10339" y="18010"/>
                  </a:cubicBezTo>
                  <a:cubicBezTo>
                    <a:pt x="10615" y="17722"/>
                    <a:pt x="10615" y="17248"/>
                    <a:pt x="10339" y="16960"/>
                  </a:cubicBezTo>
                  <a:cubicBezTo>
                    <a:pt x="10201" y="16815"/>
                    <a:pt x="10021" y="16751"/>
                    <a:pt x="9840" y="16751"/>
                  </a:cubicBezTo>
                  <a:close/>
                </a:path>
              </a:pathLst>
            </a:custGeom>
            <a:solidFill>
              <a:srgbClr val="F2F2F2"/>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383" name="Google Shape;383;p14"/>
          <p:cNvGrpSpPr/>
          <p:nvPr/>
        </p:nvGrpSpPr>
        <p:grpSpPr>
          <a:xfrm>
            <a:off x="2930625" y="6569284"/>
            <a:ext cx="16885734" cy="5981503"/>
            <a:chOff x="0" y="-2"/>
            <a:chExt cx="7906468" cy="2800738"/>
          </a:xfrm>
        </p:grpSpPr>
        <p:sp>
          <p:nvSpPr>
            <p:cNvPr id="384" name="Google Shape;384;p14"/>
            <p:cNvSpPr/>
            <p:nvPr/>
          </p:nvSpPr>
          <p:spPr>
            <a:xfrm>
              <a:off x="0" y="2672915"/>
              <a:ext cx="7906468" cy="127821"/>
            </a:xfrm>
            <a:prstGeom prst="rect">
              <a:avLst/>
            </a:prstGeom>
            <a:solidFill>
              <a:srgbClr val="D8D8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nvGrpSpPr>
            <p:cNvPr id="385" name="Google Shape;385;p14"/>
            <p:cNvGrpSpPr/>
            <p:nvPr/>
          </p:nvGrpSpPr>
          <p:grpSpPr>
            <a:xfrm>
              <a:off x="2596786" y="586100"/>
              <a:ext cx="2697458" cy="2092066"/>
              <a:chOff x="0" y="7713"/>
              <a:chExt cx="2697457" cy="2092064"/>
            </a:xfrm>
          </p:grpSpPr>
          <p:sp>
            <p:nvSpPr>
              <p:cNvPr id="386" name="Google Shape;386;p14"/>
              <p:cNvSpPr/>
              <p:nvPr/>
            </p:nvSpPr>
            <p:spPr>
              <a:xfrm>
                <a:off x="0" y="7713"/>
                <a:ext cx="2697457" cy="1618950"/>
              </a:xfrm>
              <a:custGeom>
                <a:avLst/>
                <a:gdLst/>
                <a:ahLst/>
                <a:cxnLst/>
                <a:rect l="l" t="t" r="r" b="b"/>
                <a:pathLst>
                  <a:path w="21600" h="21600" extrusionOk="0">
                    <a:moveTo>
                      <a:pt x="20984" y="0"/>
                    </a:moveTo>
                    <a:lnTo>
                      <a:pt x="616" y="0"/>
                    </a:lnTo>
                    <a:cubicBezTo>
                      <a:pt x="277" y="0"/>
                      <a:pt x="0" y="464"/>
                      <a:pt x="0" y="1030"/>
                    </a:cubicBezTo>
                    <a:lnTo>
                      <a:pt x="0" y="21600"/>
                    </a:lnTo>
                    <a:lnTo>
                      <a:pt x="21600" y="21600"/>
                    </a:lnTo>
                    <a:lnTo>
                      <a:pt x="21600" y="1030"/>
                    </a:lnTo>
                    <a:cubicBezTo>
                      <a:pt x="21600" y="464"/>
                      <a:pt x="21323" y="0"/>
                      <a:pt x="20984" y="0"/>
                    </a:cubicBezTo>
                    <a:close/>
                  </a:path>
                </a:pathLst>
              </a:custGeom>
              <a:solidFill>
                <a:srgbClr val="7F7F7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7" name="Google Shape;387;p14"/>
              <p:cNvSpPr/>
              <p:nvPr/>
            </p:nvSpPr>
            <p:spPr>
              <a:xfrm>
                <a:off x="0" y="1618390"/>
                <a:ext cx="2697457" cy="242169"/>
              </a:xfrm>
              <a:custGeom>
                <a:avLst/>
                <a:gdLst/>
                <a:ahLst/>
                <a:cxnLst/>
                <a:rect l="l" t="t" r="r" b="b"/>
                <a:pathLst>
                  <a:path w="21600" h="21600" extrusionOk="0">
                    <a:moveTo>
                      <a:pt x="0" y="0"/>
                    </a:moveTo>
                    <a:lnTo>
                      <a:pt x="0" y="14712"/>
                    </a:lnTo>
                    <a:cubicBezTo>
                      <a:pt x="0" y="18500"/>
                      <a:pt x="277" y="21600"/>
                      <a:pt x="616" y="21600"/>
                    </a:cubicBezTo>
                    <a:lnTo>
                      <a:pt x="8721" y="21600"/>
                    </a:lnTo>
                    <a:lnTo>
                      <a:pt x="13066" y="21600"/>
                    </a:lnTo>
                    <a:lnTo>
                      <a:pt x="20984" y="21600"/>
                    </a:lnTo>
                    <a:cubicBezTo>
                      <a:pt x="21323" y="21600"/>
                      <a:pt x="21600" y="18500"/>
                      <a:pt x="21600" y="14712"/>
                    </a:cubicBezTo>
                    <a:lnTo>
                      <a:pt x="21600" y="0"/>
                    </a:lnTo>
                    <a:cubicBezTo>
                      <a:pt x="21600" y="0"/>
                      <a:pt x="0" y="0"/>
                      <a:pt x="0" y="0"/>
                    </a:cubicBezTo>
                    <a:close/>
                  </a:path>
                </a:pathLst>
              </a:custGeom>
              <a:solidFill>
                <a:srgbClr val="F2F2F2"/>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8" name="Google Shape;388;p14"/>
              <p:cNvSpPr/>
              <p:nvPr/>
            </p:nvSpPr>
            <p:spPr>
              <a:xfrm>
                <a:off x="1307377" y="1698123"/>
                <a:ext cx="82703" cy="82703"/>
              </a:xfrm>
              <a:prstGeom prst="ellipse">
                <a:avLst/>
              </a:pr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89" name="Google Shape;389;p14"/>
              <p:cNvSpPr/>
              <p:nvPr/>
            </p:nvSpPr>
            <p:spPr>
              <a:xfrm>
                <a:off x="96158" y="100467"/>
                <a:ext cx="2505141" cy="1433443"/>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0" name="Google Shape;390;p14"/>
              <p:cNvSpPr/>
              <p:nvPr/>
            </p:nvSpPr>
            <p:spPr>
              <a:xfrm>
                <a:off x="943927" y="1858724"/>
                <a:ext cx="809453" cy="241053"/>
              </a:xfrm>
              <a:custGeom>
                <a:avLst/>
                <a:gdLst/>
                <a:ahLst/>
                <a:cxnLst/>
                <a:rect l="l" t="t" r="r" b="b"/>
                <a:pathLst>
                  <a:path w="21600" h="21600" extrusionOk="0">
                    <a:moveTo>
                      <a:pt x="3531" y="0"/>
                    </a:moveTo>
                    <a:cubicBezTo>
                      <a:pt x="3453" y="1513"/>
                      <a:pt x="3348" y="5058"/>
                      <a:pt x="2959" y="8662"/>
                    </a:cubicBezTo>
                    <a:cubicBezTo>
                      <a:pt x="2396" y="13878"/>
                      <a:pt x="1333" y="18318"/>
                      <a:pt x="0" y="21600"/>
                    </a:cubicBezTo>
                    <a:lnTo>
                      <a:pt x="10800" y="21600"/>
                    </a:lnTo>
                    <a:lnTo>
                      <a:pt x="21600" y="21600"/>
                    </a:lnTo>
                    <a:cubicBezTo>
                      <a:pt x="20267" y="18319"/>
                      <a:pt x="19204" y="13878"/>
                      <a:pt x="18641" y="8662"/>
                    </a:cubicBezTo>
                    <a:cubicBezTo>
                      <a:pt x="18252" y="5058"/>
                      <a:pt x="18147" y="1513"/>
                      <a:pt x="18069" y="0"/>
                    </a:cubicBezTo>
                    <a:lnTo>
                      <a:pt x="10800" y="0"/>
                    </a:lnTo>
                    <a:lnTo>
                      <a:pt x="3531" y="0"/>
                    </a:lnTo>
                    <a:close/>
                  </a:path>
                </a:pathLst>
              </a:custGeom>
              <a:solidFill>
                <a:srgbClr val="A5A5A5"/>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391" name="Google Shape;391;p14"/>
            <p:cNvGrpSpPr/>
            <p:nvPr/>
          </p:nvGrpSpPr>
          <p:grpSpPr>
            <a:xfrm>
              <a:off x="5938657" y="1892227"/>
              <a:ext cx="702211" cy="785938"/>
              <a:chOff x="0" y="0"/>
              <a:chExt cx="702209" cy="785937"/>
            </a:xfrm>
          </p:grpSpPr>
          <p:sp>
            <p:nvSpPr>
              <p:cNvPr id="392" name="Google Shape;392;p14"/>
              <p:cNvSpPr/>
              <p:nvPr/>
            </p:nvSpPr>
            <p:spPr>
              <a:xfrm>
                <a:off x="0" y="0"/>
                <a:ext cx="702209" cy="186226"/>
              </a:xfrm>
              <a:custGeom>
                <a:avLst/>
                <a:gdLst/>
                <a:ahLst/>
                <a:cxnLst/>
                <a:rect l="l" t="t" r="r" b="b"/>
                <a:pathLst>
                  <a:path w="21155" h="21600" extrusionOk="0">
                    <a:moveTo>
                      <a:pt x="21136" y="21600"/>
                    </a:moveTo>
                    <a:lnTo>
                      <a:pt x="21136" y="14478"/>
                    </a:lnTo>
                    <a:cubicBezTo>
                      <a:pt x="21136" y="14478"/>
                      <a:pt x="21378" y="11175"/>
                      <a:pt x="20164" y="9638"/>
                    </a:cubicBezTo>
                    <a:lnTo>
                      <a:pt x="19401" y="9638"/>
                    </a:lnTo>
                    <a:lnTo>
                      <a:pt x="19401" y="4665"/>
                    </a:lnTo>
                    <a:cubicBezTo>
                      <a:pt x="19401" y="4665"/>
                      <a:pt x="19365" y="0"/>
                      <a:pt x="18199" y="0"/>
                    </a:cubicBezTo>
                    <a:lnTo>
                      <a:pt x="2957" y="0"/>
                    </a:lnTo>
                    <a:cubicBezTo>
                      <a:pt x="1792" y="0"/>
                      <a:pt x="1755" y="4665"/>
                      <a:pt x="1755" y="4665"/>
                    </a:cubicBezTo>
                    <a:lnTo>
                      <a:pt x="1755" y="9638"/>
                    </a:lnTo>
                    <a:lnTo>
                      <a:pt x="992" y="9638"/>
                    </a:lnTo>
                    <a:cubicBezTo>
                      <a:pt x="-222" y="11175"/>
                      <a:pt x="20" y="14478"/>
                      <a:pt x="20" y="14478"/>
                    </a:cubicBezTo>
                    <a:lnTo>
                      <a:pt x="20" y="21600"/>
                    </a:lnTo>
                    <a:cubicBezTo>
                      <a:pt x="20" y="21600"/>
                      <a:pt x="21136" y="21600"/>
                      <a:pt x="21136" y="21600"/>
                    </a:cubicBezTo>
                    <a:close/>
                  </a:path>
                </a:pathLst>
              </a:custGeom>
              <a:solidFill>
                <a:srgbClr val="F2F2F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3" name="Google Shape;393;p14"/>
              <p:cNvSpPr/>
              <p:nvPr/>
            </p:nvSpPr>
            <p:spPr>
              <a:xfrm>
                <a:off x="59639" y="178917"/>
                <a:ext cx="559553" cy="607020"/>
              </a:xfrm>
              <a:custGeom>
                <a:avLst/>
                <a:gdLst/>
                <a:ahLst/>
                <a:cxnLst/>
                <a:rect l="l" t="t" r="r" b="b"/>
                <a:pathLst>
                  <a:path w="21600" h="21600" extrusionOk="0">
                    <a:moveTo>
                      <a:pt x="0" y="0"/>
                    </a:moveTo>
                    <a:lnTo>
                      <a:pt x="3230" y="21600"/>
                    </a:lnTo>
                    <a:lnTo>
                      <a:pt x="18370" y="21600"/>
                    </a:lnTo>
                    <a:lnTo>
                      <a:pt x="21600" y="0"/>
                    </a:lnTo>
                    <a:cubicBezTo>
                      <a:pt x="21600" y="0"/>
                      <a:pt x="0" y="0"/>
                      <a:pt x="0" y="0"/>
                    </a:cubicBezTo>
                    <a:close/>
                  </a:path>
                </a:pathLst>
              </a:custGeom>
              <a:solidFill>
                <a:schemeClr val="accent3"/>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4" name="Google Shape;394;p14"/>
              <p:cNvSpPr/>
              <p:nvPr/>
            </p:nvSpPr>
            <p:spPr>
              <a:xfrm>
                <a:off x="223646" y="313104"/>
                <a:ext cx="249522" cy="249535"/>
              </a:xfrm>
              <a:prstGeom prst="ellipse">
                <a:avLst/>
              </a:prstGeom>
              <a:solidFill>
                <a:srgbClr val="F2F2F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395" name="Google Shape;395;p14"/>
            <p:cNvGrpSpPr/>
            <p:nvPr/>
          </p:nvGrpSpPr>
          <p:grpSpPr>
            <a:xfrm>
              <a:off x="369471" y="-2"/>
              <a:ext cx="2059437" cy="2678168"/>
              <a:chOff x="0" y="-1"/>
              <a:chExt cx="2059436" cy="2678166"/>
            </a:xfrm>
          </p:grpSpPr>
          <p:sp>
            <p:nvSpPr>
              <p:cNvPr id="396" name="Google Shape;396;p14"/>
              <p:cNvSpPr/>
              <p:nvPr/>
            </p:nvSpPr>
            <p:spPr>
              <a:xfrm>
                <a:off x="0" y="108993"/>
                <a:ext cx="1545014" cy="2274063"/>
              </a:xfrm>
              <a:custGeom>
                <a:avLst/>
                <a:gdLst/>
                <a:ahLst/>
                <a:cxnLst/>
                <a:rect l="l" t="t" r="r" b="b"/>
                <a:pathLst>
                  <a:path w="21600" h="21600" extrusionOk="0">
                    <a:moveTo>
                      <a:pt x="21600" y="21255"/>
                    </a:moveTo>
                    <a:lnTo>
                      <a:pt x="3149" y="8719"/>
                    </a:lnTo>
                    <a:cubicBezTo>
                      <a:pt x="3336" y="8532"/>
                      <a:pt x="3445" y="8307"/>
                      <a:pt x="3445" y="8064"/>
                    </a:cubicBezTo>
                    <a:cubicBezTo>
                      <a:pt x="3445" y="7804"/>
                      <a:pt x="3319" y="7565"/>
                      <a:pt x="3108" y="7371"/>
                    </a:cubicBezTo>
                    <a:lnTo>
                      <a:pt x="13449" y="345"/>
                    </a:lnTo>
                    <a:lnTo>
                      <a:pt x="12941" y="0"/>
                    </a:lnTo>
                    <a:lnTo>
                      <a:pt x="2570" y="7046"/>
                    </a:lnTo>
                    <a:cubicBezTo>
                      <a:pt x="2320" y="6949"/>
                      <a:pt x="2031" y="6894"/>
                      <a:pt x="1723" y="6894"/>
                    </a:cubicBezTo>
                    <a:cubicBezTo>
                      <a:pt x="771" y="6894"/>
                      <a:pt x="0" y="7418"/>
                      <a:pt x="0" y="8064"/>
                    </a:cubicBezTo>
                    <a:cubicBezTo>
                      <a:pt x="0" y="8710"/>
                      <a:pt x="771" y="9234"/>
                      <a:pt x="1723" y="9234"/>
                    </a:cubicBezTo>
                    <a:cubicBezTo>
                      <a:pt x="2056" y="9234"/>
                      <a:pt x="2366" y="9168"/>
                      <a:pt x="2630" y="9057"/>
                    </a:cubicBezTo>
                    <a:lnTo>
                      <a:pt x="21092" y="21600"/>
                    </a:lnTo>
                    <a:cubicBezTo>
                      <a:pt x="21092" y="21600"/>
                      <a:pt x="21600" y="21255"/>
                      <a:pt x="21600" y="21255"/>
                    </a:cubicBezTo>
                    <a:close/>
                  </a:path>
                </a:pathLst>
              </a:custGeom>
              <a:solidFill>
                <a:srgbClr val="7F7F7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nvGrpSpPr>
              <p:cNvPr id="397" name="Google Shape;397;p14"/>
              <p:cNvGrpSpPr/>
              <p:nvPr/>
            </p:nvGrpSpPr>
            <p:grpSpPr>
              <a:xfrm>
                <a:off x="1226176" y="2220742"/>
                <a:ext cx="833260" cy="457423"/>
                <a:chOff x="0" y="0"/>
                <a:chExt cx="833258" cy="457422"/>
              </a:xfrm>
            </p:grpSpPr>
            <p:sp>
              <p:nvSpPr>
                <p:cNvPr id="398" name="Google Shape;398;p14"/>
                <p:cNvSpPr/>
                <p:nvPr/>
              </p:nvSpPr>
              <p:spPr>
                <a:xfrm>
                  <a:off x="381477" y="0"/>
                  <a:ext cx="81746" cy="176570"/>
                </a:xfrm>
                <a:custGeom>
                  <a:avLst/>
                  <a:gdLst/>
                  <a:ahLst/>
                  <a:cxnLst/>
                  <a:rect l="l" t="t" r="r" b="b"/>
                  <a:pathLst>
                    <a:path w="21600" h="21600" extrusionOk="0">
                      <a:moveTo>
                        <a:pt x="21600" y="16600"/>
                      </a:moveTo>
                      <a:cubicBezTo>
                        <a:pt x="21600" y="19362"/>
                        <a:pt x="16764" y="21600"/>
                        <a:pt x="10800" y="21600"/>
                      </a:cubicBezTo>
                      <a:lnTo>
                        <a:pt x="10800" y="21600"/>
                      </a:lnTo>
                      <a:cubicBezTo>
                        <a:pt x="4836" y="21600"/>
                        <a:pt x="0" y="19362"/>
                        <a:pt x="0" y="16600"/>
                      </a:cubicBezTo>
                      <a:lnTo>
                        <a:pt x="0" y="5000"/>
                      </a:lnTo>
                      <a:cubicBezTo>
                        <a:pt x="0" y="2238"/>
                        <a:pt x="4836" y="0"/>
                        <a:pt x="10800" y="0"/>
                      </a:cubicBezTo>
                      <a:lnTo>
                        <a:pt x="10800" y="0"/>
                      </a:lnTo>
                      <a:cubicBezTo>
                        <a:pt x="16764" y="0"/>
                        <a:pt x="21600" y="2238"/>
                        <a:pt x="21600" y="5000"/>
                      </a:cubicBezTo>
                      <a:cubicBezTo>
                        <a:pt x="21600" y="5000"/>
                        <a:pt x="21600" y="16600"/>
                        <a:pt x="21600" y="16600"/>
                      </a:cubicBezTo>
                      <a:close/>
                    </a:path>
                  </a:pathLst>
                </a:custGeom>
                <a:solidFill>
                  <a:srgbClr val="7F7F7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399" name="Google Shape;399;p14"/>
                <p:cNvSpPr/>
                <p:nvPr/>
              </p:nvSpPr>
              <p:spPr>
                <a:xfrm>
                  <a:off x="0" y="40872"/>
                  <a:ext cx="833258" cy="416550"/>
                </a:xfrm>
                <a:custGeom>
                  <a:avLst/>
                  <a:gdLst/>
                  <a:ahLst/>
                  <a:cxnLst/>
                  <a:rect l="l" t="t" r="r" b="b"/>
                  <a:pathLst>
                    <a:path w="21600" h="21600" extrusionOk="0">
                      <a:moveTo>
                        <a:pt x="10800" y="0"/>
                      </a:moveTo>
                      <a:cubicBezTo>
                        <a:pt x="16764" y="0"/>
                        <a:pt x="21600" y="9672"/>
                        <a:pt x="21600" y="21600"/>
                      </a:cubicBezTo>
                      <a:cubicBezTo>
                        <a:pt x="10115" y="21600"/>
                        <a:pt x="8658" y="21599"/>
                        <a:pt x="0" y="21600"/>
                      </a:cubicBezTo>
                      <a:cubicBezTo>
                        <a:pt x="0" y="9672"/>
                        <a:pt x="4835" y="0"/>
                        <a:pt x="10800" y="0"/>
                      </a:cubicBezTo>
                      <a:close/>
                    </a:path>
                  </a:pathLst>
                </a:custGeom>
                <a:solidFill>
                  <a:schemeClr val="accent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00" name="Google Shape;400;p14"/>
              <p:cNvGrpSpPr/>
              <p:nvPr/>
            </p:nvGrpSpPr>
            <p:grpSpPr>
              <a:xfrm>
                <a:off x="762954" y="-1"/>
                <a:ext cx="820175" cy="779296"/>
                <a:chOff x="0" y="0"/>
                <a:chExt cx="820173" cy="779294"/>
              </a:xfrm>
            </p:grpSpPr>
            <p:sp>
              <p:nvSpPr>
                <p:cNvPr id="401" name="Google Shape;401;p14"/>
                <p:cNvSpPr/>
                <p:nvPr/>
              </p:nvSpPr>
              <p:spPr>
                <a:xfrm>
                  <a:off x="0" y="0"/>
                  <a:ext cx="387938" cy="391032"/>
                </a:xfrm>
                <a:custGeom>
                  <a:avLst/>
                  <a:gdLst/>
                  <a:ahLst/>
                  <a:cxnLst/>
                  <a:rect l="l" t="t" r="r" b="b"/>
                  <a:pathLst>
                    <a:path w="19825" h="19748" extrusionOk="0">
                      <a:moveTo>
                        <a:pt x="19825" y="8950"/>
                      </a:moveTo>
                      <a:lnTo>
                        <a:pt x="8899" y="19748"/>
                      </a:lnTo>
                      <a:lnTo>
                        <a:pt x="837" y="11782"/>
                      </a:lnTo>
                      <a:cubicBezTo>
                        <a:pt x="837" y="11782"/>
                        <a:pt x="-1775" y="6061"/>
                        <a:pt x="2228" y="2104"/>
                      </a:cubicBezTo>
                      <a:cubicBezTo>
                        <a:pt x="6232" y="-1852"/>
                        <a:pt x="11764" y="984"/>
                        <a:pt x="11764" y="984"/>
                      </a:cubicBezTo>
                      <a:cubicBezTo>
                        <a:pt x="11764" y="984"/>
                        <a:pt x="19825" y="8950"/>
                        <a:pt x="19825" y="8950"/>
                      </a:cubicBezTo>
                      <a:close/>
                    </a:path>
                  </a:pathLst>
                </a:custGeom>
                <a:solidFill>
                  <a:srgbClr val="388288"/>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02" name="Google Shape;402;p14"/>
                <p:cNvSpPr/>
                <p:nvPr/>
              </p:nvSpPr>
              <p:spPr>
                <a:xfrm>
                  <a:off x="108993" y="68121"/>
                  <a:ext cx="711180" cy="711173"/>
                </a:xfrm>
                <a:custGeom>
                  <a:avLst/>
                  <a:gdLst/>
                  <a:ahLst/>
                  <a:cxnLst/>
                  <a:rect l="l" t="t" r="r" b="b"/>
                  <a:pathLst>
                    <a:path w="20431" h="20431" extrusionOk="0">
                      <a:moveTo>
                        <a:pt x="3506" y="3506"/>
                      </a:moveTo>
                      <a:cubicBezTo>
                        <a:pt x="8180" y="-1168"/>
                        <a:pt x="15758" y="-1169"/>
                        <a:pt x="20431" y="3504"/>
                      </a:cubicBezTo>
                      <a:cubicBezTo>
                        <a:pt x="11431" y="12504"/>
                        <a:pt x="10289" y="13646"/>
                        <a:pt x="3504" y="20431"/>
                      </a:cubicBezTo>
                      <a:cubicBezTo>
                        <a:pt x="-1169" y="15758"/>
                        <a:pt x="-1168" y="8180"/>
                        <a:pt x="3506" y="3506"/>
                      </a:cubicBezTo>
                      <a:close/>
                    </a:path>
                  </a:pathLst>
                </a:custGeom>
                <a:solidFill>
                  <a:schemeClr val="accent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grpSp>
      <p:grpSp>
        <p:nvGrpSpPr>
          <p:cNvPr id="403" name="Google Shape;403;p14"/>
          <p:cNvGrpSpPr/>
          <p:nvPr/>
        </p:nvGrpSpPr>
        <p:grpSpPr>
          <a:xfrm>
            <a:off x="13038575" y="5195368"/>
            <a:ext cx="2007120" cy="2173095"/>
            <a:chOff x="0" y="81443"/>
            <a:chExt cx="939799" cy="1017515"/>
          </a:xfrm>
        </p:grpSpPr>
        <p:sp>
          <p:nvSpPr>
            <p:cNvPr id="404" name="Google Shape;404;p14"/>
            <p:cNvSpPr/>
            <p:nvPr/>
          </p:nvSpPr>
          <p:spPr>
            <a:xfrm>
              <a:off x="0" y="81443"/>
              <a:ext cx="939799" cy="222869"/>
            </a:xfrm>
            <a:custGeom>
              <a:avLst/>
              <a:gdLst/>
              <a:ahLst/>
              <a:cxnLst/>
              <a:rect l="l" t="t" r="r" b="b"/>
              <a:pathLst>
                <a:path w="21600" h="21600" extrusionOk="0">
                  <a:moveTo>
                    <a:pt x="1661" y="21600"/>
                  </a:moveTo>
                  <a:lnTo>
                    <a:pt x="1661" y="14538"/>
                  </a:lnTo>
                  <a:lnTo>
                    <a:pt x="3323" y="14538"/>
                  </a:lnTo>
                  <a:lnTo>
                    <a:pt x="3323" y="21600"/>
                  </a:lnTo>
                  <a:lnTo>
                    <a:pt x="4985" y="21600"/>
                  </a:lnTo>
                  <a:lnTo>
                    <a:pt x="4985" y="14538"/>
                  </a:lnTo>
                  <a:lnTo>
                    <a:pt x="6646" y="14538"/>
                  </a:lnTo>
                  <a:lnTo>
                    <a:pt x="6646" y="21600"/>
                  </a:lnTo>
                  <a:lnTo>
                    <a:pt x="8308" y="21600"/>
                  </a:lnTo>
                  <a:lnTo>
                    <a:pt x="8308" y="14538"/>
                  </a:lnTo>
                  <a:lnTo>
                    <a:pt x="9969" y="14538"/>
                  </a:lnTo>
                  <a:lnTo>
                    <a:pt x="9969" y="21600"/>
                  </a:lnTo>
                  <a:lnTo>
                    <a:pt x="11631" y="21600"/>
                  </a:lnTo>
                  <a:lnTo>
                    <a:pt x="11631" y="14538"/>
                  </a:lnTo>
                  <a:lnTo>
                    <a:pt x="13292" y="14538"/>
                  </a:lnTo>
                  <a:lnTo>
                    <a:pt x="13292" y="21600"/>
                  </a:lnTo>
                  <a:lnTo>
                    <a:pt x="14954" y="21600"/>
                  </a:lnTo>
                  <a:lnTo>
                    <a:pt x="14954" y="14538"/>
                  </a:lnTo>
                  <a:lnTo>
                    <a:pt x="16615" y="14538"/>
                  </a:lnTo>
                  <a:lnTo>
                    <a:pt x="16615" y="21600"/>
                  </a:lnTo>
                  <a:lnTo>
                    <a:pt x="18277" y="21600"/>
                  </a:lnTo>
                  <a:lnTo>
                    <a:pt x="18277" y="14538"/>
                  </a:lnTo>
                  <a:lnTo>
                    <a:pt x="19938" y="14538"/>
                  </a:lnTo>
                  <a:lnTo>
                    <a:pt x="19938" y="21600"/>
                  </a:lnTo>
                  <a:lnTo>
                    <a:pt x="21600" y="21600"/>
                  </a:lnTo>
                  <a:lnTo>
                    <a:pt x="21600" y="0"/>
                  </a:lnTo>
                  <a:lnTo>
                    <a:pt x="0" y="0"/>
                  </a:lnTo>
                  <a:lnTo>
                    <a:pt x="0" y="21600"/>
                  </a:lnTo>
                  <a:lnTo>
                    <a:pt x="1661" y="21600"/>
                  </a:lnTo>
                  <a:close/>
                </a:path>
              </a:pathLst>
            </a:custGeom>
            <a:solidFill>
              <a:schemeClr val="accent4"/>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05" name="Google Shape;405;p14"/>
            <p:cNvSpPr/>
            <p:nvPr/>
          </p:nvSpPr>
          <p:spPr>
            <a:xfrm>
              <a:off x="0" y="224841"/>
              <a:ext cx="939799" cy="874117"/>
            </a:xfrm>
            <a:custGeom>
              <a:avLst/>
              <a:gdLst/>
              <a:ahLst/>
              <a:cxnLst/>
              <a:rect l="l" t="t" r="r" b="b"/>
              <a:pathLst>
                <a:path w="21600" h="21600" extrusionOk="0">
                  <a:moveTo>
                    <a:pt x="19938" y="0"/>
                  </a:moveTo>
                  <a:lnTo>
                    <a:pt x="18277" y="0"/>
                  </a:lnTo>
                  <a:lnTo>
                    <a:pt x="18277" y="1801"/>
                  </a:lnTo>
                  <a:lnTo>
                    <a:pt x="16615" y="1801"/>
                  </a:lnTo>
                  <a:lnTo>
                    <a:pt x="16615" y="0"/>
                  </a:lnTo>
                  <a:lnTo>
                    <a:pt x="14954" y="0"/>
                  </a:lnTo>
                  <a:lnTo>
                    <a:pt x="14954" y="1801"/>
                  </a:lnTo>
                  <a:lnTo>
                    <a:pt x="13292" y="1801"/>
                  </a:lnTo>
                  <a:lnTo>
                    <a:pt x="13292" y="0"/>
                  </a:lnTo>
                  <a:lnTo>
                    <a:pt x="11631" y="0"/>
                  </a:lnTo>
                  <a:lnTo>
                    <a:pt x="11631" y="1801"/>
                  </a:lnTo>
                  <a:lnTo>
                    <a:pt x="9969" y="1801"/>
                  </a:lnTo>
                  <a:lnTo>
                    <a:pt x="9969" y="0"/>
                  </a:lnTo>
                  <a:lnTo>
                    <a:pt x="8308" y="0"/>
                  </a:lnTo>
                  <a:lnTo>
                    <a:pt x="8308" y="1801"/>
                  </a:lnTo>
                  <a:lnTo>
                    <a:pt x="6646" y="1801"/>
                  </a:lnTo>
                  <a:lnTo>
                    <a:pt x="6646" y="0"/>
                  </a:lnTo>
                  <a:lnTo>
                    <a:pt x="4985" y="0"/>
                  </a:lnTo>
                  <a:lnTo>
                    <a:pt x="4985" y="1801"/>
                  </a:lnTo>
                  <a:lnTo>
                    <a:pt x="3323" y="1801"/>
                  </a:lnTo>
                  <a:lnTo>
                    <a:pt x="3323" y="0"/>
                  </a:lnTo>
                  <a:lnTo>
                    <a:pt x="1661" y="0"/>
                  </a:lnTo>
                  <a:lnTo>
                    <a:pt x="1661" y="1801"/>
                  </a:lnTo>
                  <a:lnTo>
                    <a:pt x="0" y="1801"/>
                  </a:lnTo>
                  <a:lnTo>
                    <a:pt x="0" y="18899"/>
                  </a:lnTo>
                  <a:cubicBezTo>
                    <a:pt x="0" y="19790"/>
                    <a:pt x="218" y="20466"/>
                    <a:pt x="639" y="20918"/>
                  </a:cubicBezTo>
                  <a:cubicBezTo>
                    <a:pt x="1060" y="21370"/>
                    <a:pt x="1683" y="21600"/>
                    <a:pt x="2492" y="21600"/>
                  </a:cubicBezTo>
                  <a:lnTo>
                    <a:pt x="19108" y="21600"/>
                  </a:lnTo>
                  <a:cubicBezTo>
                    <a:pt x="19930" y="21600"/>
                    <a:pt x="20553" y="21385"/>
                    <a:pt x="20971" y="20939"/>
                  </a:cubicBezTo>
                  <a:cubicBezTo>
                    <a:pt x="21388" y="20494"/>
                    <a:pt x="21600" y="19819"/>
                    <a:pt x="21600" y="18899"/>
                  </a:cubicBezTo>
                  <a:lnTo>
                    <a:pt x="21600" y="1801"/>
                  </a:lnTo>
                  <a:lnTo>
                    <a:pt x="19938" y="1801"/>
                  </a:lnTo>
                  <a:lnTo>
                    <a:pt x="19938" y="0"/>
                  </a:lnTo>
                  <a:close/>
                </a:path>
              </a:pathLst>
            </a:custGeom>
            <a:solidFill>
              <a:srgbClr val="D8D8D8"/>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06" name="Google Shape;406;p14"/>
            <p:cNvSpPr/>
            <p:nvPr/>
          </p:nvSpPr>
          <p:spPr>
            <a:xfrm>
              <a:off x="289081" y="448252"/>
              <a:ext cx="379531" cy="530826"/>
            </a:xfrm>
            <a:custGeom>
              <a:avLst/>
              <a:gdLst/>
              <a:ahLst/>
              <a:cxnLst/>
              <a:rect l="l" t="t" r="r" b="b"/>
              <a:pathLst>
                <a:path w="21600" h="21288" extrusionOk="0">
                  <a:moveTo>
                    <a:pt x="8290" y="16337"/>
                  </a:moveTo>
                  <a:cubicBezTo>
                    <a:pt x="8290" y="18224"/>
                    <a:pt x="6058" y="18632"/>
                    <a:pt x="6058" y="19098"/>
                  </a:cubicBezTo>
                  <a:cubicBezTo>
                    <a:pt x="6058" y="19500"/>
                    <a:pt x="7566" y="19624"/>
                    <a:pt x="8243" y="19663"/>
                  </a:cubicBezTo>
                  <a:lnTo>
                    <a:pt x="8243" y="21273"/>
                  </a:lnTo>
                  <a:cubicBezTo>
                    <a:pt x="4525" y="21024"/>
                    <a:pt x="0" y="19629"/>
                    <a:pt x="0" y="16664"/>
                  </a:cubicBezTo>
                  <a:cubicBezTo>
                    <a:pt x="0" y="14996"/>
                    <a:pt x="1754" y="13684"/>
                    <a:pt x="4265" y="13684"/>
                  </a:cubicBezTo>
                  <a:cubicBezTo>
                    <a:pt x="6257" y="13684"/>
                    <a:pt x="8290" y="14942"/>
                    <a:pt x="8290" y="16337"/>
                  </a:cubicBezTo>
                  <a:close/>
                  <a:moveTo>
                    <a:pt x="8768" y="4961"/>
                  </a:moveTo>
                  <a:cubicBezTo>
                    <a:pt x="8768" y="6355"/>
                    <a:pt x="7014" y="7640"/>
                    <a:pt x="4942" y="7640"/>
                  </a:cubicBezTo>
                  <a:cubicBezTo>
                    <a:pt x="2630" y="7640"/>
                    <a:pt x="997" y="6464"/>
                    <a:pt x="997" y="4905"/>
                  </a:cubicBezTo>
                  <a:cubicBezTo>
                    <a:pt x="997" y="2158"/>
                    <a:pt x="4667" y="528"/>
                    <a:pt x="8243" y="113"/>
                  </a:cubicBezTo>
                  <a:lnTo>
                    <a:pt x="8243" y="1730"/>
                  </a:lnTo>
                  <a:cubicBezTo>
                    <a:pt x="7607" y="1826"/>
                    <a:pt x="6736" y="2047"/>
                    <a:pt x="6736" y="2498"/>
                  </a:cubicBezTo>
                  <a:cubicBezTo>
                    <a:pt x="6736" y="3100"/>
                    <a:pt x="8768" y="3154"/>
                    <a:pt x="8768" y="4961"/>
                  </a:cubicBezTo>
                  <a:close/>
                  <a:moveTo>
                    <a:pt x="14865" y="10430"/>
                  </a:moveTo>
                  <a:lnTo>
                    <a:pt x="14865" y="10484"/>
                  </a:lnTo>
                  <a:cubicBezTo>
                    <a:pt x="19209" y="11305"/>
                    <a:pt x="21600" y="12645"/>
                    <a:pt x="21600" y="15488"/>
                  </a:cubicBezTo>
                  <a:cubicBezTo>
                    <a:pt x="21600" y="17968"/>
                    <a:pt x="19341" y="21395"/>
                    <a:pt x="10300" y="21286"/>
                  </a:cubicBezTo>
                  <a:lnTo>
                    <a:pt x="10300" y="19651"/>
                  </a:lnTo>
                  <a:cubicBezTo>
                    <a:pt x="12090" y="19335"/>
                    <a:pt x="12673" y="18473"/>
                    <a:pt x="12673" y="17212"/>
                  </a:cubicBezTo>
                  <a:lnTo>
                    <a:pt x="12673" y="13547"/>
                  </a:lnTo>
                  <a:cubicBezTo>
                    <a:pt x="12673" y="12289"/>
                    <a:pt x="12395" y="11195"/>
                    <a:pt x="10083" y="11114"/>
                  </a:cubicBezTo>
                  <a:cubicBezTo>
                    <a:pt x="9325" y="11085"/>
                    <a:pt x="8449" y="11031"/>
                    <a:pt x="8449" y="10347"/>
                  </a:cubicBezTo>
                  <a:cubicBezTo>
                    <a:pt x="8449" y="9637"/>
                    <a:pt x="9246" y="9581"/>
                    <a:pt x="10083" y="9527"/>
                  </a:cubicBezTo>
                  <a:cubicBezTo>
                    <a:pt x="12634" y="9363"/>
                    <a:pt x="12673" y="7585"/>
                    <a:pt x="12673" y="7311"/>
                  </a:cubicBezTo>
                  <a:lnTo>
                    <a:pt x="12673" y="4139"/>
                  </a:lnTo>
                  <a:cubicBezTo>
                    <a:pt x="12673" y="2932"/>
                    <a:pt x="12128" y="1966"/>
                    <a:pt x="10300" y="1645"/>
                  </a:cubicBezTo>
                  <a:lnTo>
                    <a:pt x="10300" y="9"/>
                  </a:lnTo>
                  <a:cubicBezTo>
                    <a:pt x="18155" y="-205"/>
                    <a:pt x="21122" y="3137"/>
                    <a:pt x="21122" y="5425"/>
                  </a:cubicBezTo>
                  <a:cubicBezTo>
                    <a:pt x="21122" y="8132"/>
                    <a:pt x="18492" y="9800"/>
                    <a:pt x="14865" y="10430"/>
                  </a:cubicBezTo>
                  <a:close/>
                </a:path>
              </a:pathLst>
            </a:custGeom>
            <a:solidFill>
              <a:srgbClr val="7F7F7F"/>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07" name="Google Shape;407;p14"/>
          <p:cNvGrpSpPr/>
          <p:nvPr/>
        </p:nvGrpSpPr>
        <p:grpSpPr>
          <a:xfrm>
            <a:off x="15791226" y="4642168"/>
            <a:ext cx="4882180" cy="4218331"/>
            <a:chOff x="0" y="-1"/>
            <a:chExt cx="2286000" cy="1975163"/>
          </a:xfrm>
        </p:grpSpPr>
        <p:grpSp>
          <p:nvGrpSpPr>
            <p:cNvPr id="408" name="Google Shape;408;p14"/>
            <p:cNvGrpSpPr/>
            <p:nvPr/>
          </p:nvGrpSpPr>
          <p:grpSpPr>
            <a:xfrm>
              <a:off x="195014" y="-1"/>
              <a:ext cx="1776556" cy="1847344"/>
              <a:chOff x="0" y="-1"/>
              <a:chExt cx="1776555" cy="1847343"/>
            </a:xfrm>
          </p:grpSpPr>
          <p:grpSp>
            <p:nvGrpSpPr>
              <p:cNvPr id="409" name="Google Shape;409;p14"/>
              <p:cNvGrpSpPr/>
              <p:nvPr/>
            </p:nvGrpSpPr>
            <p:grpSpPr>
              <a:xfrm>
                <a:off x="0" y="-1"/>
                <a:ext cx="1105573" cy="1847343"/>
                <a:chOff x="0" y="-1"/>
                <a:chExt cx="1105572" cy="1847342"/>
              </a:xfrm>
            </p:grpSpPr>
            <p:sp>
              <p:nvSpPr>
                <p:cNvPr id="410" name="Google Shape;410;p14"/>
                <p:cNvSpPr/>
                <p:nvPr/>
              </p:nvSpPr>
              <p:spPr>
                <a:xfrm>
                  <a:off x="0" y="1103976"/>
                  <a:ext cx="929206" cy="743365"/>
                </a:xfrm>
                <a:custGeom>
                  <a:avLst/>
                  <a:gdLst/>
                  <a:ahLst/>
                  <a:cxnLst/>
                  <a:rect l="l" t="t" r="r" b="b"/>
                  <a:pathLst>
                    <a:path w="21600" h="21600" extrusionOk="0">
                      <a:moveTo>
                        <a:pt x="0" y="0"/>
                      </a:moveTo>
                      <a:lnTo>
                        <a:pt x="21600" y="0"/>
                      </a:lnTo>
                      <a:lnTo>
                        <a:pt x="17712" y="21600"/>
                      </a:lnTo>
                      <a:lnTo>
                        <a:pt x="3888" y="21600"/>
                      </a:lnTo>
                      <a:lnTo>
                        <a:pt x="0" y="0"/>
                      </a:lnTo>
                      <a:close/>
                    </a:path>
                  </a:pathLst>
                </a:custGeom>
                <a:solidFill>
                  <a:srgbClr val="BFBFB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11" name="Google Shape;411;p14"/>
                <p:cNvSpPr/>
                <p:nvPr/>
              </p:nvSpPr>
              <p:spPr>
                <a:xfrm>
                  <a:off x="362573" y="-1"/>
                  <a:ext cx="742999" cy="1104234"/>
                </a:xfrm>
                <a:custGeom>
                  <a:avLst/>
                  <a:gdLst/>
                  <a:ahLst/>
                  <a:cxnLst/>
                  <a:rect l="l" t="t" r="r" b="b"/>
                  <a:pathLst>
                    <a:path w="21153" h="21518" extrusionOk="0">
                      <a:moveTo>
                        <a:pt x="13748" y="5"/>
                      </a:moveTo>
                      <a:cubicBezTo>
                        <a:pt x="10257" y="-82"/>
                        <a:pt x="5982" y="785"/>
                        <a:pt x="4674" y="5209"/>
                      </a:cubicBezTo>
                      <a:cubicBezTo>
                        <a:pt x="9070" y="2384"/>
                        <a:pt x="12957" y="2642"/>
                        <a:pt x="15855" y="3724"/>
                      </a:cubicBezTo>
                      <a:cubicBezTo>
                        <a:pt x="16891" y="2980"/>
                        <a:pt x="17863" y="1998"/>
                        <a:pt x="18703" y="717"/>
                      </a:cubicBezTo>
                      <a:cubicBezTo>
                        <a:pt x="18703" y="717"/>
                        <a:pt x="16463" y="73"/>
                        <a:pt x="13748" y="5"/>
                      </a:cubicBezTo>
                      <a:close/>
                      <a:moveTo>
                        <a:pt x="11596" y="3566"/>
                      </a:moveTo>
                      <a:cubicBezTo>
                        <a:pt x="10042" y="3579"/>
                        <a:pt x="8347" y="3914"/>
                        <a:pt x="6545" y="4747"/>
                      </a:cubicBezTo>
                      <a:cubicBezTo>
                        <a:pt x="6231" y="4892"/>
                        <a:pt x="5508" y="5195"/>
                        <a:pt x="3938" y="6058"/>
                      </a:cubicBezTo>
                      <a:cubicBezTo>
                        <a:pt x="2140" y="7047"/>
                        <a:pt x="622" y="8984"/>
                        <a:pt x="174" y="11496"/>
                      </a:cubicBezTo>
                      <a:cubicBezTo>
                        <a:pt x="-447" y="14975"/>
                        <a:pt x="721" y="19442"/>
                        <a:pt x="1646" y="21518"/>
                      </a:cubicBezTo>
                      <a:lnTo>
                        <a:pt x="3882" y="21518"/>
                      </a:lnTo>
                      <a:cubicBezTo>
                        <a:pt x="3043" y="19675"/>
                        <a:pt x="829" y="15950"/>
                        <a:pt x="1241" y="11623"/>
                      </a:cubicBezTo>
                      <a:cubicBezTo>
                        <a:pt x="1473" y="9199"/>
                        <a:pt x="3086" y="6899"/>
                        <a:pt x="4899" y="6212"/>
                      </a:cubicBezTo>
                      <a:cubicBezTo>
                        <a:pt x="6287" y="7478"/>
                        <a:pt x="11724" y="11537"/>
                        <a:pt x="21153" y="7897"/>
                      </a:cubicBezTo>
                      <a:cubicBezTo>
                        <a:pt x="21153" y="7897"/>
                        <a:pt x="19126" y="5567"/>
                        <a:pt x="15799" y="4324"/>
                      </a:cubicBezTo>
                      <a:cubicBezTo>
                        <a:pt x="14565" y="3863"/>
                        <a:pt x="13151" y="3554"/>
                        <a:pt x="11596" y="3566"/>
                      </a:cubicBezTo>
                      <a:close/>
                    </a:path>
                  </a:pathLst>
                </a:custGeom>
                <a:solidFill>
                  <a:schemeClr val="accent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12" name="Google Shape;412;p14"/>
              <p:cNvGrpSpPr/>
              <p:nvPr/>
            </p:nvGrpSpPr>
            <p:grpSpPr>
              <a:xfrm>
                <a:off x="1266175" y="944322"/>
                <a:ext cx="510380" cy="903020"/>
                <a:chOff x="0" y="0"/>
                <a:chExt cx="510378" cy="903019"/>
              </a:xfrm>
            </p:grpSpPr>
            <p:grpSp>
              <p:nvGrpSpPr>
                <p:cNvPr id="413" name="Google Shape;413;p14"/>
                <p:cNvGrpSpPr/>
                <p:nvPr/>
              </p:nvGrpSpPr>
              <p:grpSpPr>
                <a:xfrm>
                  <a:off x="67997" y="0"/>
                  <a:ext cx="371252" cy="839538"/>
                  <a:chOff x="0" y="0"/>
                  <a:chExt cx="371251" cy="839537"/>
                </a:xfrm>
              </p:grpSpPr>
              <p:grpSp>
                <p:nvGrpSpPr>
                  <p:cNvPr id="414" name="Google Shape;414;p14"/>
                  <p:cNvGrpSpPr/>
                  <p:nvPr/>
                </p:nvGrpSpPr>
                <p:grpSpPr>
                  <a:xfrm>
                    <a:off x="122394" y="77355"/>
                    <a:ext cx="98485" cy="707242"/>
                    <a:chOff x="0" y="0"/>
                    <a:chExt cx="98483" cy="707241"/>
                  </a:xfrm>
                </p:grpSpPr>
                <p:sp>
                  <p:nvSpPr>
                    <p:cNvPr id="415" name="Google Shape;415;p14"/>
                    <p:cNvSpPr/>
                    <p:nvPr/>
                  </p:nvSpPr>
                  <p:spPr>
                    <a:xfrm>
                      <a:off x="0" y="13599"/>
                      <a:ext cx="97215" cy="592706"/>
                    </a:xfrm>
                    <a:custGeom>
                      <a:avLst/>
                      <a:gdLst/>
                      <a:ahLst/>
                      <a:cxnLst/>
                      <a:rect l="l" t="t" r="r" b="b"/>
                      <a:pathLst>
                        <a:path w="21600" h="21600" extrusionOk="0">
                          <a:moveTo>
                            <a:pt x="21600" y="21504"/>
                          </a:moveTo>
                          <a:lnTo>
                            <a:pt x="4491" y="21600"/>
                          </a:lnTo>
                          <a:lnTo>
                            <a:pt x="0" y="96"/>
                          </a:lnTo>
                          <a:lnTo>
                            <a:pt x="17109" y="0"/>
                          </a:lnTo>
                          <a:cubicBezTo>
                            <a:pt x="17109" y="0"/>
                            <a:pt x="21600" y="21504"/>
                            <a:pt x="21600" y="21504"/>
                          </a:cubicBezTo>
                          <a:close/>
                        </a:path>
                      </a:pathLst>
                    </a:custGeom>
                    <a:solidFill>
                      <a:schemeClr val="accent4"/>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16" name="Google Shape;416;p14"/>
                    <p:cNvSpPr/>
                    <p:nvPr/>
                  </p:nvSpPr>
                  <p:spPr>
                    <a:xfrm>
                      <a:off x="0" y="0"/>
                      <a:ext cx="77320" cy="18534"/>
                    </a:xfrm>
                    <a:custGeom>
                      <a:avLst/>
                      <a:gdLst/>
                      <a:ahLst/>
                      <a:cxnLst/>
                      <a:rect l="l" t="t" r="r" b="b"/>
                      <a:pathLst>
                        <a:path w="21600" h="21600" extrusionOk="0">
                          <a:moveTo>
                            <a:pt x="21600" y="18071"/>
                          </a:moveTo>
                          <a:lnTo>
                            <a:pt x="178" y="21600"/>
                          </a:lnTo>
                          <a:lnTo>
                            <a:pt x="0" y="3529"/>
                          </a:lnTo>
                          <a:lnTo>
                            <a:pt x="21426" y="0"/>
                          </a:lnTo>
                          <a:cubicBezTo>
                            <a:pt x="21426" y="0"/>
                            <a:pt x="21600" y="18071"/>
                            <a:pt x="21600" y="18071"/>
                          </a:cubicBez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17" name="Google Shape;417;p14"/>
                    <p:cNvSpPr/>
                    <p:nvPr/>
                  </p:nvSpPr>
                  <p:spPr>
                    <a:xfrm>
                      <a:off x="17950" y="601191"/>
                      <a:ext cx="80533" cy="106050"/>
                    </a:xfrm>
                    <a:custGeom>
                      <a:avLst/>
                      <a:gdLst/>
                      <a:ahLst/>
                      <a:cxnLst/>
                      <a:rect l="l" t="t" r="r" b="b"/>
                      <a:pathLst>
                        <a:path w="21600" h="21600" extrusionOk="0">
                          <a:moveTo>
                            <a:pt x="0" y="838"/>
                          </a:moveTo>
                          <a:lnTo>
                            <a:pt x="21600" y="0"/>
                          </a:lnTo>
                          <a:lnTo>
                            <a:pt x="12548" y="21600"/>
                          </a:lnTo>
                          <a:lnTo>
                            <a:pt x="0" y="838"/>
                          </a:ln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18" name="Google Shape;418;p14"/>
                  <p:cNvGrpSpPr/>
                  <p:nvPr/>
                </p:nvGrpSpPr>
                <p:grpSpPr>
                  <a:xfrm>
                    <a:off x="0" y="131753"/>
                    <a:ext cx="121433" cy="707784"/>
                    <a:chOff x="0" y="0"/>
                    <a:chExt cx="121432" cy="707783"/>
                  </a:xfrm>
                </p:grpSpPr>
                <p:sp>
                  <p:nvSpPr>
                    <p:cNvPr id="419" name="Google Shape;419;p14"/>
                    <p:cNvSpPr/>
                    <p:nvPr/>
                  </p:nvSpPr>
                  <p:spPr>
                    <a:xfrm>
                      <a:off x="0" y="13599"/>
                      <a:ext cx="119261" cy="594420"/>
                    </a:xfrm>
                    <a:custGeom>
                      <a:avLst/>
                      <a:gdLst/>
                      <a:ahLst/>
                      <a:cxnLst/>
                      <a:rect l="l" t="t" r="r" b="b"/>
                      <a:pathLst>
                        <a:path w="21600" h="21600" extrusionOk="0">
                          <a:moveTo>
                            <a:pt x="21600" y="21399"/>
                          </a:moveTo>
                          <a:lnTo>
                            <a:pt x="7678" y="21600"/>
                          </a:lnTo>
                          <a:lnTo>
                            <a:pt x="0" y="201"/>
                          </a:lnTo>
                          <a:lnTo>
                            <a:pt x="13922" y="0"/>
                          </a:lnTo>
                          <a:cubicBezTo>
                            <a:pt x="13922" y="0"/>
                            <a:pt x="21600" y="21399"/>
                            <a:pt x="21600" y="21399"/>
                          </a:cubicBezTo>
                          <a:close/>
                        </a:path>
                      </a:pathLst>
                    </a:custGeom>
                    <a:solidFill>
                      <a:schemeClr val="accent2"/>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0" name="Google Shape;420;p14"/>
                    <p:cNvSpPr/>
                    <p:nvPr/>
                  </p:nvSpPr>
                  <p:spPr>
                    <a:xfrm>
                      <a:off x="0" y="0"/>
                      <a:ext cx="77706" cy="21641"/>
                    </a:xfrm>
                    <a:custGeom>
                      <a:avLst/>
                      <a:gdLst/>
                      <a:ahLst/>
                      <a:cxnLst/>
                      <a:rect l="l" t="t" r="r" b="b"/>
                      <a:pathLst>
                        <a:path w="21600" h="21600" extrusionOk="0">
                          <a:moveTo>
                            <a:pt x="21600" y="15436"/>
                          </a:moveTo>
                          <a:lnTo>
                            <a:pt x="354" y="21600"/>
                          </a:lnTo>
                          <a:lnTo>
                            <a:pt x="0" y="6164"/>
                          </a:lnTo>
                          <a:lnTo>
                            <a:pt x="21249" y="0"/>
                          </a:lnTo>
                          <a:cubicBezTo>
                            <a:pt x="21249" y="0"/>
                            <a:pt x="21600" y="15436"/>
                            <a:pt x="21600" y="15436"/>
                          </a:cubicBez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1" name="Google Shape;421;p14"/>
                    <p:cNvSpPr/>
                    <p:nvPr/>
                  </p:nvSpPr>
                  <p:spPr>
                    <a:xfrm>
                      <a:off x="41091" y="600620"/>
                      <a:ext cx="80341" cy="107163"/>
                    </a:xfrm>
                    <a:custGeom>
                      <a:avLst/>
                      <a:gdLst/>
                      <a:ahLst/>
                      <a:cxnLst/>
                      <a:rect l="l" t="t" r="r" b="b"/>
                      <a:pathLst>
                        <a:path w="21600" h="21600" extrusionOk="0">
                          <a:moveTo>
                            <a:pt x="0" y="1395"/>
                          </a:moveTo>
                          <a:lnTo>
                            <a:pt x="21600" y="0"/>
                          </a:lnTo>
                          <a:lnTo>
                            <a:pt x="13527" y="21600"/>
                          </a:lnTo>
                          <a:lnTo>
                            <a:pt x="0" y="1395"/>
                          </a:ln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nvGrpSpPr>
                  <p:cNvPr id="422" name="Google Shape;422;p14"/>
                  <p:cNvGrpSpPr/>
                  <p:nvPr/>
                </p:nvGrpSpPr>
                <p:grpSpPr>
                  <a:xfrm>
                    <a:off x="214689" y="0"/>
                    <a:ext cx="156562" cy="704719"/>
                    <a:chOff x="0" y="0"/>
                    <a:chExt cx="156560" cy="704718"/>
                  </a:xfrm>
                </p:grpSpPr>
                <p:sp>
                  <p:nvSpPr>
                    <p:cNvPr id="423" name="Google Shape;423;p14"/>
                    <p:cNvSpPr/>
                    <p:nvPr/>
                  </p:nvSpPr>
                  <p:spPr>
                    <a:xfrm>
                      <a:off x="2901" y="90955"/>
                      <a:ext cx="153659" cy="595415"/>
                    </a:xfrm>
                    <a:custGeom>
                      <a:avLst/>
                      <a:gdLst/>
                      <a:ahLst/>
                      <a:cxnLst/>
                      <a:rect l="l" t="t" r="r" b="b"/>
                      <a:pathLst>
                        <a:path w="21600" h="21600" extrusionOk="0">
                          <a:moveTo>
                            <a:pt x="10738" y="21600"/>
                          </a:moveTo>
                          <a:lnTo>
                            <a:pt x="0" y="21234"/>
                          </a:lnTo>
                          <a:lnTo>
                            <a:pt x="10862" y="0"/>
                          </a:lnTo>
                          <a:lnTo>
                            <a:pt x="21600" y="366"/>
                          </a:lnTo>
                          <a:cubicBezTo>
                            <a:pt x="21600" y="366"/>
                            <a:pt x="10738" y="21600"/>
                            <a:pt x="10738" y="21600"/>
                          </a:cubicBezTo>
                          <a:close/>
                        </a:path>
                      </a:pathLst>
                    </a:custGeom>
                    <a:solidFill>
                      <a:schemeClr val="accent1"/>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4" name="Google Shape;424;p14"/>
                    <p:cNvSpPr/>
                    <p:nvPr/>
                  </p:nvSpPr>
                  <p:spPr>
                    <a:xfrm>
                      <a:off x="76509" y="0"/>
                      <a:ext cx="80051" cy="103903"/>
                    </a:xfrm>
                    <a:custGeom>
                      <a:avLst/>
                      <a:gdLst/>
                      <a:ahLst/>
                      <a:cxnLst/>
                      <a:rect l="l" t="t" r="r" b="b"/>
                      <a:pathLst>
                        <a:path w="21600" h="21600" extrusionOk="0">
                          <a:moveTo>
                            <a:pt x="0" y="19579"/>
                          </a:moveTo>
                          <a:lnTo>
                            <a:pt x="21600" y="21600"/>
                          </a:lnTo>
                          <a:lnTo>
                            <a:pt x="15309" y="0"/>
                          </a:lnTo>
                          <a:lnTo>
                            <a:pt x="0" y="19579"/>
                          </a:ln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sp>
                  <p:nvSpPr>
                    <p:cNvPr id="425" name="Google Shape;425;p14"/>
                    <p:cNvSpPr/>
                    <p:nvPr/>
                  </p:nvSpPr>
                  <p:spPr>
                    <a:xfrm rot="480000">
                      <a:off x="913" y="680894"/>
                      <a:ext cx="77321" cy="18534"/>
                    </a:xfrm>
                    <a:custGeom>
                      <a:avLst/>
                      <a:gdLst/>
                      <a:ahLst/>
                      <a:cxnLst/>
                      <a:rect l="l" t="t" r="r" b="b"/>
                      <a:pathLst>
                        <a:path w="21600" h="21600" extrusionOk="0">
                          <a:moveTo>
                            <a:pt x="21600" y="18071"/>
                          </a:moveTo>
                          <a:lnTo>
                            <a:pt x="178" y="21600"/>
                          </a:lnTo>
                          <a:lnTo>
                            <a:pt x="0" y="3529"/>
                          </a:lnTo>
                          <a:lnTo>
                            <a:pt x="21426" y="0"/>
                          </a:lnTo>
                          <a:lnTo>
                            <a:pt x="21600" y="18071"/>
                          </a:lnTo>
                          <a:close/>
                        </a:path>
                      </a:pathLst>
                    </a:custGeom>
                    <a:solidFill>
                      <a:srgbClr val="E5E5E5"/>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sp>
              <p:nvSpPr>
                <p:cNvPr id="426" name="Google Shape;426;p14"/>
                <p:cNvSpPr/>
                <p:nvPr/>
              </p:nvSpPr>
              <p:spPr>
                <a:xfrm>
                  <a:off x="0" y="349344"/>
                  <a:ext cx="510378" cy="553675"/>
                </a:xfrm>
                <a:custGeom>
                  <a:avLst/>
                  <a:gdLst/>
                  <a:ahLst/>
                  <a:cxnLst/>
                  <a:rect l="l" t="t" r="r" b="b"/>
                  <a:pathLst>
                    <a:path w="21600" h="21600" extrusionOk="0">
                      <a:moveTo>
                        <a:pt x="0" y="0"/>
                      </a:moveTo>
                      <a:lnTo>
                        <a:pt x="3228" y="21600"/>
                      </a:lnTo>
                      <a:lnTo>
                        <a:pt x="18370" y="21600"/>
                      </a:lnTo>
                      <a:lnTo>
                        <a:pt x="21600" y="0"/>
                      </a:lnTo>
                      <a:cubicBezTo>
                        <a:pt x="21600" y="0"/>
                        <a:pt x="0" y="0"/>
                        <a:pt x="0" y="0"/>
                      </a:cubicBezTo>
                      <a:close/>
                    </a:path>
                  </a:pathLst>
                </a:custGeom>
                <a:solidFill>
                  <a:schemeClr val="accent3"/>
                </a:solidFill>
                <a:ln>
                  <a:noFill/>
                </a:ln>
              </p:spPr>
              <p:txBody>
                <a:bodyPr spcFirstLastPara="1" wrap="square" lIns="53575" tIns="53575" rIns="53575" bIns="53575" anchor="ctr"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grpSp>
        <p:sp>
          <p:nvSpPr>
            <p:cNvPr id="427" name="Google Shape;427;p14"/>
            <p:cNvSpPr/>
            <p:nvPr/>
          </p:nvSpPr>
          <p:spPr>
            <a:xfrm>
              <a:off x="0" y="1847340"/>
              <a:ext cx="2286000" cy="127822"/>
            </a:xfrm>
            <a:prstGeom prst="rect">
              <a:avLst/>
            </a:prstGeom>
            <a:solidFill>
              <a:srgbClr val="D8D8D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5063">
                <a:solidFill>
                  <a:schemeClr val="dk1"/>
                </a:solidFill>
                <a:latin typeface="Lato Light"/>
                <a:ea typeface="Lato Light"/>
                <a:cs typeface="Lato Light"/>
                <a:sym typeface="Lato Light"/>
              </a:endParaRPr>
            </a:p>
          </p:txBody>
        </p:sp>
      </p:grpSp>
      <p:sp>
        <p:nvSpPr>
          <p:cNvPr id="62" name="TextBox 61">
            <a:extLst>
              <a:ext uri="{FF2B5EF4-FFF2-40B4-BE49-F238E27FC236}">
                <a16:creationId xmlns:a16="http://schemas.microsoft.com/office/drawing/2014/main" id="{B565E389-D828-3D43-A06C-536BE842B4A9}"/>
              </a:ext>
            </a:extLst>
          </p:cNvPr>
          <p:cNvSpPr txBox="1"/>
          <p:nvPr/>
        </p:nvSpPr>
        <p:spPr>
          <a:xfrm>
            <a:off x="4149134" y="708424"/>
            <a:ext cx="16144163" cy="1862048"/>
          </a:xfrm>
          <a:prstGeom prst="rect">
            <a:avLst/>
          </a:prstGeom>
          <a:noFill/>
        </p:spPr>
        <p:txBody>
          <a:bodyPr wrap="none" rtlCol="0">
            <a:spAutoFit/>
          </a:bodyPr>
          <a:lstStyle/>
          <a:p>
            <a:pPr algn="ctr"/>
            <a:r>
              <a:rPr lang="en-US" sz="6000" b="1">
                <a:solidFill>
                  <a:schemeClr val="tx2"/>
                </a:solidFill>
                <a:latin typeface="Poppins" pitchFamily="2" charset="77"/>
                <a:cs typeface="Poppins" pitchFamily="2" charset="77"/>
              </a:rPr>
              <a:t>PHÂN TÍCH CẠNH TRANH VÀ CHIẾN LƯỢC</a:t>
            </a:r>
            <a:br>
              <a:rPr lang="en-US" sz="6000" b="1">
                <a:solidFill>
                  <a:schemeClr val="tx2"/>
                </a:solidFill>
                <a:latin typeface="Poppins" pitchFamily="2" charset="77"/>
                <a:cs typeface="Poppins" pitchFamily="2" charset="77"/>
              </a:rPr>
            </a:br>
            <a:r>
              <a:rPr lang="en-US" sz="5500" b="1">
                <a:solidFill>
                  <a:schemeClr val="tx2"/>
                </a:solidFill>
                <a:latin typeface="Poppins" pitchFamily="2" charset="77"/>
                <a:cs typeface="Poppins" pitchFamily="2" charset="77"/>
              </a:rPr>
              <a:t>02. Chiến lược tăng hiệu quả</a:t>
            </a:r>
            <a:endParaRPr lang="en-US" sz="5500" b="1" dirty="0">
              <a:solidFill>
                <a:schemeClr val="tx2"/>
              </a:solidFill>
              <a:latin typeface="Poppins" pitchFamily="2" charset="77"/>
              <a:cs typeface="Poppins" pitchFamily="2" charset="77"/>
            </a:endParaRPr>
          </a:p>
        </p:txBody>
      </p:sp>
    </p:spTree>
    <p:extLst>
      <p:ext uri="{BB962C8B-B14F-4D97-AF65-F5344CB8AC3E}">
        <p14:creationId xmlns:p14="http://schemas.microsoft.com/office/powerpoint/2010/main" val="3299447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0595" name="Object 3">
            <a:hlinkClick r:id="" action="ppaction://ole?verb=0"/>
            <a:extLst>
              <a:ext uri="{FF2B5EF4-FFF2-40B4-BE49-F238E27FC236}">
                <a16:creationId xmlns:a16="http://schemas.microsoft.com/office/drawing/2014/main" id="{8334DD67-0284-4F57-9367-86CC77557FA5}"/>
              </a:ext>
            </a:extLst>
          </p:cNvPr>
          <p:cNvGraphicFramePr>
            <a:graphicFrameLocks/>
          </p:cNvGraphicFramePr>
          <p:nvPr/>
        </p:nvGraphicFramePr>
        <p:xfrm>
          <a:off x="1678395" y="3028799"/>
          <a:ext cx="11518280" cy="8823110"/>
        </p:xfrm>
        <a:graphic>
          <a:graphicData uri="http://schemas.openxmlformats.org/presentationml/2006/ole">
            <mc:AlternateContent xmlns:mc="http://schemas.openxmlformats.org/markup-compatibility/2006">
              <mc:Choice xmlns:v="urn:schemas-microsoft-com:vml" Requires="v">
                <p:oleObj spid="_x0000_s2146" name="CorelDRAW!" r:id="rId3" imgW="354276" imgH="459132" progId="CDraw4">
                  <p:embed/>
                </p:oleObj>
              </mc:Choice>
              <mc:Fallback>
                <p:oleObj name="CorelDRAW!" r:id="rId3" imgW="354276" imgH="459132" progId="CDraw4">
                  <p:embed/>
                  <p:pic>
                    <p:nvPicPr>
                      <p:cNvPr id="110595" name="Object 3">
                        <a:hlinkClick r:id="" action="ppaction://ole?verb=0"/>
                        <a:extLst>
                          <a:ext uri="{FF2B5EF4-FFF2-40B4-BE49-F238E27FC236}">
                            <a16:creationId xmlns:a16="http://schemas.microsoft.com/office/drawing/2014/main" id="{8334DD67-0284-4F57-9367-86CC77557FA5}"/>
                          </a:ext>
                        </a:extLst>
                      </p:cNvPr>
                      <p:cNvPicPr>
                        <a:picLocks noChangeArrowheads="1"/>
                      </p:cNvPicPr>
                      <p:nvPr/>
                    </p:nvPicPr>
                    <p:blipFill>
                      <a:blip r:embed="rId4">
                        <a:extLst>
                          <a:ext uri="{28A0092B-C50C-407E-A947-70E740481C1C}">
                            <a14:useLocalDpi xmlns:a14="http://schemas.microsoft.com/office/drawing/2010/main" val="0"/>
                          </a:ext>
                        </a:extLst>
                      </a:blip>
                      <a:srcRect b="5000"/>
                      <a:stretch>
                        <a:fillRect/>
                      </a:stretch>
                    </p:blipFill>
                    <p:spPr bwMode="auto">
                      <a:xfrm>
                        <a:off x="1678395" y="3028799"/>
                        <a:ext cx="11518280" cy="8823110"/>
                      </a:xfrm>
                      <a:prstGeom prst="rect">
                        <a:avLst/>
                      </a:prstGeom>
                      <a:noFill/>
                      <a:ln>
                        <a:noFill/>
                      </a:ln>
                      <a:effectLst/>
                    </p:spPr>
                  </p:pic>
                </p:oleObj>
              </mc:Fallback>
            </mc:AlternateContent>
          </a:graphicData>
        </a:graphic>
      </p:graphicFrame>
      <p:sp>
        <p:nvSpPr>
          <p:cNvPr id="110598" name="Text Box 6">
            <a:extLst>
              <a:ext uri="{FF2B5EF4-FFF2-40B4-BE49-F238E27FC236}">
                <a16:creationId xmlns:a16="http://schemas.microsoft.com/office/drawing/2014/main" id="{FA29FB1C-CECB-4BD4-9214-ED9F2273487A}"/>
              </a:ext>
            </a:extLst>
          </p:cNvPr>
          <p:cNvSpPr txBox="1">
            <a:spLocks noChangeArrowheads="1"/>
          </p:cNvSpPr>
          <p:nvPr/>
        </p:nvSpPr>
        <p:spPr bwMode="auto">
          <a:xfrm>
            <a:off x="11468933" y="3897519"/>
            <a:ext cx="12238172" cy="516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spcBef>
                <a:spcPct val="20000"/>
              </a:spcBef>
              <a:buClr>
                <a:schemeClr val="hlink"/>
              </a:buClr>
              <a:buSzPct val="75000"/>
              <a:buFont typeface="Monotype Sorts" pitchFamily="2" charset="2"/>
              <a:buChar char="n"/>
              <a:defRPr sz="2400" b="1">
                <a:solidFill>
                  <a:schemeClr val="bg2"/>
                </a:solidFill>
                <a:latin typeface="Times New Roman" panose="02020603050405020304" pitchFamily="18" charset="0"/>
              </a:defRPr>
            </a:lvl1pPr>
            <a:lvl2pPr marL="742950" indent="-285750">
              <a:spcBef>
                <a:spcPct val="20000"/>
              </a:spcBef>
              <a:buClr>
                <a:schemeClr val="accent1"/>
              </a:buClr>
              <a:buSzPct val="90000"/>
              <a:buFont typeface="Wingdings" panose="05000000000000000000" pitchFamily="2" charset="2"/>
              <a:buChar char="l"/>
              <a:defRPr sz="2000" b="1">
                <a:solidFill>
                  <a:schemeClr val="hlink"/>
                </a:solidFill>
                <a:latin typeface="Times New Roman" panose="02020603050405020304" pitchFamily="18" charset="0"/>
              </a:defRPr>
            </a:lvl2pPr>
            <a:lvl3pPr marL="1143000" indent="-228600">
              <a:spcBef>
                <a:spcPct val="20000"/>
              </a:spcBef>
              <a:buClr>
                <a:schemeClr val="tx2"/>
              </a:buClr>
              <a:buSzPct val="80000"/>
              <a:buFont typeface="Wingdings" panose="05000000000000000000" pitchFamily="2" charset="2"/>
              <a:buChar char="u"/>
              <a:defRPr b="1">
                <a:solidFill>
                  <a:schemeClr val="bg2"/>
                </a:solidFill>
                <a:latin typeface="Times New Roman" panose="02020603050405020304" pitchFamily="18" charset="0"/>
              </a:defRPr>
            </a:lvl3pPr>
            <a:lvl4pPr>
              <a:spcBef>
                <a:spcPct val="20000"/>
              </a:spcBef>
              <a:buClr>
                <a:schemeClr val="accent2"/>
              </a:buClr>
              <a:buSzPct val="90000"/>
              <a:buFont typeface="Wingdings" panose="05000000000000000000" pitchFamily="2" charset="2"/>
              <a:buChar char="¬"/>
              <a:defRPr b="1">
                <a:solidFill>
                  <a:schemeClr val="bg2"/>
                </a:solidFill>
                <a:latin typeface="Times New Roman" panose="02020603050405020304" pitchFamily="18" charset="0"/>
              </a:defRPr>
            </a:lvl4pPr>
            <a:lvl5pPr marL="2057400" indent="-228600">
              <a:spcBef>
                <a:spcPct val="20000"/>
              </a:spcBef>
              <a:buClr>
                <a:schemeClr val="tx2"/>
              </a:buClr>
              <a:buSzPct val="100000"/>
              <a:buChar char="–"/>
              <a:defRPr b="1">
                <a:solidFill>
                  <a:schemeClr val="bg2"/>
                </a:solidFill>
                <a:latin typeface="Times New Roman" panose="02020603050405020304" pitchFamily="18" charset="0"/>
              </a:defRPr>
            </a:lvl5pPr>
            <a:lvl6pPr marL="25146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6pPr>
            <a:lvl7pPr marL="29718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7pPr>
            <a:lvl8pPr marL="34290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8pPr>
            <a:lvl9pPr marL="3886200" indent="-228600"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9pPr>
          </a:lstStyle>
          <a:p>
            <a:pPr lvl="3" algn="just"/>
            <a:r>
              <a:rPr lang="en-US" altLang="en-US" sz="4799" b="0" dirty="0">
                <a:solidFill>
                  <a:schemeClr val="hlink"/>
                </a:solidFill>
                <a:latin typeface="Arial" panose="020B0604020202020204" pitchFamily="34" charset="0"/>
                <a:cs typeface="Arial" panose="020B0604020202020204" pitchFamily="34" charset="0"/>
              </a:rPr>
              <a:t> </a:t>
            </a:r>
            <a:r>
              <a:rPr lang="vi-VN" sz="4400" b="0" dirty="0">
                <a:solidFill>
                  <a:schemeClr val="hlink"/>
                </a:solidFill>
                <a:latin typeface="Arial" panose="020B0604020202020204" pitchFamily="34" charset="0"/>
                <a:cs typeface="Arial" panose="020B0604020202020204" pitchFamily="34" charset="0"/>
              </a:rPr>
              <a:t>Nghiên cứu này dường như chỉ ra rằng nếu một công ty tối đa hóa thị phần của mình - thì công ty đó cũng sẽ tối đa hóa tỷ lệ lợi nhuận thu được so với chi phí bạn đầu tư</a:t>
            </a:r>
            <a:r>
              <a:rPr lang="en-US" sz="4400" b="0" dirty="0">
                <a:solidFill>
                  <a:schemeClr val="hlink"/>
                </a:solidFill>
                <a:latin typeface="Arial" panose="020B0604020202020204" pitchFamily="34" charset="0"/>
                <a:cs typeface="Arial" panose="020B0604020202020204" pitchFamily="34" charset="0"/>
              </a:rPr>
              <a:t> (ROI)</a:t>
            </a:r>
          </a:p>
          <a:p>
            <a:pPr lvl="3" algn="just"/>
            <a:endParaRPr lang="en-US" altLang="en-US" sz="4400" dirty="0">
              <a:solidFill>
                <a:schemeClr val="hlink"/>
              </a:solidFill>
              <a:latin typeface="+mn-lt"/>
            </a:endParaRPr>
          </a:p>
          <a:p>
            <a:pPr lvl="3"/>
            <a:r>
              <a:rPr lang="en-US" altLang="en-US" sz="4400" b="0" dirty="0">
                <a:solidFill>
                  <a:schemeClr val="hlink"/>
                </a:solidFill>
                <a:latin typeface="Arial" panose="020B0604020202020204" pitchFamily="34" charset="0"/>
                <a:cs typeface="Arial" panose="020B0604020202020204" pitchFamily="34" charset="0"/>
              </a:rPr>
              <a:t>Kết luận này liệu có chính xác?</a:t>
            </a:r>
          </a:p>
        </p:txBody>
      </p:sp>
      <p:sp>
        <p:nvSpPr>
          <p:cNvPr id="7" name="Rectangle 3">
            <a:extLst>
              <a:ext uri="{FF2B5EF4-FFF2-40B4-BE49-F238E27FC236}">
                <a16:creationId xmlns:a16="http://schemas.microsoft.com/office/drawing/2014/main" id="{B61BF6A4-7E9C-4F18-BAAA-568190A6DC26}"/>
              </a:ext>
            </a:extLst>
          </p:cNvPr>
          <p:cNvSpPr txBox="1">
            <a:spLocks noChangeArrowheads="1"/>
          </p:cNvSpPr>
          <p:nvPr/>
        </p:nvSpPr>
        <p:spPr>
          <a:xfrm>
            <a:off x="1418107" y="700316"/>
            <a:ext cx="21884731" cy="136299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dirty="0">
                <a:latin typeface="Arial" panose="020B0604020202020204" pitchFamily="34" charset="0"/>
                <a:cs typeface="Arial" panose="020B0604020202020204" pitchFamily="34" charset="0"/>
              </a:rPr>
              <a:t>Chiến lược trọng tâm của công ty: Tăng năng suất</a:t>
            </a:r>
          </a:p>
        </p:txBody>
      </p:sp>
    </p:spTree>
    <p:extLst>
      <p:ext uri="{BB962C8B-B14F-4D97-AF65-F5344CB8AC3E}">
        <p14:creationId xmlns:p14="http://schemas.microsoft.com/office/powerpoint/2010/main" val="395343126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Rectangle 9">
            <a:extLst>
              <a:ext uri="{FF2B5EF4-FFF2-40B4-BE49-F238E27FC236}">
                <a16:creationId xmlns:a16="http://schemas.microsoft.com/office/drawing/2014/main" id="{E3AEB77E-61CA-46ED-A686-0303CEA5FFEE}"/>
              </a:ext>
            </a:extLst>
          </p:cNvPr>
          <p:cNvSpPr>
            <a:spLocks noChangeArrowheads="1"/>
          </p:cNvSpPr>
          <p:nvPr/>
        </p:nvSpPr>
        <p:spPr bwMode="auto">
          <a:xfrm>
            <a:off x="-1345153" y="1962732"/>
            <a:ext cx="24467962" cy="5170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marL="342900" indent="-342900">
              <a:spcBef>
                <a:spcPct val="20000"/>
              </a:spcBef>
              <a:buClr>
                <a:schemeClr val="hlink"/>
              </a:buClr>
              <a:buSzPct val="75000"/>
              <a:buFont typeface="Monotype Sorts" pitchFamily="2" charset="2"/>
              <a:buChar char="n"/>
              <a:defRPr sz="2400" b="1">
                <a:solidFill>
                  <a:schemeClr val="bg2"/>
                </a:solidFill>
                <a:latin typeface="Times New Roman" panose="02020603050405020304" pitchFamily="18" charset="0"/>
              </a:defRPr>
            </a:lvl1pPr>
            <a:lvl2pPr marL="742950" indent="-285750">
              <a:spcBef>
                <a:spcPct val="20000"/>
              </a:spcBef>
              <a:buClr>
                <a:schemeClr val="accent1"/>
              </a:buClr>
              <a:buSzPct val="90000"/>
              <a:buFont typeface="Wingdings" panose="05000000000000000000" pitchFamily="2" charset="2"/>
              <a:buChar char="l"/>
              <a:defRPr sz="2000" b="1">
                <a:solidFill>
                  <a:schemeClr val="hlink"/>
                </a:solidFill>
                <a:latin typeface="Times New Roman" panose="02020603050405020304" pitchFamily="18" charset="0"/>
              </a:defRPr>
            </a:lvl2pPr>
            <a:lvl3pPr marL="1143000" indent="-228600">
              <a:spcBef>
                <a:spcPct val="20000"/>
              </a:spcBef>
              <a:buClr>
                <a:schemeClr val="tx2"/>
              </a:buClr>
              <a:buSzPct val="80000"/>
              <a:buFont typeface="Wingdings" panose="05000000000000000000" pitchFamily="2" charset="2"/>
              <a:buChar char="u"/>
              <a:defRPr b="1">
                <a:solidFill>
                  <a:schemeClr val="bg2"/>
                </a:solidFill>
                <a:latin typeface="Times New Roman" panose="02020603050405020304" pitchFamily="18" charset="0"/>
              </a:defRPr>
            </a:lvl3pPr>
            <a:lvl4pPr>
              <a:spcBef>
                <a:spcPct val="20000"/>
              </a:spcBef>
              <a:buClr>
                <a:schemeClr val="accent2"/>
              </a:buClr>
              <a:buSzPct val="90000"/>
              <a:buFont typeface="Wingdings" panose="05000000000000000000" pitchFamily="2" charset="2"/>
              <a:buChar char="¬"/>
              <a:defRPr b="1">
                <a:solidFill>
                  <a:schemeClr val="bg2"/>
                </a:solidFill>
                <a:latin typeface="Times New Roman" panose="02020603050405020304" pitchFamily="18" charset="0"/>
              </a:defRPr>
            </a:lvl4pPr>
            <a:lvl5pPr>
              <a:spcBef>
                <a:spcPct val="20000"/>
              </a:spcBef>
              <a:buClr>
                <a:schemeClr val="tx2"/>
              </a:buClr>
              <a:buSzPct val="100000"/>
              <a:buChar char="–"/>
              <a:defRPr b="1">
                <a:solidFill>
                  <a:schemeClr val="bg2"/>
                </a:solidFill>
                <a:latin typeface="Times New Roman" panose="02020603050405020304" pitchFamily="18" charset="0"/>
              </a:defRPr>
            </a:lvl5pPr>
            <a:lvl6pPr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6pPr>
            <a:lvl7pPr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7pPr>
            <a:lvl8pPr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8pPr>
            <a:lvl9pPr eaLnBrk="0" fontAlgn="base" hangingPunct="0">
              <a:spcBef>
                <a:spcPct val="20000"/>
              </a:spcBef>
              <a:spcAft>
                <a:spcPct val="0"/>
              </a:spcAft>
              <a:buClr>
                <a:schemeClr val="tx2"/>
              </a:buClr>
              <a:buSzPct val="100000"/>
              <a:buChar char="–"/>
              <a:defRPr b="1">
                <a:solidFill>
                  <a:schemeClr val="bg2"/>
                </a:solidFill>
                <a:latin typeface="Times New Roman" panose="02020603050405020304" pitchFamily="18" charset="0"/>
              </a:defRPr>
            </a:lvl9pPr>
          </a:lstStyle>
          <a:p>
            <a:pPr lvl="3">
              <a:spcBef>
                <a:spcPct val="50000"/>
              </a:spcBef>
            </a:pPr>
            <a:r>
              <a:rPr lang="en-US" altLang="en-US" sz="4400" b="0" dirty="0">
                <a:solidFill>
                  <a:srgbClr val="000000"/>
                </a:solidFill>
                <a:latin typeface="Arial" panose="020B0604020202020204" pitchFamily="34" charset="0"/>
                <a:cs typeface="Arial" panose="020B0604020202020204" pitchFamily="34" charset="0"/>
              </a:rPr>
              <a:t>Do đó, trước khi các nhà quản lý phân khúc mù quáng đi tìm kiếm “Thị phần tối đa”- người kiểm soát phải khiến họ nhận thức được mỗi quan hệ giữa: </a:t>
            </a:r>
          </a:p>
          <a:p>
            <a:pPr lvl="4">
              <a:spcBef>
                <a:spcPts val="0"/>
              </a:spcBef>
            </a:pPr>
            <a:r>
              <a:rPr lang="en-US" altLang="en-US" sz="4400" b="0" dirty="0">
                <a:solidFill>
                  <a:srgbClr val="000000"/>
                </a:solidFill>
                <a:latin typeface="Arial" panose="020B0604020202020204" pitchFamily="34" charset="0"/>
                <a:cs typeface="Arial" panose="020B0604020202020204" pitchFamily="34" charset="0"/>
              </a:rPr>
              <a:t>Thị Phần</a:t>
            </a:r>
          </a:p>
          <a:p>
            <a:pPr lvl="4">
              <a:spcBef>
                <a:spcPts val="0"/>
              </a:spcBef>
            </a:pPr>
            <a:r>
              <a:rPr lang="en-US" altLang="en-US" sz="4400" b="0" dirty="0">
                <a:solidFill>
                  <a:srgbClr val="000000"/>
                </a:solidFill>
                <a:latin typeface="Arial" panose="020B0604020202020204" pitchFamily="34" charset="0"/>
                <a:cs typeface="Arial" panose="020B0604020202020204" pitchFamily="34" charset="0"/>
              </a:rPr>
              <a:t>Tăng trưởng thị trường, và</a:t>
            </a:r>
          </a:p>
          <a:p>
            <a:pPr lvl="4">
              <a:spcBef>
                <a:spcPts val="0"/>
              </a:spcBef>
            </a:pPr>
            <a:r>
              <a:rPr lang="en-US" altLang="en-US" sz="4400" b="0" dirty="0">
                <a:solidFill>
                  <a:srgbClr val="000000"/>
                </a:solidFill>
                <a:latin typeface="Arial" panose="020B0604020202020204" pitchFamily="34" charset="0"/>
                <a:cs typeface="Arial" panose="020B0604020202020204" pitchFamily="34" charset="0"/>
              </a:rPr>
              <a:t>Dòng tiền</a:t>
            </a:r>
          </a:p>
          <a:p>
            <a:pPr lvl="3">
              <a:spcBef>
                <a:spcPct val="50000"/>
              </a:spcBef>
            </a:pPr>
            <a:r>
              <a:rPr lang="en-US" altLang="en-US" sz="4400" b="0" dirty="0">
                <a:solidFill>
                  <a:srgbClr val="000000"/>
                </a:solidFill>
                <a:latin typeface="Arial" panose="020B0604020202020204" pitchFamily="34" charset="0"/>
                <a:cs typeface="Arial" panose="020B0604020202020204" pitchFamily="34" charset="0"/>
              </a:rPr>
              <a:t>Mối quan hệ này được biểu thị rất rõ ràng trong một biểu đồ có tên...“MA TRẬN DANH MỤC SẢN PHẨM". (hoặc Ma trận BCG)</a:t>
            </a:r>
          </a:p>
        </p:txBody>
      </p:sp>
      <p:graphicFrame>
        <p:nvGraphicFramePr>
          <p:cNvPr id="6" name="Table 5">
            <a:extLst>
              <a:ext uri="{FF2B5EF4-FFF2-40B4-BE49-F238E27FC236}">
                <a16:creationId xmlns:a16="http://schemas.microsoft.com/office/drawing/2014/main" id="{8A040A29-183A-4D91-9A33-0260B47521FC}"/>
              </a:ext>
            </a:extLst>
          </p:cNvPr>
          <p:cNvGraphicFramePr>
            <a:graphicFrameLocks noGrp="1"/>
          </p:cNvGraphicFramePr>
          <p:nvPr>
            <p:extLst>
              <p:ext uri="{D42A27DB-BD31-4B8C-83A1-F6EECF244321}">
                <p14:modId xmlns:p14="http://schemas.microsoft.com/office/powerpoint/2010/main" val="3698334537"/>
              </p:ext>
            </p:extLst>
          </p:nvPr>
        </p:nvGraphicFramePr>
        <p:xfrm>
          <a:off x="3118181" y="7474827"/>
          <a:ext cx="19627519" cy="5966156"/>
        </p:xfrm>
        <a:graphic>
          <a:graphicData uri="http://schemas.openxmlformats.org/drawingml/2006/table">
            <a:tbl>
              <a:tblPr/>
              <a:tblGrid>
                <a:gridCol w="3192428">
                  <a:extLst>
                    <a:ext uri="{9D8B030D-6E8A-4147-A177-3AD203B41FA5}">
                      <a16:colId xmlns:a16="http://schemas.microsoft.com/office/drawing/2014/main" val="20000"/>
                    </a:ext>
                  </a:extLst>
                </a:gridCol>
                <a:gridCol w="3601717">
                  <a:extLst>
                    <a:ext uri="{9D8B030D-6E8A-4147-A177-3AD203B41FA5}">
                      <a16:colId xmlns:a16="http://schemas.microsoft.com/office/drawing/2014/main" val="20001"/>
                    </a:ext>
                  </a:extLst>
                </a:gridCol>
                <a:gridCol w="6508952">
                  <a:extLst>
                    <a:ext uri="{9D8B030D-6E8A-4147-A177-3AD203B41FA5}">
                      <a16:colId xmlns:a16="http://schemas.microsoft.com/office/drawing/2014/main" val="20002"/>
                    </a:ext>
                  </a:extLst>
                </a:gridCol>
                <a:gridCol w="6324422">
                  <a:extLst>
                    <a:ext uri="{9D8B030D-6E8A-4147-A177-3AD203B41FA5}">
                      <a16:colId xmlns:a16="http://schemas.microsoft.com/office/drawing/2014/main" val="20003"/>
                    </a:ext>
                  </a:extLst>
                </a:gridCol>
              </a:tblGrid>
              <a:tr h="1847369">
                <a:tc rowSpan="2">
                  <a:txBody>
                    <a:bodyPr/>
                    <a:lstStyle/>
                    <a:p>
                      <a:pPr algn="ctr" fontAlgn="t"/>
                      <a:endParaRPr lang="en-AU" sz="3000" b="1" i="0" u="none" strike="noStrike" dirty="0">
                        <a:solidFill>
                          <a:srgbClr val="FF0000"/>
                        </a:solidFill>
                        <a:latin typeface="Arial" panose="020B0604020202020204" pitchFamily="34" charset="0"/>
                        <a:cs typeface="Arial" panose="020B0604020202020204" pitchFamily="34" charset="0"/>
                      </a:endParaRPr>
                    </a:p>
                    <a:p>
                      <a:pPr algn="ctr" fontAlgn="t"/>
                      <a:r>
                        <a:rPr lang="en-AU" sz="3000" b="1" i="0" u="none" strike="noStrike" dirty="0">
                          <a:solidFill>
                            <a:srgbClr val="FF0000"/>
                          </a:solidFill>
                          <a:latin typeface="Arial" panose="020B0604020202020204" pitchFamily="34" charset="0"/>
                          <a:cs typeface="Arial" panose="020B0604020202020204" pitchFamily="34" charset="0"/>
                        </a:rPr>
                        <a:t>Tốc</a:t>
                      </a:r>
                      <a:r>
                        <a:rPr lang="en-AU" sz="3000" b="1" i="0" u="none" strike="noStrike" baseline="0" dirty="0">
                          <a:solidFill>
                            <a:srgbClr val="FF0000"/>
                          </a:solidFill>
                          <a:latin typeface="Arial" panose="020B0604020202020204" pitchFamily="34" charset="0"/>
                          <a:cs typeface="Arial" panose="020B0604020202020204" pitchFamily="34" charset="0"/>
                        </a:rPr>
                        <a:t> độ tăng trưởng của thị trường</a:t>
                      </a:r>
                      <a:endParaRPr lang="en-AU" sz="3000" b="1" i="0" u="none" strike="noStrike" dirty="0">
                        <a:solidFill>
                          <a:srgbClr val="FF0000"/>
                        </a:solidFill>
                        <a:latin typeface="Arial" panose="020B0604020202020204" pitchFamily="34" charset="0"/>
                        <a:cs typeface="Arial" panose="020B0604020202020204" pitchFamily="34" charset="0"/>
                      </a:endParaRP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endParaRPr lang="en-AU" sz="3000" b="1" i="0" u="none" strike="noStrike" dirty="0">
                        <a:solidFill>
                          <a:srgbClr val="000000"/>
                        </a:solidFill>
                        <a:latin typeface="Arial" panose="020B0604020202020204" pitchFamily="34" charset="0"/>
                        <a:cs typeface="Arial" panose="020B0604020202020204" pitchFamily="34" charset="0"/>
                      </a:endParaRPr>
                    </a:p>
                    <a:p>
                      <a:pPr algn="ctr" fontAlgn="t"/>
                      <a:r>
                        <a:rPr lang="en-AU" sz="3000" b="1" i="0" u="none" strike="noStrike" dirty="0">
                          <a:solidFill>
                            <a:srgbClr val="000000"/>
                          </a:solidFill>
                          <a:latin typeface="Arial" panose="020B0604020202020204" pitchFamily="34" charset="0"/>
                          <a:cs typeface="Arial" panose="020B0604020202020204" pitchFamily="34" charset="0"/>
                        </a:rPr>
                        <a:t>CAO</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0">
                      <a:fgClr>
                        <a:srgbClr val="000000"/>
                      </a:fgClr>
                      <a:bgClr>
                        <a:srgbClr val="E5E5E5"/>
                      </a:bgClr>
                    </a:pattFill>
                  </a:tcPr>
                </a:tc>
                <a:tc>
                  <a:txBody>
                    <a:bodyPr/>
                    <a:lstStyle/>
                    <a:p>
                      <a:pPr algn="ctr" fontAlgn="t"/>
                      <a:endParaRPr lang="en-AU" sz="3000" b="1" i="1" u="none" strike="noStrike" dirty="0">
                        <a:solidFill>
                          <a:srgbClr val="3333FF"/>
                        </a:solidFill>
                        <a:latin typeface="Arial" panose="020B0604020202020204" pitchFamily="34" charset="0"/>
                        <a:cs typeface="Arial" panose="020B0604020202020204" pitchFamily="34" charset="0"/>
                      </a:endParaRPr>
                    </a:p>
                    <a:p>
                      <a:pPr algn="ctr" fontAlgn="t"/>
                      <a:r>
                        <a:rPr lang="en-AU" sz="3000" b="1" i="1" u="none" strike="noStrike" baseline="0" dirty="0">
                          <a:solidFill>
                            <a:srgbClr val="3333FF"/>
                          </a:solidFill>
                          <a:latin typeface="Arial" panose="020B0604020202020204" pitchFamily="34" charset="0"/>
                          <a:cs typeface="Arial" panose="020B0604020202020204" pitchFamily="34" charset="0"/>
                        </a:rPr>
                        <a:t>DẤU HỎI </a:t>
                      </a:r>
                      <a:r>
                        <a:rPr lang="en-AU" sz="3000" b="1" i="1" u="none" strike="noStrike" dirty="0">
                          <a:solidFill>
                            <a:srgbClr val="000000"/>
                          </a:solidFill>
                          <a:latin typeface="Arial" panose="020B0604020202020204" pitchFamily="34" charset="0"/>
                          <a:cs typeface="Arial" panose="020B0604020202020204" pitchFamily="34" charset="0"/>
                        </a:rPr>
                        <a:t>(Hút dòng</a:t>
                      </a:r>
                      <a:r>
                        <a:rPr lang="en-AU" sz="3000" b="1" i="1" u="none" strike="noStrike" baseline="0" dirty="0">
                          <a:solidFill>
                            <a:srgbClr val="000000"/>
                          </a:solidFill>
                          <a:latin typeface="Arial" panose="020B0604020202020204" pitchFamily="34" charset="0"/>
                          <a:cs typeface="Arial" panose="020B0604020202020204" pitchFamily="34" charset="0"/>
                        </a:rPr>
                        <a:t> tiền lớn</a:t>
                      </a:r>
                      <a:r>
                        <a:rPr lang="en-AU" sz="3000" b="1" i="1" u="none" strike="noStrike" dirty="0">
                          <a:solidFill>
                            <a:srgbClr val="000000"/>
                          </a:solidFill>
                          <a:latin typeface="Arial" panose="020B0604020202020204" pitchFamily="34" charset="0"/>
                          <a:cs typeface="Arial" panose="020B0604020202020204" pitchFamily="34" charset="0"/>
                        </a:rPr>
                        <a:t>)</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endParaRPr lang="en-AU" sz="3000" b="1" i="1" u="none" strike="noStrike" dirty="0">
                        <a:solidFill>
                          <a:srgbClr val="3333FF"/>
                        </a:solidFill>
                        <a:latin typeface="Arial" panose="020B0604020202020204" pitchFamily="34" charset="0"/>
                        <a:cs typeface="Arial" panose="020B0604020202020204" pitchFamily="34" charset="0"/>
                      </a:endParaRPr>
                    </a:p>
                    <a:p>
                      <a:pPr algn="ctr" fontAlgn="t"/>
                      <a:r>
                        <a:rPr lang="en-AU" sz="3000" b="1" i="1" u="none" strike="noStrike" dirty="0">
                          <a:solidFill>
                            <a:srgbClr val="3333FF"/>
                          </a:solidFill>
                          <a:latin typeface="Arial" panose="020B0604020202020204" pitchFamily="34" charset="0"/>
                          <a:cs typeface="Arial" panose="020B0604020202020204" pitchFamily="34" charset="0"/>
                        </a:rPr>
                        <a:t>NGÔI</a:t>
                      </a:r>
                      <a:r>
                        <a:rPr lang="en-AU" sz="3000" b="1" i="1" u="none" strike="noStrike" baseline="0" dirty="0">
                          <a:solidFill>
                            <a:srgbClr val="3333FF"/>
                          </a:solidFill>
                          <a:latin typeface="Arial" panose="020B0604020202020204" pitchFamily="34" charset="0"/>
                          <a:cs typeface="Arial" panose="020B0604020202020204" pitchFamily="34" charset="0"/>
                        </a:rPr>
                        <a:t> SAO </a:t>
                      </a:r>
                      <a:r>
                        <a:rPr lang="en-AU" sz="3000" b="1" i="1" u="none" strike="noStrike" dirty="0">
                          <a:solidFill>
                            <a:srgbClr val="000000"/>
                          </a:solidFill>
                          <a:latin typeface="Arial" panose="020B0604020202020204" pitchFamily="34" charset="0"/>
                          <a:cs typeface="Arial" panose="020B0604020202020204" pitchFamily="34" charset="0"/>
                        </a:rPr>
                        <a:t>(Tạo ra</a:t>
                      </a:r>
                      <a:r>
                        <a:rPr lang="en-AU" sz="3000" b="1" i="1" u="none" strike="noStrike" baseline="0" dirty="0">
                          <a:solidFill>
                            <a:srgbClr val="000000"/>
                          </a:solidFill>
                          <a:latin typeface="Arial" panose="020B0604020202020204" pitchFamily="34" charset="0"/>
                          <a:cs typeface="Arial" panose="020B0604020202020204" pitchFamily="34" charset="0"/>
                        </a:rPr>
                        <a:t> dòng tiền hoặc hút dòng tiền</a:t>
                      </a:r>
                      <a:r>
                        <a:rPr lang="en-AU" sz="3000" b="1" i="1" u="none" strike="noStrike" dirty="0">
                          <a:solidFill>
                            <a:srgbClr val="000000"/>
                          </a:solidFill>
                          <a:latin typeface="Arial" panose="020B0604020202020204" pitchFamily="34" charset="0"/>
                          <a:cs typeface="Arial" panose="020B0604020202020204" pitchFamily="34" charset="0"/>
                        </a:rPr>
                        <a:t>)</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47369">
                <a:tc vMerge="1">
                  <a:txBody>
                    <a:bodyPr/>
                    <a:lstStyle/>
                    <a:p>
                      <a:endParaRPr lang="en-AU"/>
                    </a:p>
                  </a:txBody>
                  <a:tcPr/>
                </a:tc>
                <a:tc>
                  <a:txBody>
                    <a:bodyPr/>
                    <a:lstStyle/>
                    <a:p>
                      <a:pPr algn="ctr" fontAlgn="t"/>
                      <a:endParaRPr lang="en-AU" sz="3000" b="1" i="0" u="none" strike="noStrike" dirty="0">
                        <a:solidFill>
                          <a:srgbClr val="000000"/>
                        </a:solidFill>
                        <a:latin typeface="Arial" panose="020B0604020202020204" pitchFamily="34" charset="0"/>
                        <a:cs typeface="Arial" panose="020B0604020202020204" pitchFamily="34" charset="0"/>
                      </a:endParaRPr>
                    </a:p>
                    <a:p>
                      <a:pPr algn="ctr" fontAlgn="t"/>
                      <a:r>
                        <a:rPr lang="en-AU" sz="3000" b="1" i="0" u="none" strike="noStrike" dirty="0">
                          <a:solidFill>
                            <a:srgbClr val="000000"/>
                          </a:solidFill>
                          <a:latin typeface="Arial" panose="020B0604020202020204" pitchFamily="34" charset="0"/>
                          <a:cs typeface="Arial" panose="020B0604020202020204" pitchFamily="34" charset="0"/>
                        </a:rPr>
                        <a:t>THẤP</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0">
                      <a:fgClr>
                        <a:srgbClr val="000000"/>
                      </a:fgClr>
                      <a:bgClr>
                        <a:srgbClr val="E5E5E5"/>
                      </a:bgClr>
                    </a:pattFill>
                  </a:tcPr>
                </a:tc>
                <a:tc>
                  <a:txBody>
                    <a:bodyPr/>
                    <a:lstStyle/>
                    <a:p>
                      <a:pPr algn="ctr" fontAlgn="t"/>
                      <a:endParaRPr lang="en-AU" sz="3000" b="1" i="1" u="none" strike="noStrike" dirty="0">
                        <a:solidFill>
                          <a:srgbClr val="3333FF"/>
                        </a:solidFill>
                        <a:latin typeface="Arial" panose="020B0604020202020204" pitchFamily="34" charset="0"/>
                        <a:cs typeface="Arial" panose="020B0604020202020204" pitchFamily="34" charset="0"/>
                      </a:endParaRPr>
                    </a:p>
                    <a:p>
                      <a:pPr algn="ctr" fontAlgn="t"/>
                      <a:r>
                        <a:rPr lang="en-AU" sz="3000" b="1" i="1" u="none" strike="noStrike" dirty="0">
                          <a:solidFill>
                            <a:srgbClr val="3333FF"/>
                          </a:solidFill>
                          <a:latin typeface="Arial" panose="020B0604020202020204" pitchFamily="34" charset="0"/>
                          <a:cs typeface="Arial" panose="020B0604020202020204" pitchFamily="34" charset="0"/>
                        </a:rPr>
                        <a:t>CHÓ </a:t>
                      </a:r>
                      <a:r>
                        <a:rPr lang="en-AU" sz="3000" b="1" i="1" u="none" strike="noStrike" dirty="0">
                          <a:solidFill>
                            <a:srgbClr val="000000"/>
                          </a:solidFill>
                          <a:latin typeface="Arial" panose="020B0604020202020204" pitchFamily="34" charset="0"/>
                          <a:cs typeface="Arial" panose="020B0604020202020204" pitchFamily="34" charset="0"/>
                        </a:rPr>
                        <a:t>(Tạo</a:t>
                      </a:r>
                      <a:r>
                        <a:rPr lang="en-AU" sz="3000" b="1" i="1" u="none" strike="noStrike" baseline="0" dirty="0">
                          <a:solidFill>
                            <a:srgbClr val="000000"/>
                          </a:solidFill>
                          <a:latin typeface="Arial" panose="020B0604020202020204" pitchFamily="34" charset="0"/>
                          <a:cs typeface="Arial" panose="020B0604020202020204" pitchFamily="34" charset="0"/>
                        </a:rPr>
                        <a:t> ra dòng tiền hoặc hút dòng tiền vừa phải</a:t>
                      </a:r>
                      <a:r>
                        <a:rPr lang="en-AU" sz="3000" b="1" i="1" u="none" strike="noStrike" dirty="0">
                          <a:solidFill>
                            <a:srgbClr val="000000"/>
                          </a:solidFill>
                          <a:latin typeface="Arial" panose="020B0604020202020204" pitchFamily="34" charset="0"/>
                          <a:cs typeface="Arial" panose="020B0604020202020204" pitchFamily="34" charset="0"/>
                        </a:rPr>
                        <a:t>)</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endParaRPr lang="en-AU" sz="3000" b="1" i="1" u="none" strike="noStrike" dirty="0">
                        <a:solidFill>
                          <a:srgbClr val="3333FF"/>
                        </a:solidFill>
                        <a:latin typeface="Arial" panose="020B0604020202020204" pitchFamily="34" charset="0"/>
                        <a:cs typeface="Arial" panose="020B0604020202020204" pitchFamily="34" charset="0"/>
                      </a:endParaRPr>
                    </a:p>
                    <a:p>
                      <a:pPr algn="ctr" fontAlgn="t"/>
                      <a:r>
                        <a:rPr lang="en-AU" sz="3000" b="1" i="1" u="none" strike="noStrike" dirty="0">
                          <a:solidFill>
                            <a:srgbClr val="3333FF"/>
                          </a:solidFill>
                          <a:latin typeface="Arial" panose="020B0604020202020204" pitchFamily="34" charset="0"/>
                          <a:cs typeface="Arial" panose="020B0604020202020204" pitchFamily="34" charset="0"/>
                        </a:rPr>
                        <a:t>BÒ SỮA </a:t>
                      </a:r>
                      <a:r>
                        <a:rPr lang="en-AU" sz="3000" b="1" i="1" u="none" strike="noStrike" dirty="0">
                          <a:solidFill>
                            <a:srgbClr val="000000"/>
                          </a:solidFill>
                          <a:latin typeface="Arial" panose="020B0604020202020204" pitchFamily="34" charset="0"/>
                          <a:cs typeface="Arial" panose="020B0604020202020204" pitchFamily="34" charset="0"/>
                        </a:rPr>
                        <a:t>(Tạo ra</a:t>
                      </a:r>
                      <a:r>
                        <a:rPr lang="en-AU" sz="3000" b="1" i="1" u="none" strike="noStrike" baseline="0" dirty="0">
                          <a:solidFill>
                            <a:srgbClr val="000000"/>
                          </a:solidFill>
                          <a:latin typeface="Arial" panose="020B0604020202020204" pitchFamily="34" charset="0"/>
                          <a:cs typeface="Arial" panose="020B0604020202020204" pitchFamily="34" charset="0"/>
                        </a:rPr>
                        <a:t> dòng tiền lớn</a:t>
                      </a:r>
                      <a:r>
                        <a:rPr lang="en-AU" sz="3000" b="1" i="1" u="none" strike="noStrike" dirty="0">
                          <a:solidFill>
                            <a:srgbClr val="000000"/>
                          </a:solidFill>
                          <a:latin typeface="Arial" panose="020B0604020202020204" pitchFamily="34" charset="0"/>
                          <a:cs typeface="Arial" panose="020B0604020202020204" pitchFamily="34" charset="0"/>
                        </a:rPr>
                        <a:t>)</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5567">
                <a:tc rowSpan="2" gridSpan="2">
                  <a:txBody>
                    <a:bodyPr/>
                    <a:lstStyle/>
                    <a:p>
                      <a:pPr algn="ctr" fontAlgn="t"/>
                      <a:r>
                        <a:rPr lang="en-AU" sz="3000" b="0" i="0" u="none" strike="noStrike" dirty="0">
                          <a:solidFill>
                            <a:srgbClr val="000000"/>
                          </a:solidFill>
                          <a:latin typeface="Arial" panose="020B0604020202020204" pitchFamily="34" charset="0"/>
                          <a:cs typeface="Arial" panose="020B0604020202020204" pitchFamily="34" charset="0"/>
                        </a:rPr>
                        <a:t> </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AU"/>
                    </a:p>
                  </a:txBody>
                  <a:tcPr/>
                </a:tc>
                <a:tc>
                  <a:txBody>
                    <a:bodyPr/>
                    <a:lstStyle/>
                    <a:p>
                      <a:pPr algn="ctr" fontAlgn="t">
                        <a:spcBef>
                          <a:spcPts val="600"/>
                        </a:spcBef>
                      </a:pPr>
                      <a:endParaRPr lang="en-AU" sz="3000" b="1" i="0" u="none" strike="noStrike" dirty="0">
                        <a:solidFill>
                          <a:srgbClr val="000000"/>
                        </a:solidFill>
                        <a:latin typeface="Arial" panose="020B0604020202020204" pitchFamily="34" charset="0"/>
                        <a:cs typeface="Arial" panose="020B0604020202020204" pitchFamily="34" charset="0"/>
                      </a:endParaRPr>
                    </a:p>
                    <a:p>
                      <a:pPr algn="ctr" fontAlgn="t">
                        <a:spcBef>
                          <a:spcPts val="600"/>
                        </a:spcBef>
                      </a:pPr>
                      <a:r>
                        <a:rPr lang="en-AU" sz="3000" b="1" i="0" u="none" strike="noStrike" dirty="0">
                          <a:solidFill>
                            <a:srgbClr val="000000"/>
                          </a:solidFill>
                          <a:latin typeface="Arial" panose="020B0604020202020204" pitchFamily="34" charset="0"/>
                          <a:cs typeface="Arial" panose="020B0604020202020204" pitchFamily="34" charset="0"/>
                        </a:rPr>
                        <a:t>THẤP</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0">
                      <a:fgClr>
                        <a:srgbClr val="000000"/>
                      </a:fgClr>
                      <a:bgClr>
                        <a:srgbClr val="E5E5E5"/>
                      </a:bgClr>
                    </a:pattFill>
                  </a:tcPr>
                </a:tc>
                <a:tc>
                  <a:txBody>
                    <a:bodyPr/>
                    <a:lstStyle/>
                    <a:p>
                      <a:pPr algn="ctr" fontAlgn="t"/>
                      <a:endParaRPr lang="en-AU" sz="3000" b="1" i="0" u="none" strike="noStrike" dirty="0">
                        <a:solidFill>
                          <a:srgbClr val="000000"/>
                        </a:solidFill>
                        <a:latin typeface="Arial" panose="020B0604020202020204" pitchFamily="34" charset="0"/>
                        <a:cs typeface="Arial" panose="020B0604020202020204" pitchFamily="34" charset="0"/>
                      </a:endParaRPr>
                    </a:p>
                    <a:p>
                      <a:pPr algn="ctr" fontAlgn="t"/>
                      <a:r>
                        <a:rPr lang="en-AU" sz="3000" b="1" i="0" u="none" strike="noStrike" dirty="0">
                          <a:solidFill>
                            <a:srgbClr val="000000"/>
                          </a:solidFill>
                          <a:latin typeface="Arial" panose="020B0604020202020204" pitchFamily="34" charset="0"/>
                          <a:cs typeface="Arial" panose="020B0604020202020204" pitchFamily="34" charset="0"/>
                        </a:rPr>
                        <a:t>CAO</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pct20">
                      <a:fgClr>
                        <a:srgbClr val="000000"/>
                      </a:fgClr>
                      <a:bgClr>
                        <a:srgbClr val="E5E5E5"/>
                      </a:bgClr>
                    </a:pattFill>
                  </a:tcPr>
                </a:tc>
                <a:extLst>
                  <a:ext uri="{0D108BD9-81ED-4DB2-BD59-A6C34878D82A}">
                    <a16:rowId xmlns:a16="http://schemas.microsoft.com/office/drawing/2014/main" val="10002"/>
                  </a:ext>
                </a:extLst>
              </a:tr>
              <a:tr h="1185851">
                <a:tc gridSpan="2" vMerge="1">
                  <a:txBody>
                    <a:bodyPr/>
                    <a:lstStyle/>
                    <a:p>
                      <a:endParaRPr lang="en-AU"/>
                    </a:p>
                  </a:txBody>
                  <a:tcPr/>
                </a:tc>
                <a:tc hMerge="1" vMerge="1">
                  <a:txBody>
                    <a:bodyPr/>
                    <a:lstStyle/>
                    <a:p>
                      <a:endParaRPr lang="en-AU"/>
                    </a:p>
                  </a:txBody>
                  <a:tcPr/>
                </a:tc>
                <a:tc gridSpan="2">
                  <a:txBody>
                    <a:bodyPr/>
                    <a:lstStyle/>
                    <a:p>
                      <a:pPr algn="ctr" fontAlgn="t"/>
                      <a:endParaRPr lang="en-AU" sz="3000" b="1" i="0" u="none" strike="noStrike" dirty="0">
                        <a:solidFill>
                          <a:srgbClr val="FF0000"/>
                        </a:solidFill>
                        <a:latin typeface="Arial" panose="020B0604020202020204" pitchFamily="34" charset="0"/>
                        <a:cs typeface="Arial" panose="020B0604020202020204" pitchFamily="34" charset="0"/>
                      </a:endParaRPr>
                    </a:p>
                    <a:p>
                      <a:pPr algn="ctr" fontAlgn="t"/>
                      <a:r>
                        <a:rPr lang="en-AU" sz="3000" b="1" i="0" u="none" strike="noStrike" dirty="0">
                          <a:solidFill>
                            <a:srgbClr val="FF0000"/>
                          </a:solidFill>
                          <a:latin typeface="Arial" panose="020B0604020202020204" pitchFamily="34" charset="0"/>
                          <a:cs typeface="Arial" panose="020B0604020202020204" pitchFamily="34" charset="0"/>
                        </a:rPr>
                        <a:t>Thị</a:t>
                      </a:r>
                      <a:r>
                        <a:rPr lang="en-AU" sz="3000" b="1" i="0" u="none" strike="noStrike" baseline="0" dirty="0">
                          <a:solidFill>
                            <a:srgbClr val="FF0000"/>
                          </a:solidFill>
                          <a:latin typeface="Arial" panose="020B0604020202020204" pitchFamily="34" charset="0"/>
                          <a:cs typeface="Arial" panose="020B0604020202020204" pitchFamily="34" charset="0"/>
                        </a:rPr>
                        <a:t> phần tương đối so với đối thủ</a:t>
                      </a:r>
                    </a:p>
                  </a:txBody>
                  <a:tcPr marL="19043" marR="19043" marT="1904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AU"/>
                    </a:p>
                  </a:txBody>
                  <a:tcPr/>
                </a:tc>
                <a:extLst>
                  <a:ext uri="{0D108BD9-81ED-4DB2-BD59-A6C34878D82A}">
                    <a16:rowId xmlns:a16="http://schemas.microsoft.com/office/drawing/2014/main" val="10003"/>
                  </a:ext>
                </a:extLst>
              </a:tr>
            </a:tbl>
          </a:graphicData>
        </a:graphic>
      </p:graphicFrame>
      <p:sp>
        <p:nvSpPr>
          <p:cNvPr id="7" name="Rectangle 3">
            <a:extLst>
              <a:ext uri="{FF2B5EF4-FFF2-40B4-BE49-F238E27FC236}">
                <a16:creationId xmlns:a16="http://schemas.microsoft.com/office/drawing/2014/main" id="{B61BF6A4-7E9C-4F18-BAAA-568190A6DC26}"/>
              </a:ext>
            </a:extLst>
          </p:cNvPr>
          <p:cNvSpPr txBox="1">
            <a:spLocks noChangeArrowheads="1"/>
          </p:cNvSpPr>
          <p:nvPr/>
        </p:nvSpPr>
        <p:spPr>
          <a:xfrm>
            <a:off x="1418107" y="700316"/>
            <a:ext cx="21884731" cy="136299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6000" b="1" dirty="0">
                <a:latin typeface="Arial" panose="020B0604020202020204" pitchFamily="34" charset="0"/>
                <a:cs typeface="Arial" panose="020B0604020202020204" pitchFamily="34" charset="0"/>
              </a:rPr>
              <a:t>Chiến lược trọng tâm của công ty: Tăng năng suất</a:t>
            </a:r>
          </a:p>
        </p:txBody>
      </p:sp>
    </p:spTree>
    <p:extLst>
      <p:ext uri="{BB962C8B-B14F-4D97-AF65-F5344CB8AC3E}">
        <p14:creationId xmlns:p14="http://schemas.microsoft.com/office/powerpoint/2010/main" val="2944985967"/>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DC3AED-7A55-E448-9C3E-BDA28C015B72}"/>
              </a:ext>
            </a:extLst>
          </p:cNvPr>
          <p:cNvSpPr txBox="1"/>
          <p:nvPr/>
        </p:nvSpPr>
        <p:spPr>
          <a:xfrm>
            <a:off x="8413453" y="612372"/>
            <a:ext cx="7550850" cy="1015663"/>
          </a:xfrm>
          <a:prstGeom prst="rect">
            <a:avLst/>
          </a:prstGeom>
          <a:noFill/>
        </p:spPr>
        <p:txBody>
          <a:bodyPr wrap="none" rtlCol="0">
            <a:spAutoFit/>
          </a:bodyPr>
          <a:lstStyle/>
          <a:p>
            <a:pPr algn="ctr"/>
            <a:r>
              <a:rPr lang="en-US" sz="6000" b="1">
                <a:solidFill>
                  <a:schemeClr val="tx2"/>
                </a:solidFill>
                <a:latin typeface="Poppins" pitchFamily="2" charset="77"/>
                <a:cs typeface="Poppins" pitchFamily="2" charset="77"/>
              </a:rPr>
              <a:t>DIỄN GIẢI MA TRẬN</a:t>
            </a:r>
            <a:endParaRPr lang="en-US" sz="6000" b="1" dirty="0">
              <a:solidFill>
                <a:schemeClr val="tx2"/>
              </a:solidFill>
              <a:latin typeface="Poppins" pitchFamily="2" charset="77"/>
              <a:cs typeface="Poppins" pitchFamily="2" charset="77"/>
            </a:endParaRPr>
          </a:p>
        </p:txBody>
      </p:sp>
      <p:sp>
        <p:nvSpPr>
          <p:cNvPr id="9" name="Freeform 8">
            <a:extLst>
              <a:ext uri="{FF2B5EF4-FFF2-40B4-BE49-F238E27FC236}">
                <a16:creationId xmlns:a16="http://schemas.microsoft.com/office/drawing/2014/main" id="{E43EEE0F-8575-2A4A-A218-94284A907FA3}"/>
              </a:ext>
            </a:extLst>
          </p:cNvPr>
          <p:cNvSpPr/>
          <p:nvPr/>
        </p:nvSpPr>
        <p:spPr>
          <a:xfrm>
            <a:off x="1520825" y="3296650"/>
            <a:ext cx="4855912" cy="9144000"/>
          </a:xfrm>
          <a:custGeom>
            <a:avLst/>
            <a:gdLst>
              <a:gd name="connsiteX0" fmla="*/ 0 w 4855912"/>
              <a:gd name="connsiteY0" fmla="*/ 9143998 h 9144000"/>
              <a:gd name="connsiteX1" fmla="*/ 4855912 w 4855912"/>
              <a:gd name="connsiteY1" fmla="*/ 9143998 h 9144000"/>
              <a:gd name="connsiteX2" fmla="*/ 4855912 w 4855912"/>
              <a:gd name="connsiteY2" fmla="*/ 9144000 h 9144000"/>
              <a:gd name="connsiteX3" fmla="*/ 0 w 4855912"/>
              <a:gd name="connsiteY3" fmla="*/ 9144000 h 9144000"/>
              <a:gd name="connsiteX4" fmla="*/ 0 w 4855912"/>
              <a:gd name="connsiteY4" fmla="*/ 0 h 9144000"/>
              <a:gd name="connsiteX5" fmla="*/ 4855912 w 4855912"/>
              <a:gd name="connsiteY5" fmla="*/ 0 h 9144000"/>
              <a:gd name="connsiteX6" fmla="*/ 4855912 w 4855912"/>
              <a:gd name="connsiteY6" fmla="*/ 4215866 h 9144000"/>
              <a:gd name="connsiteX7" fmla="*/ 2427956 w 4855912"/>
              <a:gd name="connsiteY7" fmla="*/ 2983833 h 9144000"/>
              <a:gd name="connsiteX8" fmla="*/ 0 w 4855912"/>
              <a:gd name="connsiteY8" fmla="*/ 4215866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5912" h="9144000">
                <a:moveTo>
                  <a:pt x="0" y="9143998"/>
                </a:moveTo>
                <a:lnTo>
                  <a:pt x="4855912" y="9143998"/>
                </a:lnTo>
                <a:lnTo>
                  <a:pt x="4855912" y="9144000"/>
                </a:lnTo>
                <a:lnTo>
                  <a:pt x="0" y="9144000"/>
                </a:lnTo>
                <a:close/>
                <a:moveTo>
                  <a:pt x="0" y="0"/>
                </a:moveTo>
                <a:lnTo>
                  <a:pt x="4855912" y="0"/>
                </a:lnTo>
                <a:lnTo>
                  <a:pt x="4855912" y="4215866"/>
                </a:lnTo>
                <a:lnTo>
                  <a:pt x="2427956" y="2983833"/>
                </a:lnTo>
                <a:lnTo>
                  <a:pt x="0" y="42158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ff-page Connector 9">
            <a:extLst>
              <a:ext uri="{FF2B5EF4-FFF2-40B4-BE49-F238E27FC236}">
                <a16:creationId xmlns:a16="http://schemas.microsoft.com/office/drawing/2014/main" id="{A7828B26-E45D-714C-9E47-5BF0E37381A7}"/>
              </a:ext>
            </a:extLst>
          </p:cNvPr>
          <p:cNvSpPr/>
          <p:nvPr/>
        </p:nvSpPr>
        <p:spPr>
          <a:xfrm rot="10800000">
            <a:off x="1520825" y="6280483"/>
            <a:ext cx="4855912" cy="6160165"/>
          </a:xfrm>
          <a:prstGeom prst="flowChartOffpageConnector">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DE67E62-F7FB-ED49-845E-F7EE7CC8B97F}"/>
              </a:ext>
            </a:extLst>
          </p:cNvPr>
          <p:cNvSpPr txBox="1"/>
          <p:nvPr/>
        </p:nvSpPr>
        <p:spPr>
          <a:xfrm>
            <a:off x="2808890" y="3794240"/>
            <a:ext cx="2279791" cy="584775"/>
          </a:xfrm>
          <a:prstGeom prst="rect">
            <a:avLst/>
          </a:prstGeom>
          <a:noFill/>
        </p:spPr>
        <p:txBody>
          <a:bodyPr wrap="none" rtlCol="0" anchor="ctr" anchorCtr="0">
            <a:spAutoFit/>
          </a:bodyPr>
          <a:lstStyle/>
          <a:p>
            <a:pPr algn="ctr"/>
            <a:r>
              <a:rPr lang="en-US" sz="3200" b="1">
                <a:solidFill>
                  <a:schemeClr val="bg1"/>
                </a:solidFill>
                <a:latin typeface="Poppins" pitchFamily="2" charset="77"/>
                <a:ea typeface="League Spartan" charset="0"/>
                <a:cs typeface="Poppins" pitchFamily="2" charset="77"/>
              </a:rPr>
              <a:t>1. BÒ SỮA</a:t>
            </a:r>
            <a:endParaRPr lang="en-US" sz="3200" b="1" dirty="0">
              <a:solidFill>
                <a:schemeClr val="bg1"/>
              </a:solidFill>
              <a:latin typeface="Poppins" pitchFamily="2" charset="77"/>
              <a:ea typeface="League Spartan" charset="0"/>
              <a:cs typeface="Poppins" pitchFamily="2" charset="77"/>
            </a:endParaRPr>
          </a:p>
        </p:txBody>
      </p:sp>
      <p:sp>
        <p:nvSpPr>
          <p:cNvPr id="12" name="Freeform 1015">
            <a:extLst>
              <a:ext uri="{FF2B5EF4-FFF2-40B4-BE49-F238E27FC236}">
                <a16:creationId xmlns:a16="http://schemas.microsoft.com/office/drawing/2014/main" id="{6EAF5E7C-30EA-B244-A957-95F708EF9472}"/>
              </a:ext>
            </a:extLst>
          </p:cNvPr>
          <p:cNvSpPr>
            <a:spLocks noChangeAspect="1"/>
          </p:cNvSpPr>
          <p:nvPr/>
        </p:nvSpPr>
        <p:spPr bwMode="auto">
          <a:xfrm>
            <a:off x="3452882" y="4772430"/>
            <a:ext cx="991796" cy="991796"/>
          </a:xfrm>
          <a:custGeom>
            <a:avLst/>
            <a:gdLst>
              <a:gd name="T0" fmla="*/ 7726423 w 293329"/>
              <a:gd name="T1" fmla="*/ 9850932 h 293332"/>
              <a:gd name="T2" fmla="*/ 2935958 w 293329"/>
              <a:gd name="T3" fmla="*/ 9676341 h 293332"/>
              <a:gd name="T4" fmla="*/ 8633732 w 293329"/>
              <a:gd name="T5" fmla="*/ 8887648 h 293332"/>
              <a:gd name="T6" fmla="*/ 8503163 w 293329"/>
              <a:gd name="T7" fmla="*/ 10333017 h 293332"/>
              <a:gd name="T8" fmla="*/ 10187033 w 293329"/>
              <a:gd name="T9" fmla="*/ 9107071 h 293332"/>
              <a:gd name="T10" fmla="*/ 10656909 w 293329"/>
              <a:gd name="T11" fmla="*/ 9507104 h 293332"/>
              <a:gd name="T12" fmla="*/ 8346597 w 293329"/>
              <a:gd name="T13" fmla="*/ 10655613 h 293332"/>
              <a:gd name="T14" fmla="*/ 8398777 w 293329"/>
              <a:gd name="T15" fmla="*/ 8900613 h 293332"/>
              <a:gd name="T16" fmla="*/ 456778 w 293329"/>
              <a:gd name="T17" fmla="*/ 9107071 h 293332"/>
              <a:gd name="T18" fmla="*/ 2153785 w 293329"/>
              <a:gd name="T19" fmla="*/ 10333017 h 293332"/>
              <a:gd name="T20" fmla="*/ 2023134 w 293329"/>
              <a:gd name="T21" fmla="*/ 8887648 h 293332"/>
              <a:gd name="T22" fmla="*/ 2466970 w 293329"/>
              <a:gd name="T23" fmla="*/ 10500789 h 293332"/>
              <a:gd name="T24" fmla="*/ 0 w 293329"/>
              <a:gd name="T25" fmla="*/ 10500789 h 293332"/>
              <a:gd name="T26" fmla="*/ 443780 w 293329"/>
              <a:gd name="T27" fmla="*/ 8887648 h 293332"/>
              <a:gd name="T28" fmla="*/ 9388267 w 293329"/>
              <a:gd name="T29" fmla="*/ 8605304 h 293332"/>
              <a:gd name="T30" fmla="*/ 1198367 w 293329"/>
              <a:gd name="T31" fmla="*/ 7874844 h 293332"/>
              <a:gd name="T32" fmla="*/ 1570072 w 293329"/>
              <a:gd name="T33" fmla="*/ 8233637 h 293332"/>
              <a:gd name="T34" fmla="*/ 10080391 w 293329"/>
              <a:gd name="T35" fmla="*/ 8233637 h 293332"/>
              <a:gd name="T36" fmla="*/ 9388267 w 293329"/>
              <a:gd name="T37" fmla="*/ 7554479 h 293332"/>
              <a:gd name="T38" fmla="*/ 1198367 w 293329"/>
              <a:gd name="T39" fmla="*/ 8925645 h 293332"/>
              <a:gd name="T40" fmla="*/ 5130248 w 293329"/>
              <a:gd name="T41" fmla="*/ 6689459 h 293332"/>
              <a:gd name="T42" fmla="*/ 6635580 w 293329"/>
              <a:gd name="T43" fmla="*/ 7022186 h 293332"/>
              <a:gd name="T44" fmla="*/ 5130248 w 293329"/>
              <a:gd name="T45" fmla="*/ 6689459 h 293332"/>
              <a:gd name="T46" fmla="*/ 6792622 w 293329"/>
              <a:gd name="T47" fmla="*/ 5753460 h 293332"/>
              <a:gd name="T48" fmla="*/ 4960060 w 293329"/>
              <a:gd name="T49" fmla="*/ 5753460 h 293332"/>
              <a:gd name="T50" fmla="*/ 4394049 w 293329"/>
              <a:gd name="T51" fmla="*/ 8425350 h 293332"/>
              <a:gd name="T52" fmla="*/ 4394049 w 293329"/>
              <a:gd name="T53" fmla="*/ 4434924 h 293332"/>
              <a:gd name="T54" fmla="*/ 3801866 w 293329"/>
              <a:gd name="T55" fmla="*/ 8425350 h 293332"/>
              <a:gd name="T56" fmla="*/ 3801866 w 293329"/>
              <a:gd name="T57" fmla="*/ 4434924 h 293332"/>
              <a:gd name="T58" fmla="*/ 10173087 w 293329"/>
              <a:gd name="T59" fmla="*/ 3648251 h 293332"/>
              <a:gd name="T60" fmla="*/ 9880272 w 293329"/>
              <a:gd name="T61" fmla="*/ 7355373 h 293332"/>
              <a:gd name="T62" fmla="*/ 9960128 w 293329"/>
              <a:gd name="T63" fmla="*/ 3543768 h 293332"/>
              <a:gd name="T64" fmla="*/ 882485 w 293329"/>
              <a:gd name="T65" fmla="*/ 7043025 h 293332"/>
              <a:gd name="T66" fmla="*/ 572838 w 293329"/>
              <a:gd name="T67" fmla="*/ 7161164 h 293332"/>
              <a:gd name="T68" fmla="*/ 3801866 w 293329"/>
              <a:gd name="T69" fmla="*/ 3139719 h 293332"/>
              <a:gd name="T70" fmla="*/ 6999706 w 293329"/>
              <a:gd name="T71" fmla="*/ 4120936 h 293332"/>
              <a:gd name="T72" fmla="*/ 3801866 w 293329"/>
              <a:gd name="T73" fmla="*/ 2825664 h 293332"/>
              <a:gd name="T74" fmla="*/ 7486601 w 293329"/>
              <a:gd name="T75" fmla="*/ 3139719 h 293332"/>
              <a:gd name="T76" fmla="*/ 7486601 w 293329"/>
              <a:gd name="T77" fmla="*/ 4120936 h 293332"/>
              <a:gd name="T78" fmla="*/ 7486601 w 293329"/>
              <a:gd name="T79" fmla="*/ 8752426 h 293332"/>
              <a:gd name="T80" fmla="*/ 2999112 w 293329"/>
              <a:gd name="T81" fmla="*/ 3623786 h 293332"/>
              <a:gd name="T82" fmla="*/ 8646767 w 293329"/>
              <a:gd name="T83" fmla="*/ 1554601 h 293332"/>
              <a:gd name="T84" fmla="*/ 10330586 w 293329"/>
              <a:gd name="T85" fmla="*/ 2789136 h 293332"/>
              <a:gd name="T86" fmla="*/ 10213098 w 293329"/>
              <a:gd name="T87" fmla="*/ 1333651 h 293332"/>
              <a:gd name="T88" fmla="*/ 10656909 w 293329"/>
              <a:gd name="T89" fmla="*/ 2945074 h 293332"/>
              <a:gd name="T90" fmla="*/ 8189923 w 293329"/>
              <a:gd name="T91" fmla="*/ 2945074 h 293332"/>
              <a:gd name="T92" fmla="*/ 8633732 w 293329"/>
              <a:gd name="T93" fmla="*/ 1333651 h 293332"/>
              <a:gd name="T94" fmla="*/ 313320 w 293329"/>
              <a:gd name="T95" fmla="*/ 1957394 h 293332"/>
              <a:gd name="T96" fmla="*/ 2153785 w 293329"/>
              <a:gd name="T97" fmla="*/ 1957394 h 293332"/>
              <a:gd name="T98" fmla="*/ 2245154 w 293329"/>
              <a:gd name="T99" fmla="*/ 1346649 h 293332"/>
              <a:gd name="T100" fmla="*/ 2310348 w 293329"/>
              <a:gd name="T101" fmla="*/ 3101058 h 293332"/>
              <a:gd name="T102" fmla="*/ 0 w 293329"/>
              <a:gd name="T103" fmla="*/ 1957394 h 293332"/>
              <a:gd name="T104" fmla="*/ 9388267 w 293329"/>
              <a:gd name="T105" fmla="*/ 307485 h 293332"/>
              <a:gd name="T106" fmla="*/ 9759991 w 293329"/>
              <a:gd name="T107" fmla="*/ 679246 h 293332"/>
              <a:gd name="T108" fmla="*/ 826690 w 293329"/>
              <a:gd name="T109" fmla="*/ 679246 h 293332"/>
              <a:gd name="T110" fmla="*/ 1198367 w 293329"/>
              <a:gd name="T111" fmla="*/ 307485 h 293332"/>
              <a:gd name="T112" fmla="*/ 8022361 w 293329"/>
              <a:gd name="T113" fmla="*/ 1208071 h 293332"/>
              <a:gd name="T114" fmla="*/ 2720558 w 293329"/>
              <a:gd name="T115" fmla="*/ 1286932 h 293332"/>
              <a:gd name="T116" fmla="*/ 5293109 w 293329"/>
              <a:gd name="T117" fmla="*/ 246183 h 293332"/>
              <a:gd name="T118" fmla="*/ 9388267 w 293329"/>
              <a:gd name="T119" fmla="*/ 1371250 h 293332"/>
              <a:gd name="T120" fmla="*/ 1198367 w 293329"/>
              <a:gd name="T121" fmla="*/ 0 h 293332"/>
              <a:gd name="T122" fmla="*/ 519153 w 293329"/>
              <a:gd name="T123" fmla="*/ 679246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p:spPr>
        <p:txBody>
          <a:bodyPr anchor="ctr"/>
          <a:lstStyle/>
          <a:p>
            <a:endParaRPr lang="en-US"/>
          </a:p>
        </p:txBody>
      </p:sp>
      <p:sp>
        <p:nvSpPr>
          <p:cNvPr id="13" name="TextBox 12">
            <a:extLst>
              <a:ext uri="{FF2B5EF4-FFF2-40B4-BE49-F238E27FC236}">
                <a16:creationId xmlns:a16="http://schemas.microsoft.com/office/drawing/2014/main" id="{6483ABF8-7D20-FE4E-94DD-738C9825E50B}"/>
              </a:ext>
            </a:extLst>
          </p:cNvPr>
          <p:cNvSpPr txBox="1"/>
          <p:nvPr/>
        </p:nvSpPr>
        <p:spPr>
          <a:xfrm>
            <a:off x="1548939" y="7665694"/>
            <a:ext cx="4827798" cy="1077218"/>
          </a:xfrm>
          <a:prstGeom prst="rect">
            <a:avLst/>
          </a:prstGeom>
          <a:noFill/>
        </p:spPr>
        <p:txBody>
          <a:bodyPr wrap="square" rtlCol="0" anchor="b" anchorCtr="0">
            <a:spAutoFit/>
          </a:bodyPr>
          <a:lstStyle/>
          <a:p>
            <a:pPr algn="ctr"/>
            <a:r>
              <a:rPr lang="en-US" altLang="en-US" sz="3200" b="1">
                <a:latin typeface="Arial" panose="020B0604020202020204" pitchFamily="34" charset="0"/>
                <a:cs typeface="Arial" panose="020B0604020202020204" pitchFamily="34" charset="0"/>
              </a:rPr>
              <a:t>Thị phần cao; Tăng trưởng thị trường thấp</a:t>
            </a:r>
            <a:endParaRPr lang="en-US" sz="3200" b="1" dirty="0">
              <a:solidFill>
                <a:schemeClr val="tx2"/>
              </a:solidFill>
              <a:latin typeface="Poppins" pitchFamily="2" charset="77"/>
              <a:ea typeface="League Spartan" charset="0"/>
              <a:cs typeface="Poppins" pitchFamily="2" charset="77"/>
            </a:endParaRPr>
          </a:p>
        </p:txBody>
      </p:sp>
      <p:sp>
        <p:nvSpPr>
          <p:cNvPr id="14" name="Subtitle 2">
            <a:extLst>
              <a:ext uri="{FF2B5EF4-FFF2-40B4-BE49-F238E27FC236}">
                <a16:creationId xmlns:a16="http://schemas.microsoft.com/office/drawing/2014/main" id="{B537C882-0AD0-2E43-BFA6-C4BA8501D0C2}"/>
              </a:ext>
            </a:extLst>
          </p:cNvPr>
          <p:cNvSpPr txBox="1">
            <a:spLocks/>
          </p:cNvSpPr>
          <p:nvPr/>
        </p:nvSpPr>
        <p:spPr>
          <a:xfrm>
            <a:off x="1853598" y="8961231"/>
            <a:ext cx="4539437" cy="3142399"/>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Vị thế sở hữu một vài điểm mạnh</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Tạo ra dòng tiền lớn</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Phải duy trì thị phần</a:t>
            </a:r>
          </a:p>
          <a:p>
            <a:pPr marL="571500" lvl="4" indent="-571500">
              <a:lnSpc>
                <a:spcPts val="3500"/>
              </a:lnSpc>
              <a:buFontTx/>
              <a:buChar char="-"/>
            </a:pPr>
            <a:endParaRPr lang="en-US" altLang="en-US" sz="4400">
              <a:latin typeface="Arial" panose="020B0604020202020204" pitchFamily="34" charset="0"/>
              <a:cs typeface="Arial" panose="020B0604020202020204" pitchFamily="34" charset="0"/>
            </a:endParaRPr>
          </a:p>
          <a:p>
            <a:pPr>
              <a:lnSpc>
                <a:spcPts val="3500"/>
              </a:lnSpc>
            </a:pPr>
            <a:endParaRPr lang="en-US" dirty="0">
              <a:solidFill>
                <a:schemeClr val="tx1">
                  <a:lumMod val="75000"/>
                </a:schemeClr>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8" name="Freeform 17">
            <a:extLst>
              <a:ext uri="{FF2B5EF4-FFF2-40B4-BE49-F238E27FC236}">
                <a16:creationId xmlns:a16="http://schemas.microsoft.com/office/drawing/2014/main" id="{8D47B52A-E97C-C34B-9CCA-2183D31E8791}"/>
              </a:ext>
            </a:extLst>
          </p:cNvPr>
          <p:cNvSpPr/>
          <p:nvPr/>
        </p:nvSpPr>
        <p:spPr>
          <a:xfrm>
            <a:off x="7014188" y="3296650"/>
            <a:ext cx="4855912" cy="9144000"/>
          </a:xfrm>
          <a:custGeom>
            <a:avLst/>
            <a:gdLst>
              <a:gd name="connsiteX0" fmla="*/ 0 w 4855912"/>
              <a:gd name="connsiteY0" fmla="*/ 9143998 h 9144000"/>
              <a:gd name="connsiteX1" fmla="*/ 4855912 w 4855912"/>
              <a:gd name="connsiteY1" fmla="*/ 9143998 h 9144000"/>
              <a:gd name="connsiteX2" fmla="*/ 4855912 w 4855912"/>
              <a:gd name="connsiteY2" fmla="*/ 9144000 h 9144000"/>
              <a:gd name="connsiteX3" fmla="*/ 0 w 4855912"/>
              <a:gd name="connsiteY3" fmla="*/ 9144000 h 9144000"/>
              <a:gd name="connsiteX4" fmla="*/ 0 w 4855912"/>
              <a:gd name="connsiteY4" fmla="*/ 0 h 9144000"/>
              <a:gd name="connsiteX5" fmla="*/ 4855912 w 4855912"/>
              <a:gd name="connsiteY5" fmla="*/ 0 h 9144000"/>
              <a:gd name="connsiteX6" fmla="*/ 4855912 w 4855912"/>
              <a:gd name="connsiteY6" fmla="*/ 4215866 h 9144000"/>
              <a:gd name="connsiteX7" fmla="*/ 2427956 w 4855912"/>
              <a:gd name="connsiteY7" fmla="*/ 2983833 h 9144000"/>
              <a:gd name="connsiteX8" fmla="*/ 0 w 4855912"/>
              <a:gd name="connsiteY8" fmla="*/ 4215866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5912" h="9144000">
                <a:moveTo>
                  <a:pt x="0" y="9143998"/>
                </a:moveTo>
                <a:lnTo>
                  <a:pt x="4855912" y="9143998"/>
                </a:lnTo>
                <a:lnTo>
                  <a:pt x="4855912" y="9144000"/>
                </a:lnTo>
                <a:lnTo>
                  <a:pt x="0" y="9144000"/>
                </a:lnTo>
                <a:close/>
                <a:moveTo>
                  <a:pt x="0" y="0"/>
                </a:moveTo>
                <a:lnTo>
                  <a:pt x="4855912" y="0"/>
                </a:lnTo>
                <a:lnTo>
                  <a:pt x="4855912" y="4215866"/>
                </a:lnTo>
                <a:lnTo>
                  <a:pt x="2427956" y="2983833"/>
                </a:lnTo>
                <a:lnTo>
                  <a:pt x="0" y="421586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ff-page Connector 18">
            <a:extLst>
              <a:ext uri="{FF2B5EF4-FFF2-40B4-BE49-F238E27FC236}">
                <a16:creationId xmlns:a16="http://schemas.microsoft.com/office/drawing/2014/main" id="{3C1A8FDE-2BFA-264F-B4F3-8DC1A5EEA923}"/>
              </a:ext>
            </a:extLst>
          </p:cNvPr>
          <p:cNvSpPr/>
          <p:nvPr/>
        </p:nvSpPr>
        <p:spPr>
          <a:xfrm rot="10800000">
            <a:off x="7014188" y="6280483"/>
            <a:ext cx="4855912" cy="6160165"/>
          </a:xfrm>
          <a:prstGeom prst="flowChartOffpageConnector">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FAA3E8-277E-E745-A5C4-937DC7555897}"/>
              </a:ext>
            </a:extLst>
          </p:cNvPr>
          <p:cNvSpPr txBox="1"/>
          <p:nvPr/>
        </p:nvSpPr>
        <p:spPr>
          <a:xfrm>
            <a:off x="8039357" y="3794240"/>
            <a:ext cx="2805575"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2</a:t>
            </a:r>
            <a:r>
              <a:rPr lang="en-US" sz="3200" b="1">
                <a:solidFill>
                  <a:schemeClr val="bg1"/>
                </a:solidFill>
                <a:latin typeface="Poppins" pitchFamily="2" charset="77"/>
                <a:ea typeface="League Spartan" charset="0"/>
                <a:cs typeface="Poppins" pitchFamily="2" charset="77"/>
              </a:rPr>
              <a:t>. </a:t>
            </a:r>
            <a:r>
              <a:rPr lang="en-US" altLang="en-US" sz="3200" b="1">
                <a:solidFill>
                  <a:schemeClr val="bg1"/>
                </a:solidFill>
                <a:latin typeface="Arial" panose="020B0604020202020204" pitchFamily="34" charset="0"/>
                <a:cs typeface="Arial" panose="020B0604020202020204" pitchFamily="34" charset="0"/>
              </a:rPr>
              <a:t>NGÔI SAO </a:t>
            </a:r>
            <a:endParaRPr lang="en-US" sz="3200" b="1" dirty="0">
              <a:solidFill>
                <a:schemeClr val="bg1"/>
              </a:solidFill>
              <a:latin typeface="Poppins" pitchFamily="2" charset="77"/>
              <a:ea typeface="League Spartan" charset="0"/>
              <a:cs typeface="Poppins" pitchFamily="2" charset="77"/>
            </a:endParaRPr>
          </a:p>
        </p:txBody>
      </p:sp>
      <p:sp>
        <p:nvSpPr>
          <p:cNvPr id="21" name="Freeform 1015">
            <a:extLst>
              <a:ext uri="{FF2B5EF4-FFF2-40B4-BE49-F238E27FC236}">
                <a16:creationId xmlns:a16="http://schemas.microsoft.com/office/drawing/2014/main" id="{2351AA4F-C666-6E46-85CF-07142A455FFF}"/>
              </a:ext>
            </a:extLst>
          </p:cNvPr>
          <p:cNvSpPr>
            <a:spLocks noChangeAspect="1"/>
          </p:cNvSpPr>
          <p:nvPr/>
        </p:nvSpPr>
        <p:spPr bwMode="auto">
          <a:xfrm>
            <a:off x="8946245" y="4772430"/>
            <a:ext cx="991796" cy="991796"/>
          </a:xfrm>
          <a:custGeom>
            <a:avLst/>
            <a:gdLst>
              <a:gd name="T0" fmla="*/ 7726423 w 293329"/>
              <a:gd name="T1" fmla="*/ 9850932 h 293332"/>
              <a:gd name="T2" fmla="*/ 2935958 w 293329"/>
              <a:gd name="T3" fmla="*/ 9676341 h 293332"/>
              <a:gd name="T4" fmla="*/ 8633732 w 293329"/>
              <a:gd name="T5" fmla="*/ 8887648 h 293332"/>
              <a:gd name="T6" fmla="*/ 8503163 w 293329"/>
              <a:gd name="T7" fmla="*/ 10333017 h 293332"/>
              <a:gd name="T8" fmla="*/ 10187033 w 293329"/>
              <a:gd name="T9" fmla="*/ 9107071 h 293332"/>
              <a:gd name="T10" fmla="*/ 10656909 w 293329"/>
              <a:gd name="T11" fmla="*/ 9507104 h 293332"/>
              <a:gd name="T12" fmla="*/ 8346597 w 293329"/>
              <a:gd name="T13" fmla="*/ 10655613 h 293332"/>
              <a:gd name="T14" fmla="*/ 8398777 w 293329"/>
              <a:gd name="T15" fmla="*/ 8900613 h 293332"/>
              <a:gd name="T16" fmla="*/ 456778 w 293329"/>
              <a:gd name="T17" fmla="*/ 9107071 h 293332"/>
              <a:gd name="T18" fmla="*/ 2153785 w 293329"/>
              <a:gd name="T19" fmla="*/ 10333017 h 293332"/>
              <a:gd name="T20" fmla="*/ 2023134 w 293329"/>
              <a:gd name="T21" fmla="*/ 8887648 h 293332"/>
              <a:gd name="T22" fmla="*/ 2466970 w 293329"/>
              <a:gd name="T23" fmla="*/ 10500789 h 293332"/>
              <a:gd name="T24" fmla="*/ 0 w 293329"/>
              <a:gd name="T25" fmla="*/ 10500789 h 293332"/>
              <a:gd name="T26" fmla="*/ 443780 w 293329"/>
              <a:gd name="T27" fmla="*/ 8887648 h 293332"/>
              <a:gd name="T28" fmla="*/ 9388267 w 293329"/>
              <a:gd name="T29" fmla="*/ 8605304 h 293332"/>
              <a:gd name="T30" fmla="*/ 1198367 w 293329"/>
              <a:gd name="T31" fmla="*/ 7874844 h 293332"/>
              <a:gd name="T32" fmla="*/ 1570072 w 293329"/>
              <a:gd name="T33" fmla="*/ 8233637 h 293332"/>
              <a:gd name="T34" fmla="*/ 10080391 w 293329"/>
              <a:gd name="T35" fmla="*/ 8233637 h 293332"/>
              <a:gd name="T36" fmla="*/ 9388267 w 293329"/>
              <a:gd name="T37" fmla="*/ 7554479 h 293332"/>
              <a:gd name="T38" fmla="*/ 1198367 w 293329"/>
              <a:gd name="T39" fmla="*/ 8925645 h 293332"/>
              <a:gd name="T40" fmla="*/ 5130248 w 293329"/>
              <a:gd name="T41" fmla="*/ 6689459 h 293332"/>
              <a:gd name="T42" fmla="*/ 6635580 w 293329"/>
              <a:gd name="T43" fmla="*/ 7022186 h 293332"/>
              <a:gd name="T44" fmla="*/ 5130248 w 293329"/>
              <a:gd name="T45" fmla="*/ 6689459 h 293332"/>
              <a:gd name="T46" fmla="*/ 6792622 w 293329"/>
              <a:gd name="T47" fmla="*/ 5753460 h 293332"/>
              <a:gd name="T48" fmla="*/ 4960060 w 293329"/>
              <a:gd name="T49" fmla="*/ 5753460 h 293332"/>
              <a:gd name="T50" fmla="*/ 4394049 w 293329"/>
              <a:gd name="T51" fmla="*/ 8425350 h 293332"/>
              <a:gd name="T52" fmla="*/ 4394049 w 293329"/>
              <a:gd name="T53" fmla="*/ 4434924 h 293332"/>
              <a:gd name="T54" fmla="*/ 3801866 w 293329"/>
              <a:gd name="T55" fmla="*/ 8425350 h 293332"/>
              <a:gd name="T56" fmla="*/ 3801866 w 293329"/>
              <a:gd name="T57" fmla="*/ 4434924 h 293332"/>
              <a:gd name="T58" fmla="*/ 10173087 w 293329"/>
              <a:gd name="T59" fmla="*/ 3648251 h 293332"/>
              <a:gd name="T60" fmla="*/ 9880272 w 293329"/>
              <a:gd name="T61" fmla="*/ 7355373 h 293332"/>
              <a:gd name="T62" fmla="*/ 9960128 w 293329"/>
              <a:gd name="T63" fmla="*/ 3543768 h 293332"/>
              <a:gd name="T64" fmla="*/ 882485 w 293329"/>
              <a:gd name="T65" fmla="*/ 7043025 h 293332"/>
              <a:gd name="T66" fmla="*/ 572838 w 293329"/>
              <a:gd name="T67" fmla="*/ 7161164 h 293332"/>
              <a:gd name="T68" fmla="*/ 3801866 w 293329"/>
              <a:gd name="T69" fmla="*/ 3139719 h 293332"/>
              <a:gd name="T70" fmla="*/ 6999706 w 293329"/>
              <a:gd name="T71" fmla="*/ 4120936 h 293332"/>
              <a:gd name="T72" fmla="*/ 3801866 w 293329"/>
              <a:gd name="T73" fmla="*/ 2825664 h 293332"/>
              <a:gd name="T74" fmla="*/ 7486601 w 293329"/>
              <a:gd name="T75" fmla="*/ 3139719 h 293332"/>
              <a:gd name="T76" fmla="*/ 7486601 w 293329"/>
              <a:gd name="T77" fmla="*/ 4120936 h 293332"/>
              <a:gd name="T78" fmla="*/ 7486601 w 293329"/>
              <a:gd name="T79" fmla="*/ 8752426 h 293332"/>
              <a:gd name="T80" fmla="*/ 2999112 w 293329"/>
              <a:gd name="T81" fmla="*/ 3623786 h 293332"/>
              <a:gd name="T82" fmla="*/ 8646767 w 293329"/>
              <a:gd name="T83" fmla="*/ 1554601 h 293332"/>
              <a:gd name="T84" fmla="*/ 10330586 w 293329"/>
              <a:gd name="T85" fmla="*/ 2789136 h 293332"/>
              <a:gd name="T86" fmla="*/ 10213098 w 293329"/>
              <a:gd name="T87" fmla="*/ 1333651 h 293332"/>
              <a:gd name="T88" fmla="*/ 10656909 w 293329"/>
              <a:gd name="T89" fmla="*/ 2945074 h 293332"/>
              <a:gd name="T90" fmla="*/ 8189923 w 293329"/>
              <a:gd name="T91" fmla="*/ 2945074 h 293332"/>
              <a:gd name="T92" fmla="*/ 8633732 w 293329"/>
              <a:gd name="T93" fmla="*/ 1333651 h 293332"/>
              <a:gd name="T94" fmla="*/ 313320 w 293329"/>
              <a:gd name="T95" fmla="*/ 1957394 h 293332"/>
              <a:gd name="T96" fmla="*/ 2153785 w 293329"/>
              <a:gd name="T97" fmla="*/ 1957394 h 293332"/>
              <a:gd name="T98" fmla="*/ 2245154 w 293329"/>
              <a:gd name="T99" fmla="*/ 1346649 h 293332"/>
              <a:gd name="T100" fmla="*/ 2310348 w 293329"/>
              <a:gd name="T101" fmla="*/ 3101058 h 293332"/>
              <a:gd name="T102" fmla="*/ 0 w 293329"/>
              <a:gd name="T103" fmla="*/ 1957394 h 293332"/>
              <a:gd name="T104" fmla="*/ 9388267 w 293329"/>
              <a:gd name="T105" fmla="*/ 307485 h 293332"/>
              <a:gd name="T106" fmla="*/ 9759991 w 293329"/>
              <a:gd name="T107" fmla="*/ 679246 h 293332"/>
              <a:gd name="T108" fmla="*/ 826690 w 293329"/>
              <a:gd name="T109" fmla="*/ 679246 h 293332"/>
              <a:gd name="T110" fmla="*/ 1198367 w 293329"/>
              <a:gd name="T111" fmla="*/ 307485 h 293332"/>
              <a:gd name="T112" fmla="*/ 8022361 w 293329"/>
              <a:gd name="T113" fmla="*/ 1208071 h 293332"/>
              <a:gd name="T114" fmla="*/ 2720558 w 293329"/>
              <a:gd name="T115" fmla="*/ 1286932 h 293332"/>
              <a:gd name="T116" fmla="*/ 5293109 w 293329"/>
              <a:gd name="T117" fmla="*/ 246183 h 293332"/>
              <a:gd name="T118" fmla="*/ 9388267 w 293329"/>
              <a:gd name="T119" fmla="*/ 1371250 h 293332"/>
              <a:gd name="T120" fmla="*/ 1198367 w 293329"/>
              <a:gd name="T121" fmla="*/ 0 h 293332"/>
              <a:gd name="T122" fmla="*/ 519153 w 293329"/>
              <a:gd name="T123" fmla="*/ 679246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p:spPr>
        <p:txBody>
          <a:bodyPr anchor="ctr"/>
          <a:lstStyle/>
          <a:p>
            <a:endParaRPr lang="en-US"/>
          </a:p>
        </p:txBody>
      </p:sp>
      <p:sp>
        <p:nvSpPr>
          <p:cNvPr id="23" name="TextBox 22">
            <a:extLst>
              <a:ext uri="{FF2B5EF4-FFF2-40B4-BE49-F238E27FC236}">
                <a16:creationId xmlns:a16="http://schemas.microsoft.com/office/drawing/2014/main" id="{31D58296-EDC3-8843-90C5-9CA8F3427728}"/>
              </a:ext>
            </a:extLst>
          </p:cNvPr>
          <p:cNvSpPr txBox="1"/>
          <p:nvPr/>
        </p:nvSpPr>
        <p:spPr>
          <a:xfrm>
            <a:off x="7346975" y="7665694"/>
            <a:ext cx="4523125" cy="1077218"/>
          </a:xfrm>
          <a:prstGeom prst="rect">
            <a:avLst/>
          </a:prstGeom>
          <a:noFill/>
        </p:spPr>
        <p:txBody>
          <a:bodyPr wrap="square" rtlCol="0" anchor="b" anchorCtr="0">
            <a:spAutoFit/>
          </a:bodyPr>
          <a:lstStyle/>
          <a:p>
            <a:pPr algn="ctr"/>
            <a:r>
              <a:rPr lang="en-US" altLang="en-US" sz="3200" b="1">
                <a:latin typeface="Arial" panose="020B0604020202020204" pitchFamily="34" charset="0"/>
                <a:cs typeface="Arial" panose="020B0604020202020204" pitchFamily="34" charset="0"/>
              </a:rPr>
              <a:t>Thị phần lớn; Tăng trưởng thị trường cao</a:t>
            </a:r>
            <a:endParaRPr lang="en-US" sz="3200" b="1" dirty="0">
              <a:solidFill>
                <a:schemeClr val="tx2"/>
              </a:solidFill>
              <a:latin typeface="Poppins" pitchFamily="2" charset="77"/>
              <a:ea typeface="League Spartan" charset="0"/>
              <a:cs typeface="Poppins" pitchFamily="2" charset="77"/>
            </a:endParaRPr>
          </a:p>
        </p:txBody>
      </p:sp>
      <p:sp>
        <p:nvSpPr>
          <p:cNvPr id="24" name="Subtitle 2">
            <a:extLst>
              <a:ext uri="{FF2B5EF4-FFF2-40B4-BE49-F238E27FC236}">
                <a16:creationId xmlns:a16="http://schemas.microsoft.com/office/drawing/2014/main" id="{E13AE542-FEB9-4042-ACD8-039D397EC165}"/>
              </a:ext>
            </a:extLst>
          </p:cNvPr>
          <p:cNvSpPr txBox="1">
            <a:spLocks/>
          </p:cNvSpPr>
          <p:nvPr/>
        </p:nvSpPr>
        <p:spPr>
          <a:xfrm>
            <a:off x="7346961" y="8961231"/>
            <a:ext cx="4523139" cy="410163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Phải được phát triển thành thị trường tiềm năng</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Tối thiểu phải giữ được thị phần trong một thị trường đang phát triển</a:t>
            </a:r>
          </a:p>
          <a:p>
            <a:pPr marL="571500" lvl="4" indent="-571500">
              <a:lnSpc>
                <a:spcPts val="3500"/>
              </a:lnSpc>
              <a:buFontTx/>
              <a:buChar char="-"/>
            </a:pPr>
            <a:endParaRPr lang="en-US" altLang="en-US" sz="4400">
              <a:latin typeface="Arial" panose="020B0604020202020204" pitchFamily="34" charset="0"/>
              <a:cs typeface="Arial" panose="020B0604020202020204" pitchFamily="34" charset="0"/>
            </a:endParaRPr>
          </a:p>
          <a:p>
            <a:pPr marL="571500" lvl="4" indent="-571500">
              <a:lnSpc>
                <a:spcPts val="3500"/>
              </a:lnSpc>
              <a:buFontTx/>
              <a:buChar char="-"/>
            </a:pPr>
            <a:endParaRPr lang="en-US" altLang="en-US" sz="4400">
              <a:latin typeface="Arial" panose="020B0604020202020204" pitchFamily="34" charset="0"/>
              <a:cs typeface="Arial" panose="020B0604020202020204" pitchFamily="34" charset="0"/>
            </a:endParaRPr>
          </a:p>
          <a:p>
            <a:pPr>
              <a:lnSpc>
                <a:spcPts val="3500"/>
              </a:lnSpc>
            </a:pPr>
            <a:endParaRPr lang="en-US" dirty="0">
              <a:solidFill>
                <a:schemeClr val="tx1">
                  <a:lumMod val="75000"/>
                </a:schemeClr>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26" name="Freeform 25">
            <a:extLst>
              <a:ext uri="{FF2B5EF4-FFF2-40B4-BE49-F238E27FC236}">
                <a16:creationId xmlns:a16="http://schemas.microsoft.com/office/drawing/2014/main" id="{CD8ABAF9-5E4B-6A41-91A7-4437EF2C1D0E}"/>
              </a:ext>
            </a:extLst>
          </p:cNvPr>
          <p:cNvSpPr/>
          <p:nvPr/>
        </p:nvSpPr>
        <p:spPr>
          <a:xfrm>
            <a:off x="12507551" y="3296650"/>
            <a:ext cx="4855912" cy="9144000"/>
          </a:xfrm>
          <a:custGeom>
            <a:avLst/>
            <a:gdLst>
              <a:gd name="connsiteX0" fmla="*/ 0 w 4855912"/>
              <a:gd name="connsiteY0" fmla="*/ 9143998 h 9144000"/>
              <a:gd name="connsiteX1" fmla="*/ 4855912 w 4855912"/>
              <a:gd name="connsiteY1" fmla="*/ 9143998 h 9144000"/>
              <a:gd name="connsiteX2" fmla="*/ 4855912 w 4855912"/>
              <a:gd name="connsiteY2" fmla="*/ 9144000 h 9144000"/>
              <a:gd name="connsiteX3" fmla="*/ 0 w 4855912"/>
              <a:gd name="connsiteY3" fmla="*/ 9144000 h 9144000"/>
              <a:gd name="connsiteX4" fmla="*/ 0 w 4855912"/>
              <a:gd name="connsiteY4" fmla="*/ 0 h 9144000"/>
              <a:gd name="connsiteX5" fmla="*/ 4855912 w 4855912"/>
              <a:gd name="connsiteY5" fmla="*/ 0 h 9144000"/>
              <a:gd name="connsiteX6" fmla="*/ 4855912 w 4855912"/>
              <a:gd name="connsiteY6" fmla="*/ 4215866 h 9144000"/>
              <a:gd name="connsiteX7" fmla="*/ 2427956 w 4855912"/>
              <a:gd name="connsiteY7" fmla="*/ 2983833 h 9144000"/>
              <a:gd name="connsiteX8" fmla="*/ 0 w 4855912"/>
              <a:gd name="connsiteY8" fmla="*/ 4215866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5912" h="9144000">
                <a:moveTo>
                  <a:pt x="0" y="9143998"/>
                </a:moveTo>
                <a:lnTo>
                  <a:pt x="4855912" y="9143998"/>
                </a:lnTo>
                <a:lnTo>
                  <a:pt x="4855912" y="9144000"/>
                </a:lnTo>
                <a:lnTo>
                  <a:pt x="0" y="9144000"/>
                </a:lnTo>
                <a:close/>
                <a:moveTo>
                  <a:pt x="0" y="0"/>
                </a:moveTo>
                <a:lnTo>
                  <a:pt x="4855912" y="0"/>
                </a:lnTo>
                <a:lnTo>
                  <a:pt x="4855912" y="4215866"/>
                </a:lnTo>
                <a:lnTo>
                  <a:pt x="2427956" y="2983833"/>
                </a:lnTo>
                <a:lnTo>
                  <a:pt x="0" y="42158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ff-page Connector 26">
            <a:extLst>
              <a:ext uri="{FF2B5EF4-FFF2-40B4-BE49-F238E27FC236}">
                <a16:creationId xmlns:a16="http://schemas.microsoft.com/office/drawing/2014/main" id="{76095381-D339-CE48-9017-0316BA514B4F}"/>
              </a:ext>
            </a:extLst>
          </p:cNvPr>
          <p:cNvSpPr/>
          <p:nvPr/>
        </p:nvSpPr>
        <p:spPr>
          <a:xfrm rot="10800000">
            <a:off x="12507551" y="6280483"/>
            <a:ext cx="4855912" cy="6160165"/>
          </a:xfrm>
          <a:prstGeom prst="flowChartOffpageConnector">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ED3DCB3-02CA-A443-8B24-D955157204CE}"/>
              </a:ext>
            </a:extLst>
          </p:cNvPr>
          <p:cNvSpPr txBox="1"/>
          <p:nvPr/>
        </p:nvSpPr>
        <p:spPr>
          <a:xfrm>
            <a:off x="12856640" y="3794240"/>
            <a:ext cx="4157741" cy="584775"/>
          </a:xfrm>
          <a:prstGeom prst="rect">
            <a:avLst/>
          </a:prstGeom>
          <a:noFill/>
        </p:spPr>
        <p:txBody>
          <a:bodyPr wrap="none" rtlCol="0" anchor="ctr" anchorCtr="0">
            <a:spAutoFit/>
          </a:bodyPr>
          <a:lstStyle/>
          <a:p>
            <a:pPr algn="ctr"/>
            <a:r>
              <a:rPr lang="en-US" sz="3200" b="1">
                <a:solidFill>
                  <a:schemeClr val="bg1"/>
                </a:solidFill>
                <a:latin typeface="Poppins" pitchFamily="2" charset="77"/>
                <a:ea typeface="League Spartan" charset="0"/>
                <a:cs typeface="Poppins" pitchFamily="2" charset="77"/>
              </a:rPr>
              <a:t>3. VẤN ĐỀ ĐỨA TRẺ</a:t>
            </a:r>
            <a:endParaRPr lang="en-US" sz="3200" b="1" dirty="0">
              <a:solidFill>
                <a:schemeClr val="bg1"/>
              </a:solidFill>
              <a:latin typeface="Poppins" pitchFamily="2" charset="77"/>
              <a:ea typeface="League Spartan" charset="0"/>
              <a:cs typeface="Poppins" pitchFamily="2" charset="77"/>
            </a:endParaRPr>
          </a:p>
        </p:txBody>
      </p:sp>
      <p:sp>
        <p:nvSpPr>
          <p:cNvPr id="29" name="Freeform 1015">
            <a:extLst>
              <a:ext uri="{FF2B5EF4-FFF2-40B4-BE49-F238E27FC236}">
                <a16:creationId xmlns:a16="http://schemas.microsoft.com/office/drawing/2014/main" id="{22CA27A4-E508-A540-B01D-FE9DD9FCC6B2}"/>
              </a:ext>
            </a:extLst>
          </p:cNvPr>
          <p:cNvSpPr>
            <a:spLocks noChangeAspect="1"/>
          </p:cNvSpPr>
          <p:nvPr/>
        </p:nvSpPr>
        <p:spPr bwMode="auto">
          <a:xfrm>
            <a:off x="14439608" y="4772430"/>
            <a:ext cx="991796" cy="991796"/>
          </a:xfrm>
          <a:custGeom>
            <a:avLst/>
            <a:gdLst>
              <a:gd name="T0" fmla="*/ 7726423 w 293329"/>
              <a:gd name="T1" fmla="*/ 9850932 h 293332"/>
              <a:gd name="T2" fmla="*/ 2935958 w 293329"/>
              <a:gd name="T3" fmla="*/ 9676341 h 293332"/>
              <a:gd name="T4" fmla="*/ 8633732 w 293329"/>
              <a:gd name="T5" fmla="*/ 8887648 h 293332"/>
              <a:gd name="T6" fmla="*/ 8503163 w 293329"/>
              <a:gd name="T7" fmla="*/ 10333017 h 293332"/>
              <a:gd name="T8" fmla="*/ 10187033 w 293329"/>
              <a:gd name="T9" fmla="*/ 9107071 h 293332"/>
              <a:gd name="T10" fmla="*/ 10656909 w 293329"/>
              <a:gd name="T11" fmla="*/ 9507104 h 293332"/>
              <a:gd name="T12" fmla="*/ 8346597 w 293329"/>
              <a:gd name="T13" fmla="*/ 10655613 h 293332"/>
              <a:gd name="T14" fmla="*/ 8398777 w 293329"/>
              <a:gd name="T15" fmla="*/ 8900613 h 293332"/>
              <a:gd name="T16" fmla="*/ 456778 w 293329"/>
              <a:gd name="T17" fmla="*/ 9107071 h 293332"/>
              <a:gd name="T18" fmla="*/ 2153785 w 293329"/>
              <a:gd name="T19" fmla="*/ 10333017 h 293332"/>
              <a:gd name="T20" fmla="*/ 2023134 w 293329"/>
              <a:gd name="T21" fmla="*/ 8887648 h 293332"/>
              <a:gd name="T22" fmla="*/ 2466970 w 293329"/>
              <a:gd name="T23" fmla="*/ 10500789 h 293332"/>
              <a:gd name="T24" fmla="*/ 0 w 293329"/>
              <a:gd name="T25" fmla="*/ 10500789 h 293332"/>
              <a:gd name="T26" fmla="*/ 443780 w 293329"/>
              <a:gd name="T27" fmla="*/ 8887648 h 293332"/>
              <a:gd name="T28" fmla="*/ 9388267 w 293329"/>
              <a:gd name="T29" fmla="*/ 8605304 h 293332"/>
              <a:gd name="T30" fmla="*/ 1198367 w 293329"/>
              <a:gd name="T31" fmla="*/ 7874844 h 293332"/>
              <a:gd name="T32" fmla="*/ 1570072 w 293329"/>
              <a:gd name="T33" fmla="*/ 8233637 h 293332"/>
              <a:gd name="T34" fmla="*/ 10080391 w 293329"/>
              <a:gd name="T35" fmla="*/ 8233637 h 293332"/>
              <a:gd name="T36" fmla="*/ 9388267 w 293329"/>
              <a:gd name="T37" fmla="*/ 7554479 h 293332"/>
              <a:gd name="T38" fmla="*/ 1198367 w 293329"/>
              <a:gd name="T39" fmla="*/ 8925645 h 293332"/>
              <a:gd name="T40" fmla="*/ 5130248 w 293329"/>
              <a:gd name="T41" fmla="*/ 6689459 h 293332"/>
              <a:gd name="T42" fmla="*/ 6635580 w 293329"/>
              <a:gd name="T43" fmla="*/ 7022186 h 293332"/>
              <a:gd name="T44" fmla="*/ 5130248 w 293329"/>
              <a:gd name="T45" fmla="*/ 6689459 h 293332"/>
              <a:gd name="T46" fmla="*/ 6792622 w 293329"/>
              <a:gd name="T47" fmla="*/ 5753460 h 293332"/>
              <a:gd name="T48" fmla="*/ 4960060 w 293329"/>
              <a:gd name="T49" fmla="*/ 5753460 h 293332"/>
              <a:gd name="T50" fmla="*/ 4394049 w 293329"/>
              <a:gd name="T51" fmla="*/ 8425350 h 293332"/>
              <a:gd name="T52" fmla="*/ 4394049 w 293329"/>
              <a:gd name="T53" fmla="*/ 4434924 h 293332"/>
              <a:gd name="T54" fmla="*/ 3801866 w 293329"/>
              <a:gd name="T55" fmla="*/ 8425350 h 293332"/>
              <a:gd name="T56" fmla="*/ 3801866 w 293329"/>
              <a:gd name="T57" fmla="*/ 4434924 h 293332"/>
              <a:gd name="T58" fmla="*/ 10173087 w 293329"/>
              <a:gd name="T59" fmla="*/ 3648251 h 293332"/>
              <a:gd name="T60" fmla="*/ 9880272 w 293329"/>
              <a:gd name="T61" fmla="*/ 7355373 h 293332"/>
              <a:gd name="T62" fmla="*/ 9960128 w 293329"/>
              <a:gd name="T63" fmla="*/ 3543768 h 293332"/>
              <a:gd name="T64" fmla="*/ 882485 w 293329"/>
              <a:gd name="T65" fmla="*/ 7043025 h 293332"/>
              <a:gd name="T66" fmla="*/ 572838 w 293329"/>
              <a:gd name="T67" fmla="*/ 7161164 h 293332"/>
              <a:gd name="T68" fmla="*/ 3801866 w 293329"/>
              <a:gd name="T69" fmla="*/ 3139719 h 293332"/>
              <a:gd name="T70" fmla="*/ 6999706 w 293329"/>
              <a:gd name="T71" fmla="*/ 4120936 h 293332"/>
              <a:gd name="T72" fmla="*/ 3801866 w 293329"/>
              <a:gd name="T73" fmla="*/ 2825664 h 293332"/>
              <a:gd name="T74" fmla="*/ 7486601 w 293329"/>
              <a:gd name="T75" fmla="*/ 3139719 h 293332"/>
              <a:gd name="T76" fmla="*/ 7486601 w 293329"/>
              <a:gd name="T77" fmla="*/ 4120936 h 293332"/>
              <a:gd name="T78" fmla="*/ 7486601 w 293329"/>
              <a:gd name="T79" fmla="*/ 8752426 h 293332"/>
              <a:gd name="T80" fmla="*/ 2999112 w 293329"/>
              <a:gd name="T81" fmla="*/ 3623786 h 293332"/>
              <a:gd name="T82" fmla="*/ 8646767 w 293329"/>
              <a:gd name="T83" fmla="*/ 1554601 h 293332"/>
              <a:gd name="T84" fmla="*/ 10330586 w 293329"/>
              <a:gd name="T85" fmla="*/ 2789136 h 293332"/>
              <a:gd name="T86" fmla="*/ 10213098 w 293329"/>
              <a:gd name="T87" fmla="*/ 1333651 h 293332"/>
              <a:gd name="T88" fmla="*/ 10656909 w 293329"/>
              <a:gd name="T89" fmla="*/ 2945074 h 293332"/>
              <a:gd name="T90" fmla="*/ 8189923 w 293329"/>
              <a:gd name="T91" fmla="*/ 2945074 h 293332"/>
              <a:gd name="T92" fmla="*/ 8633732 w 293329"/>
              <a:gd name="T93" fmla="*/ 1333651 h 293332"/>
              <a:gd name="T94" fmla="*/ 313320 w 293329"/>
              <a:gd name="T95" fmla="*/ 1957394 h 293332"/>
              <a:gd name="T96" fmla="*/ 2153785 w 293329"/>
              <a:gd name="T97" fmla="*/ 1957394 h 293332"/>
              <a:gd name="T98" fmla="*/ 2245154 w 293329"/>
              <a:gd name="T99" fmla="*/ 1346649 h 293332"/>
              <a:gd name="T100" fmla="*/ 2310348 w 293329"/>
              <a:gd name="T101" fmla="*/ 3101058 h 293332"/>
              <a:gd name="T102" fmla="*/ 0 w 293329"/>
              <a:gd name="T103" fmla="*/ 1957394 h 293332"/>
              <a:gd name="T104" fmla="*/ 9388267 w 293329"/>
              <a:gd name="T105" fmla="*/ 307485 h 293332"/>
              <a:gd name="T106" fmla="*/ 9759991 w 293329"/>
              <a:gd name="T107" fmla="*/ 679246 h 293332"/>
              <a:gd name="T108" fmla="*/ 826690 w 293329"/>
              <a:gd name="T109" fmla="*/ 679246 h 293332"/>
              <a:gd name="T110" fmla="*/ 1198367 w 293329"/>
              <a:gd name="T111" fmla="*/ 307485 h 293332"/>
              <a:gd name="T112" fmla="*/ 8022361 w 293329"/>
              <a:gd name="T113" fmla="*/ 1208071 h 293332"/>
              <a:gd name="T114" fmla="*/ 2720558 w 293329"/>
              <a:gd name="T115" fmla="*/ 1286932 h 293332"/>
              <a:gd name="T116" fmla="*/ 5293109 w 293329"/>
              <a:gd name="T117" fmla="*/ 246183 h 293332"/>
              <a:gd name="T118" fmla="*/ 9388267 w 293329"/>
              <a:gd name="T119" fmla="*/ 1371250 h 293332"/>
              <a:gd name="T120" fmla="*/ 1198367 w 293329"/>
              <a:gd name="T121" fmla="*/ 0 h 293332"/>
              <a:gd name="T122" fmla="*/ 519153 w 293329"/>
              <a:gd name="T123" fmla="*/ 679246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p:spPr>
        <p:txBody>
          <a:bodyPr anchor="ctr"/>
          <a:lstStyle/>
          <a:p>
            <a:endParaRPr lang="en-US"/>
          </a:p>
        </p:txBody>
      </p:sp>
      <p:sp>
        <p:nvSpPr>
          <p:cNvPr id="31" name="TextBox 30">
            <a:extLst>
              <a:ext uri="{FF2B5EF4-FFF2-40B4-BE49-F238E27FC236}">
                <a16:creationId xmlns:a16="http://schemas.microsoft.com/office/drawing/2014/main" id="{ED45D52F-1B29-3C48-8A46-3A5079675184}"/>
              </a:ext>
            </a:extLst>
          </p:cNvPr>
          <p:cNvSpPr txBox="1"/>
          <p:nvPr/>
        </p:nvSpPr>
        <p:spPr>
          <a:xfrm>
            <a:off x="12856640" y="7681902"/>
            <a:ext cx="4523122" cy="1077218"/>
          </a:xfrm>
          <a:prstGeom prst="rect">
            <a:avLst/>
          </a:prstGeom>
          <a:noFill/>
        </p:spPr>
        <p:txBody>
          <a:bodyPr wrap="square" rtlCol="0" anchor="b" anchorCtr="0">
            <a:spAutoFit/>
          </a:bodyPr>
          <a:lstStyle/>
          <a:p>
            <a:pPr algn="ctr"/>
            <a:r>
              <a:rPr lang="en-US" altLang="en-US" sz="3200" b="1">
                <a:latin typeface="Arial" panose="020B0604020202020204" pitchFamily="34" charset="0"/>
                <a:cs typeface="Arial" panose="020B0604020202020204" pitchFamily="34" charset="0"/>
              </a:rPr>
              <a:t>Thị phần thấp; Tăng trưởng thị trường cao</a:t>
            </a:r>
            <a:endParaRPr lang="en-US" sz="3200" b="1" dirty="0">
              <a:solidFill>
                <a:schemeClr val="tx2"/>
              </a:solidFill>
              <a:latin typeface="Poppins" pitchFamily="2" charset="77"/>
              <a:ea typeface="League Spartan" charset="0"/>
              <a:cs typeface="Poppins" pitchFamily="2" charset="77"/>
            </a:endParaRPr>
          </a:p>
        </p:txBody>
      </p:sp>
      <p:sp>
        <p:nvSpPr>
          <p:cNvPr id="32" name="Subtitle 2">
            <a:extLst>
              <a:ext uri="{FF2B5EF4-FFF2-40B4-BE49-F238E27FC236}">
                <a16:creationId xmlns:a16="http://schemas.microsoft.com/office/drawing/2014/main" id="{A09B39EE-A05C-EA4F-A386-EB682500A155}"/>
              </a:ext>
            </a:extLst>
          </p:cNvPr>
          <p:cNvSpPr txBox="1">
            <a:spLocks/>
          </p:cNvSpPr>
          <p:nvPr/>
        </p:nvSpPr>
        <p:spPr>
          <a:xfrm>
            <a:off x="12491251" y="8947404"/>
            <a:ext cx="4827812" cy="3517373"/>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Cần đầu tư để giữ chỗ đứng trong thị trường bị chi phối những đối thủ khác</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Mở rộng một phần (Có lợi thế khác biệt</a:t>
            </a:r>
            <a:r>
              <a:rPr lang="en-US" altLang="en-US" sz="2400">
                <a:latin typeface="Arial" panose="020B0604020202020204" pitchFamily="34" charset="0"/>
                <a:cs typeface="Arial" panose="020B0604020202020204" pitchFamily="34" charset="0"/>
              </a:rPr>
              <a:t>) </a:t>
            </a:r>
          </a:p>
          <a:p>
            <a:pPr marL="571500" lvl="4" indent="-571500">
              <a:lnSpc>
                <a:spcPts val="3500"/>
              </a:lnSpc>
              <a:buFontTx/>
              <a:buChar char="-"/>
            </a:pPr>
            <a:endParaRPr lang="en-US" altLang="en-US" sz="4400">
              <a:latin typeface="Arial" panose="020B0604020202020204" pitchFamily="34" charset="0"/>
              <a:cs typeface="Arial" panose="020B0604020202020204" pitchFamily="34" charset="0"/>
            </a:endParaRPr>
          </a:p>
          <a:p>
            <a:pPr>
              <a:lnSpc>
                <a:spcPts val="3500"/>
              </a:lnSpc>
            </a:pPr>
            <a:endParaRPr lang="en-US" dirty="0">
              <a:solidFill>
                <a:schemeClr val="tx1">
                  <a:lumMod val="75000"/>
                </a:schemeClr>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34" name="Freeform 33">
            <a:extLst>
              <a:ext uri="{FF2B5EF4-FFF2-40B4-BE49-F238E27FC236}">
                <a16:creationId xmlns:a16="http://schemas.microsoft.com/office/drawing/2014/main" id="{53A45E5D-E2CE-7749-9681-5EBD039EE506}"/>
              </a:ext>
            </a:extLst>
          </p:cNvPr>
          <p:cNvSpPr/>
          <p:nvPr/>
        </p:nvSpPr>
        <p:spPr>
          <a:xfrm>
            <a:off x="18000913" y="3296650"/>
            <a:ext cx="4855912" cy="9144000"/>
          </a:xfrm>
          <a:custGeom>
            <a:avLst/>
            <a:gdLst>
              <a:gd name="connsiteX0" fmla="*/ 0 w 4855912"/>
              <a:gd name="connsiteY0" fmla="*/ 9143998 h 9144000"/>
              <a:gd name="connsiteX1" fmla="*/ 4855912 w 4855912"/>
              <a:gd name="connsiteY1" fmla="*/ 9143998 h 9144000"/>
              <a:gd name="connsiteX2" fmla="*/ 4855912 w 4855912"/>
              <a:gd name="connsiteY2" fmla="*/ 9144000 h 9144000"/>
              <a:gd name="connsiteX3" fmla="*/ 0 w 4855912"/>
              <a:gd name="connsiteY3" fmla="*/ 9144000 h 9144000"/>
              <a:gd name="connsiteX4" fmla="*/ 0 w 4855912"/>
              <a:gd name="connsiteY4" fmla="*/ 0 h 9144000"/>
              <a:gd name="connsiteX5" fmla="*/ 4855912 w 4855912"/>
              <a:gd name="connsiteY5" fmla="*/ 0 h 9144000"/>
              <a:gd name="connsiteX6" fmla="*/ 4855912 w 4855912"/>
              <a:gd name="connsiteY6" fmla="*/ 4215866 h 9144000"/>
              <a:gd name="connsiteX7" fmla="*/ 2427956 w 4855912"/>
              <a:gd name="connsiteY7" fmla="*/ 2983833 h 9144000"/>
              <a:gd name="connsiteX8" fmla="*/ 0 w 4855912"/>
              <a:gd name="connsiteY8" fmla="*/ 4215866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5912" h="9144000">
                <a:moveTo>
                  <a:pt x="0" y="9143998"/>
                </a:moveTo>
                <a:lnTo>
                  <a:pt x="4855912" y="9143998"/>
                </a:lnTo>
                <a:lnTo>
                  <a:pt x="4855912" y="9144000"/>
                </a:lnTo>
                <a:lnTo>
                  <a:pt x="0" y="9144000"/>
                </a:lnTo>
                <a:close/>
                <a:moveTo>
                  <a:pt x="0" y="0"/>
                </a:moveTo>
                <a:lnTo>
                  <a:pt x="4855912" y="0"/>
                </a:lnTo>
                <a:lnTo>
                  <a:pt x="4855912" y="4215866"/>
                </a:lnTo>
                <a:lnTo>
                  <a:pt x="2427956" y="2983833"/>
                </a:lnTo>
                <a:lnTo>
                  <a:pt x="0" y="421586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ff-page Connector 34">
            <a:extLst>
              <a:ext uri="{FF2B5EF4-FFF2-40B4-BE49-F238E27FC236}">
                <a16:creationId xmlns:a16="http://schemas.microsoft.com/office/drawing/2014/main" id="{3B1AE6AB-3640-CB4F-B73D-4BB9C6281544}"/>
              </a:ext>
            </a:extLst>
          </p:cNvPr>
          <p:cNvSpPr/>
          <p:nvPr/>
        </p:nvSpPr>
        <p:spPr>
          <a:xfrm rot="10800000">
            <a:off x="18000913" y="6280483"/>
            <a:ext cx="4855912" cy="6160165"/>
          </a:xfrm>
          <a:prstGeom prst="flowChartOffpageConnector">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71CEDC4-680E-934C-977D-6199F89C51C1}"/>
              </a:ext>
            </a:extLst>
          </p:cNvPr>
          <p:cNvSpPr txBox="1"/>
          <p:nvPr/>
        </p:nvSpPr>
        <p:spPr>
          <a:xfrm>
            <a:off x="19652857" y="3794240"/>
            <a:ext cx="1552028" cy="584775"/>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4</a:t>
            </a:r>
            <a:r>
              <a:rPr lang="en-US" sz="3200" b="1">
                <a:solidFill>
                  <a:schemeClr val="bg1"/>
                </a:solidFill>
                <a:latin typeface="Poppins" pitchFamily="2" charset="77"/>
                <a:ea typeface="League Spartan" charset="0"/>
                <a:cs typeface="Poppins" pitchFamily="2" charset="77"/>
              </a:rPr>
              <a:t>. CHÓ</a:t>
            </a:r>
            <a:endParaRPr lang="en-US" sz="3200" b="1" dirty="0">
              <a:solidFill>
                <a:schemeClr val="bg1"/>
              </a:solidFill>
              <a:latin typeface="Poppins" pitchFamily="2" charset="77"/>
              <a:ea typeface="League Spartan" charset="0"/>
              <a:cs typeface="Poppins" pitchFamily="2" charset="77"/>
            </a:endParaRPr>
          </a:p>
        </p:txBody>
      </p:sp>
      <p:sp>
        <p:nvSpPr>
          <p:cNvPr id="37" name="Freeform 1015">
            <a:extLst>
              <a:ext uri="{FF2B5EF4-FFF2-40B4-BE49-F238E27FC236}">
                <a16:creationId xmlns:a16="http://schemas.microsoft.com/office/drawing/2014/main" id="{96D1FAAD-0B81-B143-AAD7-483A0A642735}"/>
              </a:ext>
            </a:extLst>
          </p:cNvPr>
          <p:cNvSpPr>
            <a:spLocks noChangeAspect="1"/>
          </p:cNvSpPr>
          <p:nvPr/>
        </p:nvSpPr>
        <p:spPr bwMode="auto">
          <a:xfrm>
            <a:off x="19932970" y="4772430"/>
            <a:ext cx="991796" cy="991796"/>
          </a:xfrm>
          <a:custGeom>
            <a:avLst/>
            <a:gdLst>
              <a:gd name="T0" fmla="*/ 7726423 w 293329"/>
              <a:gd name="T1" fmla="*/ 9850932 h 293332"/>
              <a:gd name="T2" fmla="*/ 2935958 w 293329"/>
              <a:gd name="T3" fmla="*/ 9676341 h 293332"/>
              <a:gd name="T4" fmla="*/ 8633732 w 293329"/>
              <a:gd name="T5" fmla="*/ 8887648 h 293332"/>
              <a:gd name="T6" fmla="*/ 8503163 w 293329"/>
              <a:gd name="T7" fmla="*/ 10333017 h 293332"/>
              <a:gd name="T8" fmla="*/ 10187033 w 293329"/>
              <a:gd name="T9" fmla="*/ 9107071 h 293332"/>
              <a:gd name="T10" fmla="*/ 10656909 w 293329"/>
              <a:gd name="T11" fmla="*/ 9507104 h 293332"/>
              <a:gd name="T12" fmla="*/ 8346597 w 293329"/>
              <a:gd name="T13" fmla="*/ 10655613 h 293332"/>
              <a:gd name="T14" fmla="*/ 8398777 w 293329"/>
              <a:gd name="T15" fmla="*/ 8900613 h 293332"/>
              <a:gd name="T16" fmla="*/ 456778 w 293329"/>
              <a:gd name="T17" fmla="*/ 9107071 h 293332"/>
              <a:gd name="T18" fmla="*/ 2153785 w 293329"/>
              <a:gd name="T19" fmla="*/ 10333017 h 293332"/>
              <a:gd name="T20" fmla="*/ 2023134 w 293329"/>
              <a:gd name="T21" fmla="*/ 8887648 h 293332"/>
              <a:gd name="T22" fmla="*/ 2466970 w 293329"/>
              <a:gd name="T23" fmla="*/ 10500789 h 293332"/>
              <a:gd name="T24" fmla="*/ 0 w 293329"/>
              <a:gd name="T25" fmla="*/ 10500789 h 293332"/>
              <a:gd name="T26" fmla="*/ 443780 w 293329"/>
              <a:gd name="T27" fmla="*/ 8887648 h 293332"/>
              <a:gd name="T28" fmla="*/ 9388267 w 293329"/>
              <a:gd name="T29" fmla="*/ 8605304 h 293332"/>
              <a:gd name="T30" fmla="*/ 1198367 w 293329"/>
              <a:gd name="T31" fmla="*/ 7874844 h 293332"/>
              <a:gd name="T32" fmla="*/ 1570072 w 293329"/>
              <a:gd name="T33" fmla="*/ 8233637 h 293332"/>
              <a:gd name="T34" fmla="*/ 10080391 w 293329"/>
              <a:gd name="T35" fmla="*/ 8233637 h 293332"/>
              <a:gd name="T36" fmla="*/ 9388267 w 293329"/>
              <a:gd name="T37" fmla="*/ 7554479 h 293332"/>
              <a:gd name="T38" fmla="*/ 1198367 w 293329"/>
              <a:gd name="T39" fmla="*/ 8925645 h 293332"/>
              <a:gd name="T40" fmla="*/ 5130248 w 293329"/>
              <a:gd name="T41" fmla="*/ 6689459 h 293332"/>
              <a:gd name="T42" fmla="*/ 6635580 w 293329"/>
              <a:gd name="T43" fmla="*/ 7022186 h 293332"/>
              <a:gd name="T44" fmla="*/ 5130248 w 293329"/>
              <a:gd name="T45" fmla="*/ 6689459 h 293332"/>
              <a:gd name="T46" fmla="*/ 6792622 w 293329"/>
              <a:gd name="T47" fmla="*/ 5753460 h 293332"/>
              <a:gd name="T48" fmla="*/ 4960060 w 293329"/>
              <a:gd name="T49" fmla="*/ 5753460 h 293332"/>
              <a:gd name="T50" fmla="*/ 4394049 w 293329"/>
              <a:gd name="T51" fmla="*/ 8425350 h 293332"/>
              <a:gd name="T52" fmla="*/ 4394049 w 293329"/>
              <a:gd name="T53" fmla="*/ 4434924 h 293332"/>
              <a:gd name="T54" fmla="*/ 3801866 w 293329"/>
              <a:gd name="T55" fmla="*/ 8425350 h 293332"/>
              <a:gd name="T56" fmla="*/ 3801866 w 293329"/>
              <a:gd name="T57" fmla="*/ 4434924 h 293332"/>
              <a:gd name="T58" fmla="*/ 10173087 w 293329"/>
              <a:gd name="T59" fmla="*/ 3648251 h 293332"/>
              <a:gd name="T60" fmla="*/ 9880272 w 293329"/>
              <a:gd name="T61" fmla="*/ 7355373 h 293332"/>
              <a:gd name="T62" fmla="*/ 9960128 w 293329"/>
              <a:gd name="T63" fmla="*/ 3543768 h 293332"/>
              <a:gd name="T64" fmla="*/ 882485 w 293329"/>
              <a:gd name="T65" fmla="*/ 7043025 h 293332"/>
              <a:gd name="T66" fmla="*/ 572838 w 293329"/>
              <a:gd name="T67" fmla="*/ 7161164 h 293332"/>
              <a:gd name="T68" fmla="*/ 3801866 w 293329"/>
              <a:gd name="T69" fmla="*/ 3139719 h 293332"/>
              <a:gd name="T70" fmla="*/ 6999706 w 293329"/>
              <a:gd name="T71" fmla="*/ 4120936 h 293332"/>
              <a:gd name="T72" fmla="*/ 3801866 w 293329"/>
              <a:gd name="T73" fmla="*/ 2825664 h 293332"/>
              <a:gd name="T74" fmla="*/ 7486601 w 293329"/>
              <a:gd name="T75" fmla="*/ 3139719 h 293332"/>
              <a:gd name="T76" fmla="*/ 7486601 w 293329"/>
              <a:gd name="T77" fmla="*/ 4120936 h 293332"/>
              <a:gd name="T78" fmla="*/ 7486601 w 293329"/>
              <a:gd name="T79" fmla="*/ 8752426 h 293332"/>
              <a:gd name="T80" fmla="*/ 2999112 w 293329"/>
              <a:gd name="T81" fmla="*/ 3623786 h 293332"/>
              <a:gd name="T82" fmla="*/ 8646767 w 293329"/>
              <a:gd name="T83" fmla="*/ 1554601 h 293332"/>
              <a:gd name="T84" fmla="*/ 10330586 w 293329"/>
              <a:gd name="T85" fmla="*/ 2789136 h 293332"/>
              <a:gd name="T86" fmla="*/ 10213098 w 293329"/>
              <a:gd name="T87" fmla="*/ 1333651 h 293332"/>
              <a:gd name="T88" fmla="*/ 10656909 w 293329"/>
              <a:gd name="T89" fmla="*/ 2945074 h 293332"/>
              <a:gd name="T90" fmla="*/ 8189923 w 293329"/>
              <a:gd name="T91" fmla="*/ 2945074 h 293332"/>
              <a:gd name="T92" fmla="*/ 8633732 w 293329"/>
              <a:gd name="T93" fmla="*/ 1333651 h 293332"/>
              <a:gd name="T94" fmla="*/ 313320 w 293329"/>
              <a:gd name="T95" fmla="*/ 1957394 h 293332"/>
              <a:gd name="T96" fmla="*/ 2153785 w 293329"/>
              <a:gd name="T97" fmla="*/ 1957394 h 293332"/>
              <a:gd name="T98" fmla="*/ 2245154 w 293329"/>
              <a:gd name="T99" fmla="*/ 1346649 h 293332"/>
              <a:gd name="T100" fmla="*/ 2310348 w 293329"/>
              <a:gd name="T101" fmla="*/ 3101058 h 293332"/>
              <a:gd name="T102" fmla="*/ 0 w 293329"/>
              <a:gd name="T103" fmla="*/ 1957394 h 293332"/>
              <a:gd name="T104" fmla="*/ 9388267 w 293329"/>
              <a:gd name="T105" fmla="*/ 307485 h 293332"/>
              <a:gd name="T106" fmla="*/ 9759991 w 293329"/>
              <a:gd name="T107" fmla="*/ 679246 h 293332"/>
              <a:gd name="T108" fmla="*/ 826690 w 293329"/>
              <a:gd name="T109" fmla="*/ 679246 h 293332"/>
              <a:gd name="T110" fmla="*/ 1198367 w 293329"/>
              <a:gd name="T111" fmla="*/ 307485 h 293332"/>
              <a:gd name="T112" fmla="*/ 8022361 w 293329"/>
              <a:gd name="T113" fmla="*/ 1208071 h 293332"/>
              <a:gd name="T114" fmla="*/ 2720558 w 293329"/>
              <a:gd name="T115" fmla="*/ 1286932 h 293332"/>
              <a:gd name="T116" fmla="*/ 5293109 w 293329"/>
              <a:gd name="T117" fmla="*/ 246183 h 293332"/>
              <a:gd name="T118" fmla="*/ 9388267 w 293329"/>
              <a:gd name="T119" fmla="*/ 1371250 h 293332"/>
              <a:gd name="T120" fmla="*/ 1198367 w 293329"/>
              <a:gd name="T121" fmla="*/ 0 h 293332"/>
              <a:gd name="T122" fmla="*/ 519153 w 293329"/>
              <a:gd name="T123" fmla="*/ 679246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p:spPr>
        <p:txBody>
          <a:bodyPr anchor="ctr"/>
          <a:lstStyle/>
          <a:p>
            <a:endParaRPr lang="en-US"/>
          </a:p>
        </p:txBody>
      </p:sp>
      <p:sp>
        <p:nvSpPr>
          <p:cNvPr id="39" name="TextBox 38">
            <a:extLst>
              <a:ext uri="{FF2B5EF4-FFF2-40B4-BE49-F238E27FC236}">
                <a16:creationId xmlns:a16="http://schemas.microsoft.com/office/drawing/2014/main" id="{79AFC090-8BB1-6B48-A642-220428152746}"/>
              </a:ext>
            </a:extLst>
          </p:cNvPr>
          <p:cNvSpPr txBox="1"/>
          <p:nvPr/>
        </p:nvSpPr>
        <p:spPr>
          <a:xfrm>
            <a:off x="18017212" y="7643775"/>
            <a:ext cx="4855902" cy="1077218"/>
          </a:xfrm>
          <a:prstGeom prst="rect">
            <a:avLst/>
          </a:prstGeom>
          <a:noFill/>
        </p:spPr>
        <p:txBody>
          <a:bodyPr wrap="square" rtlCol="0" anchor="b" anchorCtr="0">
            <a:spAutoFit/>
          </a:bodyPr>
          <a:lstStyle/>
          <a:p>
            <a:pPr algn="ctr"/>
            <a:r>
              <a:rPr lang="en-US" altLang="en-US" sz="3200" b="1">
                <a:latin typeface="Arial" panose="020B0604020202020204" pitchFamily="34" charset="0"/>
                <a:cs typeface="Arial" panose="020B0604020202020204" pitchFamily="34" charset="0"/>
              </a:rPr>
              <a:t>Thị phần thấp; Tăng trưởng thị trường thấp</a:t>
            </a:r>
            <a:endParaRPr lang="en-US" sz="3200" b="1" dirty="0">
              <a:solidFill>
                <a:schemeClr val="tx2"/>
              </a:solidFill>
              <a:latin typeface="Poppins" pitchFamily="2" charset="77"/>
              <a:ea typeface="League Spartan" charset="0"/>
              <a:cs typeface="Poppins" pitchFamily="2" charset="77"/>
            </a:endParaRPr>
          </a:p>
        </p:txBody>
      </p:sp>
      <p:sp>
        <p:nvSpPr>
          <p:cNvPr id="40" name="Subtitle 2">
            <a:extLst>
              <a:ext uri="{FF2B5EF4-FFF2-40B4-BE49-F238E27FC236}">
                <a16:creationId xmlns:a16="http://schemas.microsoft.com/office/drawing/2014/main" id="{5824F525-8B32-8F4E-BADB-07FC6C3DCCDE}"/>
              </a:ext>
            </a:extLst>
          </p:cNvPr>
          <p:cNvSpPr txBox="1">
            <a:spLocks/>
          </p:cNvSpPr>
          <p:nvPr/>
        </p:nvSpPr>
        <p:spPr>
          <a:xfrm>
            <a:off x="17940214" y="8742912"/>
            <a:ext cx="4855912" cy="552202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Tạo ra rất ít tiền mặt (nếu có)</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Chỉ có thể mở rộng bằng cách “cải thiện hiệu suất” và “giảm giá bán” </a:t>
            </a:r>
          </a:p>
          <a:p>
            <a:pPr marL="571500" lvl="4" indent="-571500" algn="just">
              <a:lnSpc>
                <a:spcPts val="3500"/>
              </a:lnSpc>
              <a:buFontTx/>
              <a:buChar char="-"/>
            </a:pPr>
            <a:r>
              <a:rPr lang="en-US" altLang="en-US" sz="2400">
                <a:solidFill>
                  <a:schemeClr val="tx2">
                    <a:lumMod val="95000"/>
                    <a:lumOff val="5000"/>
                  </a:schemeClr>
                </a:solidFill>
                <a:latin typeface="Arial" panose="020B0604020202020204" pitchFamily="34" charset="0"/>
                <a:cs typeface="Arial" panose="020B0604020202020204" pitchFamily="34" charset="0"/>
              </a:rPr>
              <a:t>Bị đặt vào “trạng thái vắt sữa”- Nếu doanh nghiệp không sử dụng nguồn vốn có giá trị</a:t>
            </a:r>
          </a:p>
          <a:p>
            <a:pPr marL="571500" lvl="4" indent="-571500" algn="l">
              <a:lnSpc>
                <a:spcPts val="3500"/>
              </a:lnSpc>
              <a:buFontTx/>
              <a:buChar char="-"/>
            </a:pPr>
            <a:endParaRPr lang="en-US" altLang="en-US" sz="4400">
              <a:latin typeface="Arial" panose="020B0604020202020204" pitchFamily="34" charset="0"/>
              <a:cs typeface="Arial" panose="020B0604020202020204" pitchFamily="34" charset="0"/>
            </a:endParaRPr>
          </a:p>
          <a:p>
            <a:pPr marL="571500" lvl="4" indent="-571500">
              <a:lnSpc>
                <a:spcPts val="3500"/>
              </a:lnSpc>
              <a:buFontTx/>
              <a:buChar char="-"/>
            </a:pPr>
            <a:endParaRPr lang="en-US" altLang="en-US" sz="4400">
              <a:latin typeface="Arial" panose="020B0604020202020204" pitchFamily="34" charset="0"/>
              <a:cs typeface="Arial" panose="020B0604020202020204" pitchFamily="34" charset="0"/>
            </a:endParaRPr>
          </a:p>
          <a:p>
            <a:pPr>
              <a:lnSpc>
                <a:spcPts val="3500"/>
              </a:lnSpc>
            </a:pPr>
            <a:r>
              <a:rPr lang="en-US">
                <a:solidFill>
                  <a:schemeClr val="tx1">
                    <a:lumMod val="75000"/>
                  </a:schemeClr>
                </a:solidFill>
                <a:latin typeface="Lato Light" panose="020F0502020204030203" pitchFamily="34" charset="0"/>
                <a:ea typeface="Lato Light" panose="020F0502020204030203" pitchFamily="34" charset="0"/>
                <a:cs typeface="Mukta ExtraLight" panose="020B0000000000000000" pitchFamily="34" charset="77"/>
              </a:rPr>
              <a:t>.</a:t>
            </a:r>
            <a:endParaRPr lang="en-US" dirty="0">
              <a:solidFill>
                <a:schemeClr val="tx1">
                  <a:lumMod val="75000"/>
                </a:schemeClr>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1697946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bg1"/>
                </a:solidFill>
                <a:cs typeface="Arial" panose="020B0604020202020204" pitchFamily="34" charset="0"/>
              </a:rPr>
              <a:t>Business Canvas Model – Mô hình kinh doanh cho SME</a:t>
            </a:r>
            <a:endParaRPr lang="en-US" altLang="en-US" sz="3000">
              <a:solidFill>
                <a:schemeClr val="bg1"/>
              </a:solidFill>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solidFill>
                  <a:schemeClr val="bg1"/>
                </a:solidFill>
              </a:rPr>
              <a:t>5</a:t>
            </a:r>
            <a:endParaRPr lang="en-US" altLang="en-US" sz="3000">
              <a:solidFill>
                <a:schemeClr val="bg1"/>
              </a:solidFill>
            </a:endParaRPr>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1280837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cxnSp>
        <p:nvCxnSpPr>
          <p:cNvPr id="877" name="Google Shape;877;p29"/>
          <p:cNvCxnSpPr/>
          <p:nvPr/>
        </p:nvCxnSpPr>
        <p:spPr>
          <a:xfrm flipH="1" flipV="1">
            <a:off x="12187672" y="1874520"/>
            <a:ext cx="1" cy="1479582"/>
          </a:xfrm>
          <a:prstGeom prst="straightConnector1">
            <a:avLst/>
          </a:prstGeom>
          <a:noFill/>
          <a:ln w="38100" cap="flat" cmpd="sng">
            <a:solidFill>
              <a:srgbClr val="D8D8D8"/>
            </a:solidFill>
            <a:prstDash val="solid"/>
            <a:miter lim="400000"/>
            <a:headEnd type="none" w="sm" len="sm"/>
            <a:tailEnd type="none" w="sm" len="sm"/>
          </a:ln>
        </p:spPr>
      </p:cxnSp>
      <p:cxnSp>
        <p:nvCxnSpPr>
          <p:cNvPr id="878" name="Google Shape;878;p29"/>
          <p:cNvCxnSpPr/>
          <p:nvPr/>
        </p:nvCxnSpPr>
        <p:spPr>
          <a:xfrm flipV="1">
            <a:off x="12184172" y="10361897"/>
            <a:ext cx="3501" cy="1178953"/>
          </a:xfrm>
          <a:prstGeom prst="straightConnector1">
            <a:avLst/>
          </a:prstGeom>
          <a:noFill/>
          <a:ln w="38100" cap="flat" cmpd="sng">
            <a:solidFill>
              <a:srgbClr val="D8D8D8"/>
            </a:solidFill>
            <a:prstDash val="solid"/>
            <a:miter lim="400000"/>
            <a:headEnd type="none" w="sm" len="sm"/>
            <a:tailEnd type="none" w="sm" len="sm"/>
          </a:ln>
        </p:spPr>
      </p:cxnSp>
      <p:sp>
        <p:nvSpPr>
          <p:cNvPr id="879" name="Google Shape;879;p29"/>
          <p:cNvSpPr/>
          <p:nvPr/>
        </p:nvSpPr>
        <p:spPr>
          <a:xfrm>
            <a:off x="11018740" y="3348665"/>
            <a:ext cx="2337867" cy="467208"/>
          </a:xfrm>
          <a:prstGeom prst="rect">
            <a:avLst/>
          </a:prstGeom>
          <a:solidFill>
            <a:schemeClr val="accent1"/>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0" name="Google Shape;880;p29"/>
          <p:cNvSpPr/>
          <p:nvPr/>
        </p:nvSpPr>
        <p:spPr>
          <a:xfrm>
            <a:off x="11018740" y="9894692"/>
            <a:ext cx="2337867" cy="467208"/>
          </a:xfrm>
          <a:prstGeom prst="rect">
            <a:avLst/>
          </a:prstGeom>
          <a:solidFill>
            <a:schemeClr val="accent3"/>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1" name="Google Shape;881;p29"/>
          <p:cNvSpPr/>
          <p:nvPr/>
        </p:nvSpPr>
        <p:spPr>
          <a:xfrm>
            <a:off x="8681060" y="5686348"/>
            <a:ext cx="467208" cy="2337869"/>
          </a:xfrm>
          <a:prstGeom prst="rect">
            <a:avLst/>
          </a:prstGeom>
          <a:solidFill>
            <a:srgbClr val="476392"/>
          </a:solidFill>
          <a:ln>
            <a:noFill/>
          </a:ln>
        </p:spPr>
        <p:txBody>
          <a:bodyPr spcFirstLastPara="1" wrap="square" lIns="0" tIns="0" rIns="0" bIns="0" anchor="ctr" anchorCtr="0">
            <a:noAutofit/>
          </a:bodyPr>
          <a:lstStyle/>
          <a:p>
            <a:endParaRPr sz="5063">
              <a:solidFill>
                <a:schemeClr val="dk1"/>
              </a:solidFill>
              <a:latin typeface="Lato Light"/>
              <a:ea typeface="Lato Light"/>
              <a:cs typeface="Lato Light"/>
              <a:sym typeface="Lato Light"/>
            </a:endParaRPr>
          </a:p>
        </p:txBody>
      </p:sp>
      <p:sp>
        <p:nvSpPr>
          <p:cNvPr id="882" name="Google Shape;882;p29"/>
          <p:cNvSpPr/>
          <p:nvPr/>
        </p:nvSpPr>
        <p:spPr>
          <a:xfrm>
            <a:off x="15227083" y="5686348"/>
            <a:ext cx="467208" cy="2337869"/>
          </a:xfrm>
          <a:prstGeom prst="rect">
            <a:avLst/>
          </a:prstGeom>
          <a:solidFill>
            <a:srgbClr val="2A637A"/>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3" name="Google Shape;883;p29"/>
          <p:cNvSpPr/>
          <p:nvPr/>
        </p:nvSpPr>
        <p:spPr>
          <a:xfrm>
            <a:off x="8881562" y="3549166"/>
            <a:ext cx="1983489" cy="1983491"/>
          </a:xfrm>
          <a:custGeom>
            <a:avLst/>
            <a:gdLst/>
            <a:ahLst/>
            <a:cxnLst/>
            <a:rect l="l" t="t" r="r" b="b"/>
            <a:pathLst>
              <a:path w="21600" h="21600" extrusionOk="0">
                <a:moveTo>
                  <a:pt x="0" y="18002"/>
                </a:moveTo>
                <a:lnTo>
                  <a:pt x="18002" y="0"/>
                </a:lnTo>
                <a:lnTo>
                  <a:pt x="21600" y="3598"/>
                </a:lnTo>
                <a:lnTo>
                  <a:pt x="3598" y="21600"/>
                </a:lnTo>
                <a:close/>
              </a:path>
            </a:pathLst>
          </a:custGeom>
          <a:solidFill>
            <a:schemeClr val="accent4"/>
          </a:solidFill>
          <a:ln>
            <a:noFill/>
          </a:ln>
        </p:spPr>
        <p:txBody>
          <a:bodyPr spcFirstLastPara="1" wrap="square" lIns="0" tIns="0" rIns="0" bIns="0" anchor="ctr" anchorCtr="0">
            <a:noAutofit/>
          </a:bodyPr>
          <a:lstStyle/>
          <a:p>
            <a:endParaRPr sz="5063">
              <a:solidFill>
                <a:schemeClr val="dk1"/>
              </a:solidFill>
              <a:latin typeface="Lato Light"/>
              <a:ea typeface="Lato Light"/>
              <a:cs typeface="Lato Light"/>
              <a:sym typeface="Lato Light"/>
            </a:endParaRPr>
          </a:p>
        </p:txBody>
      </p:sp>
      <p:sp>
        <p:nvSpPr>
          <p:cNvPr id="884" name="Google Shape;884;p29"/>
          <p:cNvSpPr/>
          <p:nvPr/>
        </p:nvSpPr>
        <p:spPr>
          <a:xfrm>
            <a:off x="13510301" y="8177908"/>
            <a:ext cx="1983487" cy="1983491"/>
          </a:xfrm>
          <a:custGeom>
            <a:avLst/>
            <a:gdLst/>
            <a:ahLst/>
            <a:cxnLst/>
            <a:rect l="l" t="t" r="r" b="b"/>
            <a:pathLst>
              <a:path w="21600" h="21600" extrusionOk="0">
                <a:moveTo>
                  <a:pt x="0" y="18002"/>
                </a:moveTo>
                <a:lnTo>
                  <a:pt x="18002" y="0"/>
                </a:lnTo>
                <a:lnTo>
                  <a:pt x="21600" y="3598"/>
                </a:lnTo>
                <a:lnTo>
                  <a:pt x="3598" y="21600"/>
                </a:lnTo>
                <a:close/>
              </a:path>
            </a:pathLst>
          </a:custGeom>
          <a:solidFill>
            <a:schemeClr val="accent2"/>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5" name="Google Shape;885;p29"/>
          <p:cNvSpPr/>
          <p:nvPr/>
        </p:nvSpPr>
        <p:spPr>
          <a:xfrm>
            <a:off x="8881562" y="8177908"/>
            <a:ext cx="1983489" cy="1983491"/>
          </a:xfrm>
          <a:custGeom>
            <a:avLst/>
            <a:gdLst/>
            <a:ahLst/>
            <a:cxnLst/>
            <a:rect l="l" t="t" r="r" b="b"/>
            <a:pathLst>
              <a:path w="21600" h="21600" extrusionOk="0">
                <a:moveTo>
                  <a:pt x="18002" y="21600"/>
                </a:moveTo>
                <a:lnTo>
                  <a:pt x="0" y="3598"/>
                </a:lnTo>
                <a:lnTo>
                  <a:pt x="3598" y="0"/>
                </a:lnTo>
                <a:lnTo>
                  <a:pt x="21600" y="18002"/>
                </a:lnTo>
                <a:close/>
              </a:path>
            </a:pathLst>
          </a:custGeom>
          <a:solidFill>
            <a:srgbClr val="203D4F"/>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6" name="Google Shape;886;p29"/>
          <p:cNvSpPr/>
          <p:nvPr/>
        </p:nvSpPr>
        <p:spPr>
          <a:xfrm>
            <a:off x="13510301" y="3549166"/>
            <a:ext cx="1983487" cy="1983491"/>
          </a:xfrm>
          <a:custGeom>
            <a:avLst/>
            <a:gdLst/>
            <a:ahLst/>
            <a:cxnLst/>
            <a:rect l="l" t="t" r="r" b="b"/>
            <a:pathLst>
              <a:path w="21600" h="21600" extrusionOk="0">
                <a:moveTo>
                  <a:pt x="18002" y="21600"/>
                </a:moveTo>
                <a:lnTo>
                  <a:pt x="0" y="3598"/>
                </a:lnTo>
                <a:lnTo>
                  <a:pt x="3598" y="0"/>
                </a:lnTo>
                <a:lnTo>
                  <a:pt x="21600" y="18002"/>
                </a:lnTo>
                <a:close/>
              </a:path>
            </a:pathLst>
          </a:custGeom>
          <a:solidFill>
            <a:srgbClr val="388288"/>
          </a:solidFill>
          <a:ln>
            <a:noFill/>
          </a:ln>
        </p:spPr>
        <p:txBody>
          <a:bodyPr spcFirstLastPara="1" wrap="square" lIns="0" tIns="0" rIns="0" bIns="0" anchor="t" anchorCtr="0">
            <a:noAutofit/>
          </a:bodyPr>
          <a:lstStyle/>
          <a:p>
            <a:endParaRPr sz="5063">
              <a:solidFill>
                <a:schemeClr val="dk1"/>
              </a:solidFill>
              <a:latin typeface="Lato Light"/>
              <a:ea typeface="Lato Light"/>
              <a:cs typeface="Lato Light"/>
              <a:sym typeface="Lato Light"/>
            </a:endParaRPr>
          </a:p>
        </p:txBody>
      </p:sp>
      <p:sp>
        <p:nvSpPr>
          <p:cNvPr id="888" name="Google Shape;888;p29"/>
          <p:cNvSpPr txBox="1"/>
          <p:nvPr/>
        </p:nvSpPr>
        <p:spPr>
          <a:xfrm>
            <a:off x="10464458" y="960718"/>
            <a:ext cx="5081417" cy="584583"/>
          </a:xfrm>
          <a:prstGeom prst="rect">
            <a:avLst/>
          </a:prstGeom>
          <a:noFill/>
          <a:ln>
            <a:noFill/>
          </a:ln>
        </p:spPr>
        <p:txBody>
          <a:bodyPr spcFirstLastPara="1" wrap="square" lIns="91402" tIns="45688" rIns="91402" bIns="45688" anchor="t" anchorCtr="0">
            <a:spAutoFit/>
          </a:bodyPr>
          <a:lstStyle/>
          <a:p>
            <a:r>
              <a:rPr lang="en-US" sz="3199" b="1">
                <a:solidFill>
                  <a:srgbClr val="388288"/>
                </a:solidFill>
                <a:latin typeface="Arial" panose="020B0604020202020204" pitchFamily="34" charset="0"/>
                <a:ea typeface="Poppins"/>
                <a:cs typeface="Arial" panose="020B0604020202020204" pitchFamily="34" charset="0"/>
                <a:sym typeface="Poppins"/>
              </a:rPr>
              <a:t>09. CƠ CẤU CHI PHÍ</a:t>
            </a:r>
            <a:endParaRPr sz="1800">
              <a:latin typeface="Arial" panose="020B0604020202020204" pitchFamily="34" charset="0"/>
              <a:cs typeface="Arial" panose="020B0604020202020204" pitchFamily="34" charset="0"/>
            </a:endParaRPr>
          </a:p>
        </p:txBody>
      </p:sp>
      <p:sp>
        <p:nvSpPr>
          <p:cNvPr id="890" name="Google Shape;890;p29"/>
          <p:cNvSpPr txBox="1"/>
          <p:nvPr/>
        </p:nvSpPr>
        <p:spPr>
          <a:xfrm>
            <a:off x="17207083" y="3231290"/>
            <a:ext cx="5127136" cy="584583"/>
          </a:xfrm>
          <a:prstGeom prst="rect">
            <a:avLst/>
          </a:prstGeom>
          <a:noFill/>
          <a:ln>
            <a:noFill/>
          </a:ln>
        </p:spPr>
        <p:txBody>
          <a:bodyPr spcFirstLastPara="1" wrap="square" lIns="91402" tIns="45688" rIns="91402" bIns="45688" anchor="t" anchorCtr="0">
            <a:spAutoFit/>
          </a:bodyPr>
          <a:lstStyle/>
          <a:p>
            <a:r>
              <a:rPr lang="en-GB" sz="3199" b="1">
                <a:solidFill>
                  <a:srgbClr val="2A637A"/>
                </a:solidFill>
                <a:latin typeface="Arial" panose="020B0604020202020204" pitchFamily="34" charset="0"/>
                <a:cs typeface="Arial" panose="020B0604020202020204" pitchFamily="34" charset="0"/>
                <a:sym typeface="Poppins"/>
              </a:rPr>
              <a:t>08. ĐỐI TÁC CHÍNH</a:t>
            </a:r>
            <a:endParaRPr sz="1800">
              <a:latin typeface="Arial" panose="020B0604020202020204" pitchFamily="34" charset="0"/>
              <a:cs typeface="Arial" panose="020B0604020202020204" pitchFamily="34" charset="0"/>
            </a:endParaRPr>
          </a:p>
        </p:txBody>
      </p:sp>
      <p:sp>
        <p:nvSpPr>
          <p:cNvPr id="892" name="Google Shape;892;p29"/>
          <p:cNvSpPr txBox="1"/>
          <p:nvPr/>
        </p:nvSpPr>
        <p:spPr>
          <a:xfrm>
            <a:off x="17975251" y="5050598"/>
            <a:ext cx="5127137" cy="584583"/>
          </a:xfrm>
          <a:prstGeom prst="rect">
            <a:avLst/>
          </a:prstGeom>
          <a:noFill/>
          <a:ln>
            <a:noFill/>
          </a:ln>
        </p:spPr>
        <p:txBody>
          <a:bodyPr spcFirstLastPara="1" wrap="square" lIns="91402" tIns="45688" rIns="91402" bIns="45688" anchor="t" anchorCtr="0">
            <a:spAutoFit/>
          </a:bodyPr>
          <a:lstStyle/>
          <a:p>
            <a:r>
              <a:rPr lang="en-US" sz="3199" b="1">
                <a:solidFill>
                  <a:schemeClr val="accent2"/>
                </a:solidFill>
                <a:latin typeface="Arial" panose="020B0604020202020204" pitchFamily="34" charset="0"/>
                <a:ea typeface="Poppins"/>
                <a:cs typeface="Arial" panose="020B0604020202020204" pitchFamily="34" charset="0"/>
                <a:sym typeface="Poppins"/>
              </a:rPr>
              <a:t>07. HOẠT ĐỘNG CHÍNH</a:t>
            </a:r>
            <a:endParaRPr sz="1800">
              <a:latin typeface="Arial" panose="020B0604020202020204" pitchFamily="34" charset="0"/>
              <a:cs typeface="Arial" panose="020B0604020202020204" pitchFamily="34" charset="0"/>
            </a:endParaRPr>
          </a:p>
        </p:txBody>
      </p:sp>
      <p:sp>
        <p:nvSpPr>
          <p:cNvPr id="894" name="Google Shape;894;p29"/>
          <p:cNvSpPr txBox="1"/>
          <p:nvPr/>
        </p:nvSpPr>
        <p:spPr>
          <a:xfrm>
            <a:off x="1002285" y="3108784"/>
            <a:ext cx="6332321" cy="584583"/>
          </a:xfrm>
          <a:prstGeom prst="rect">
            <a:avLst/>
          </a:prstGeom>
          <a:noFill/>
          <a:ln>
            <a:noFill/>
          </a:ln>
        </p:spPr>
        <p:txBody>
          <a:bodyPr spcFirstLastPara="1" wrap="square" lIns="91402" tIns="45688" rIns="91402" bIns="45688" anchor="t" anchorCtr="0">
            <a:spAutoFit/>
          </a:bodyPr>
          <a:lstStyle/>
          <a:p>
            <a:r>
              <a:rPr lang="en-GB" altLang="en-US" sz="3199" b="1">
                <a:solidFill>
                  <a:srgbClr val="44546A"/>
                </a:solidFill>
                <a:latin typeface="Arial" panose="020B0604020202020204" pitchFamily="34" charset="0"/>
                <a:ea typeface="League Spartan"/>
                <a:cs typeface="Arial" panose="020B0604020202020204" pitchFamily="34" charset="0"/>
              </a:rPr>
              <a:t>01. PHÂN KHÚC KHÁCH HÀNG</a:t>
            </a:r>
            <a:endParaRPr lang="en-US" altLang="en-US" sz="3199" b="1">
              <a:solidFill>
                <a:srgbClr val="44546A"/>
              </a:solidFill>
              <a:latin typeface="Arial" panose="020B0604020202020204" pitchFamily="34" charset="0"/>
              <a:ea typeface="League Spartan"/>
              <a:cs typeface="Arial" panose="020B0604020202020204" pitchFamily="34" charset="0"/>
            </a:endParaRPr>
          </a:p>
        </p:txBody>
      </p:sp>
      <p:sp>
        <p:nvSpPr>
          <p:cNvPr id="896" name="Google Shape;896;p29"/>
          <p:cNvSpPr txBox="1"/>
          <p:nvPr/>
        </p:nvSpPr>
        <p:spPr>
          <a:xfrm>
            <a:off x="2409568" y="9836004"/>
            <a:ext cx="4645531" cy="584583"/>
          </a:xfrm>
          <a:prstGeom prst="rect">
            <a:avLst/>
          </a:prstGeom>
          <a:noFill/>
          <a:ln>
            <a:noFill/>
          </a:ln>
        </p:spPr>
        <p:txBody>
          <a:bodyPr spcFirstLastPara="1" wrap="square" lIns="91402" tIns="45688" rIns="91402" bIns="45688" anchor="t" anchorCtr="0">
            <a:spAutoFit/>
          </a:bodyPr>
          <a:lstStyle/>
          <a:p>
            <a:pPr algn="r"/>
            <a:r>
              <a:rPr lang="en-US" sz="3199" b="1">
                <a:solidFill>
                  <a:srgbClr val="476392"/>
                </a:solidFill>
                <a:latin typeface="Poppins"/>
                <a:ea typeface="Poppins"/>
                <a:cs typeface="Poppins"/>
                <a:sym typeface="Poppins"/>
              </a:rPr>
              <a:t>03. KÊNH PHÂN PHỐI</a:t>
            </a:r>
            <a:endParaRPr sz="1800"/>
          </a:p>
        </p:txBody>
      </p:sp>
      <p:sp>
        <p:nvSpPr>
          <p:cNvPr id="898" name="Google Shape;898;p29"/>
          <p:cNvSpPr txBox="1"/>
          <p:nvPr/>
        </p:nvSpPr>
        <p:spPr>
          <a:xfrm>
            <a:off x="17413169" y="9777314"/>
            <a:ext cx="4714964" cy="584583"/>
          </a:xfrm>
          <a:prstGeom prst="rect">
            <a:avLst/>
          </a:prstGeom>
          <a:noFill/>
          <a:ln>
            <a:noFill/>
          </a:ln>
        </p:spPr>
        <p:txBody>
          <a:bodyPr spcFirstLastPara="1" wrap="square" lIns="91402" tIns="45688" rIns="91402" bIns="45688" anchor="t" anchorCtr="0">
            <a:spAutoFit/>
          </a:bodyPr>
          <a:lstStyle/>
          <a:p>
            <a:pPr algn="r"/>
            <a:r>
              <a:rPr lang="en-US" sz="3199" b="1">
                <a:solidFill>
                  <a:srgbClr val="203D4F"/>
                </a:solidFill>
                <a:latin typeface="Poppins"/>
                <a:ea typeface="Poppins"/>
                <a:cs typeface="Poppins"/>
                <a:sym typeface="Poppins"/>
              </a:rPr>
              <a:t>05. DÒNG DOANH THU</a:t>
            </a:r>
            <a:endParaRPr sz="1800"/>
          </a:p>
        </p:txBody>
      </p:sp>
      <p:sp>
        <p:nvSpPr>
          <p:cNvPr id="900" name="Google Shape;900;p29"/>
          <p:cNvSpPr txBox="1"/>
          <p:nvPr/>
        </p:nvSpPr>
        <p:spPr>
          <a:xfrm>
            <a:off x="17055840" y="7233382"/>
            <a:ext cx="5429622" cy="584583"/>
          </a:xfrm>
          <a:prstGeom prst="rect">
            <a:avLst/>
          </a:prstGeom>
          <a:noFill/>
          <a:ln>
            <a:noFill/>
          </a:ln>
        </p:spPr>
        <p:txBody>
          <a:bodyPr spcFirstLastPara="1" wrap="square" lIns="91402" tIns="45688" rIns="91402" bIns="45688" anchor="t" anchorCtr="0">
            <a:spAutoFit/>
          </a:bodyPr>
          <a:lstStyle/>
          <a:p>
            <a:pPr algn="ctr"/>
            <a:r>
              <a:rPr lang="en-US" sz="3199" b="1">
                <a:solidFill>
                  <a:schemeClr val="accent3"/>
                </a:solidFill>
                <a:latin typeface="Arial" panose="020B0604020202020204" pitchFamily="34" charset="0"/>
                <a:ea typeface="Poppins"/>
                <a:cs typeface="Arial" panose="020B0604020202020204" pitchFamily="34" charset="0"/>
                <a:sym typeface="Poppins"/>
              </a:rPr>
              <a:t>06. NGUỒN LỰC CHÍNH</a:t>
            </a:r>
            <a:endParaRPr sz="1800">
              <a:latin typeface="Arial" panose="020B0604020202020204" pitchFamily="34" charset="0"/>
              <a:cs typeface="Arial" panose="020B0604020202020204" pitchFamily="34" charset="0"/>
            </a:endParaRPr>
          </a:p>
        </p:txBody>
      </p:sp>
      <p:sp>
        <p:nvSpPr>
          <p:cNvPr id="902" name="Google Shape;902;p29"/>
          <p:cNvSpPr txBox="1"/>
          <p:nvPr/>
        </p:nvSpPr>
        <p:spPr>
          <a:xfrm>
            <a:off x="2491846" y="6379526"/>
            <a:ext cx="4676422" cy="584583"/>
          </a:xfrm>
          <a:prstGeom prst="rect">
            <a:avLst/>
          </a:prstGeom>
          <a:noFill/>
          <a:ln>
            <a:noFill/>
          </a:ln>
        </p:spPr>
        <p:txBody>
          <a:bodyPr spcFirstLastPara="1" wrap="square" lIns="91402" tIns="45688" rIns="91402" bIns="45688" anchor="t" anchorCtr="0">
            <a:spAutoFit/>
          </a:bodyPr>
          <a:lstStyle/>
          <a:p>
            <a:r>
              <a:rPr lang="en-GB" altLang="en-US" sz="3199" b="1">
                <a:solidFill>
                  <a:srgbClr val="44546A"/>
                </a:solidFill>
                <a:latin typeface="Arial" panose="020B0604020202020204" pitchFamily="34" charset="0"/>
                <a:ea typeface="League Spartan"/>
                <a:cs typeface="Arial" panose="020B0604020202020204" pitchFamily="34" charset="0"/>
              </a:rPr>
              <a:t>02. GIẢI PHÁP GIÁ TRỊ</a:t>
            </a:r>
            <a:endParaRPr lang="en-US" altLang="en-US" sz="3199" b="1">
              <a:solidFill>
                <a:srgbClr val="44546A"/>
              </a:solidFill>
              <a:latin typeface="Arial" panose="020B0604020202020204" pitchFamily="34" charset="0"/>
              <a:ea typeface="League Spartan"/>
              <a:cs typeface="Arial" panose="020B0604020202020204" pitchFamily="34" charset="0"/>
            </a:endParaRPr>
          </a:p>
        </p:txBody>
      </p:sp>
      <p:cxnSp>
        <p:nvCxnSpPr>
          <p:cNvPr id="903" name="Google Shape;903;p29"/>
          <p:cNvCxnSpPr/>
          <p:nvPr/>
        </p:nvCxnSpPr>
        <p:spPr>
          <a:xfrm>
            <a:off x="7334607" y="3479774"/>
            <a:ext cx="2267503" cy="0"/>
          </a:xfrm>
          <a:prstGeom prst="straightConnector1">
            <a:avLst/>
          </a:prstGeom>
          <a:noFill/>
          <a:ln w="38100" cap="flat" cmpd="sng">
            <a:solidFill>
              <a:srgbClr val="D8D8D8"/>
            </a:solidFill>
            <a:prstDash val="solid"/>
            <a:miter lim="800000"/>
            <a:headEnd type="none" w="sm" len="sm"/>
            <a:tailEnd type="none" w="sm" len="sm"/>
          </a:ln>
        </p:spPr>
      </p:cxnSp>
      <p:cxnSp>
        <p:nvCxnSpPr>
          <p:cNvPr id="904" name="Google Shape;904;p29"/>
          <p:cNvCxnSpPr/>
          <p:nvPr/>
        </p:nvCxnSpPr>
        <p:spPr>
          <a:xfrm>
            <a:off x="9602107" y="3466807"/>
            <a:ext cx="0" cy="976122"/>
          </a:xfrm>
          <a:prstGeom prst="straightConnector1">
            <a:avLst/>
          </a:prstGeom>
          <a:noFill/>
          <a:ln w="38100" cap="flat" cmpd="sng">
            <a:solidFill>
              <a:srgbClr val="D8D8D8"/>
            </a:solidFill>
            <a:prstDash val="solid"/>
            <a:miter lim="800000"/>
            <a:headEnd type="none" w="sm" len="sm"/>
            <a:tailEnd type="none" w="sm" len="sm"/>
          </a:ln>
        </p:spPr>
      </p:cxnSp>
      <p:cxnSp>
        <p:nvCxnSpPr>
          <p:cNvPr id="905" name="Google Shape;905;p29"/>
          <p:cNvCxnSpPr/>
          <p:nvPr/>
        </p:nvCxnSpPr>
        <p:spPr>
          <a:xfrm rot="10800000">
            <a:off x="14773238" y="3479774"/>
            <a:ext cx="2267121" cy="0"/>
          </a:xfrm>
          <a:prstGeom prst="straightConnector1">
            <a:avLst/>
          </a:prstGeom>
          <a:noFill/>
          <a:ln w="38100" cap="flat" cmpd="sng">
            <a:solidFill>
              <a:srgbClr val="D8D8D8"/>
            </a:solidFill>
            <a:prstDash val="solid"/>
            <a:miter lim="800000"/>
            <a:headEnd type="none" w="sm" len="sm"/>
            <a:tailEnd type="none" w="sm" len="sm"/>
          </a:ln>
        </p:spPr>
      </p:cxnSp>
      <p:cxnSp>
        <p:nvCxnSpPr>
          <p:cNvPr id="906" name="Google Shape;906;p29"/>
          <p:cNvCxnSpPr/>
          <p:nvPr/>
        </p:nvCxnSpPr>
        <p:spPr>
          <a:xfrm>
            <a:off x="14773240" y="3466807"/>
            <a:ext cx="0" cy="976122"/>
          </a:xfrm>
          <a:prstGeom prst="straightConnector1">
            <a:avLst/>
          </a:prstGeom>
          <a:noFill/>
          <a:ln w="38100" cap="flat" cmpd="sng">
            <a:solidFill>
              <a:srgbClr val="D8D8D8"/>
            </a:solidFill>
            <a:prstDash val="solid"/>
            <a:miter lim="800000"/>
            <a:headEnd type="none" w="sm" len="sm"/>
            <a:tailEnd type="none" w="sm" len="sm"/>
          </a:ln>
        </p:spPr>
      </p:cxnSp>
      <p:cxnSp>
        <p:nvCxnSpPr>
          <p:cNvPr id="907" name="Google Shape;907;p29"/>
          <p:cNvCxnSpPr/>
          <p:nvPr/>
        </p:nvCxnSpPr>
        <p:spPr>
          <a:xfrm>
            <a:off x="7334607" y="10221858"/>
            <a:ext cx="2267503" cy="0"/>
          </a:xfrm>
          <a:prstGeom prst="straightConnector1">
            <a:avLst/>
          </a:prstGeom>
          <a:noFill/>
          <a:ln w="38100" cap="flat" cmpd="sng">
            <a:solidFill>
              <a:srgbClr val="D8D8D8"/>
            </a:solidFill>
            <a:prstDash val="solid"/>
            <a:miter lim="800000"/>
            <a:headEnd type="none" w="sm" len="sm"/>
            <a:tailEnd type="none" w="sm" len="sm"/>
          </a:ln>
        </p:spPr>
      </p:cxnSp>
      <p:cxnSp>
        <p:nvCxnSpPr>
          <p:cNvPr id="908" name="Google Shape;908;p29"/>
          <p:cNvCxnSpPr/>
          <p:nvPr/>
        </p:nvCxnSpPr>
        <p:spPr>
          <a:xfrm rot="10800000">
            <a:off x="9602107" y="9256697"/>
            <a:ext cx="0" cy="978153"/>
          </a:xfrm>
          <a:prstGeom prst="straightConnector1">
            <a:avLst/>
          </a:prstGeom>
          <a:noFill/>
          <a:ln w="38100" cap="flat" cmpd="sng">
            <a:solidFill>
              <a:srgbClr val="D8D8D8"/>
            </a:solidFill>
            <a:prstDash val="solid"/>
            <a:miter lim="800000"/>
            <a:headEnd type="none" w="sm" len="sm"/>
            <a:tailEnd type="none" w="sm" len="sm"/>
          </a:ln>
        </p:spPr>
      </p:cxnSp>
      <p:cxnSp>
        <p:nvCxnSpPr>
          <p:cNvPr id="909" name="Google Shape;909;p29"/>
          <p:cNvCxnSpPr/>
          <p:nvPr/>
        </p:nvCxnSpPr>
        <p:spPr>
          <a:xfrm rot="10800000">
            <a:off x="14773238" y="10221858"/>
            <a:ext cx="2267121" cy="0"/>
          </a:xfrm>
          <a:prstGeom prst="straightConnector1">
            <a:avLst/>
          </a:prstGeom>
          <a:noFill/>
          <a:ln w="38100" cap="flat" cmpd="sng">
            <a:solidFill>
              <a:srgbClr val="D8D8D8"/>
            </a:solidFill>
            <a:prstDash val="solid"/>
            <a:miter lim="800000"/>
            <a:headEnd type="none" w="sm" len="sm"/>
            <a:tailEnd type="none" w="sm" len="sm"/>
          </a:ln>
        </p:spPr>
      </p:cxnSp>
      <p:cxnSp>
        <p:nvCxnSpPr>
          <p:cNvPr id="910" name="Google Shape;910;p29"/>
          <p:cNvCxnSpPr/>
          <p:nvPr/>
        </p:nvCxnSpPr>
        <p:spPr>
          <a:xfrm rot="10800000">
            <a:off x="14773240" y="9256697"/>
            <a:ext cx="0" cy="978153"/>
          </a:xfrm>
          <a:prstGeom prst="straightConnector1">
            <a:avLst/>
          </a:prstGeom>
          <a:noFill/>
          <a:ln w="38100" cap="flat" cmpd="sng">
            <a:solidFill>
              <a:srgbClr val="D8D8D8"/>
            </a:solidFill>
            <a:prstDash val="solid"/>
            <a:miter lim="800000"/>
            <a:headEnd type="none" w="sm" len="sm"/>
            <a:tailEnd type="none" w="sm" len="sm"/>
          </a:ln>
        </p:spPr>
      </p:cxnSp>
      <p:cxnSp>
        <p:nvCxnSpPr>
          <p:cNvPr id="911" name="Google Shape;911;p29"/>
          <p:cNvCxnSpPr/>
          <p:nvPr/>
        </p:nvCxnSpPr>
        <p:spPr>
          <a:xfrm>
            <a:off x="7334606" y="6858000"/>
            <a:ext cx="1248633" cy="0"/>
          </a:xfrm>
          <a:prstGeom prst="straightConnector1">
            <a:avLst/>
          </a:prstGeom>
          <a:noFill/>
          <a:ln w="38100" cap="flat" cmpd="sng">
            <a:solidFill>
              <a:srgbClr val="D8D8D8"/>
            </a:solidFill>
            <a:prstDash val="solid"/>
            <a:miter lim="800000"/>
            <a:headEnd type="none" w="sm" len="sm"/>
            <a:tailEnd type="none" w="sm" len="sm"/>
          </a:ln>
        </p:spPr>
      </p:cxnSp>
      <p:cxnSp>
        <p:nvCxnSpPr>
          <p:cNvPr id="912" name="Google Shape;912;p29"/>
          <p:cNvCxnSpPr/>
          <p:nvPr/>
        </p:nvCxnSpPr>
        <p:spPr>
          <a:xfrm>
            <a:off x="15694291" y="7485768"/>
            <a:ext cx="1248633" cy="0"/>
          </a:xfrm>
          <a:prstGeom prst="straightConnector1">
            <a:avLst/>
          </a:prstGeom>
          <a:noFill/>
          <a:ln w="38100" cap="flat" cmpd="sng">
            <a:solidFill>
              <a:srgbClr val="D8D8D8"/>
            </a:solidFill>
            <a:prstDash val="solid"/>
            <a:miter lim="800000"/>
            <a:headEnd type="none" w="sm" len="sm"/>
            <a:tailEnd type="none" w="sm" len="sm"/>
          </a:ln>
        </p:spPr>
      </p:cxnSp>
      <p:sp>
        <p:nvSpPr>
          <p:cNvPr id="913" name="Google Shape;913;p29"/>
          <p:cNvSpPr txBox="1"/>
          <p:nvPr/>
        </p:nvSpPr>
        <p:spPr>
          <a:xfrm>
            <a:off x="9366109" y="5080817"/>
            <a:ext cx="5655069" cy="3554370"/>
          </a:xfrm>
          <a:prstGeom prst="rect">
            <a:avLst/>
          </a:prstGeom>
          <a:noFill/>
          <a:ln>
            <a:noFill/>
          </a:ln>
        </p:spPr>
        <p:txBody>
          <a:bodyPr spcFirstLastPara="1" wrap="square" lIns="91402" tIns="45688" rIns="91402" bIns="45688" anchor="ctr" anchorCtr="0">
            <a:spAutoFit/>
          </a:bodyPr>
          <a:lstStyle/>
          <a:p>
            <a:pPr algn="ctr"/>
            <a:r>
              <a:rPr lang="en-GB" sz="5999" b="1">
                <a:solidFill>
                  <a:schemeClr val="dk2"/>
                </a:solidFill>
                <a:latin typeface="Arial" panose="020B0604020202020204" pitchFamily="34" charset="0"/>
                <a:cs typeface="Arial" panose="020B0604020202020204" pitchFamily="34" charset="0"/>
                <a:sym typeface="Poppins"/>
              </a:rPr>
              <a:t>MÔ HÌNH </a:t>
            </a:r>
          </a:p>
          <a:p>
            <a:pPr algn="ctr"/>
            <a:r>
              <a:rPr lang="en-GB" sz="5999" b="1">
                <a:solidFill>
                  <a:schemeClr val="dk2"/>
                </a:solidFill>
                <a:latin typeface="Arial" panose="020B0604020202020204" pitchFamily="34" charset="0"/>
                <a:cs typeface="Arial" panose="020B0604020202020204" pitchFamily="34" charset="0"/>
                <a:sym typeface="Poppins"/>
              </a:rPr>
              <a:t>KINH DOANH CANVAS</a:t>
            </a:r>
            <a:br>
              <a:rPr lang="en-GB" sz="5999" b="1">
                <a:solidFill>
                  <a:schemeClr val="dk2"/>
                </a:solidFill>
                <a:latin typeface="Arial" panose="020B0604020202020204" pitchFamily="34" charset="0"/>
                <a:cs typeface="Arial" panose="020B0604020202020204" pitchFamily="34" charset="0"/>
                <a:sym typeface="Poppins"/>
              </a:rPr>
            </a:br>
            <a:r>
              <a:rPr lang="en-GB" sz="4500" b="1">
                <a:solidFill>
                  <a:schemeClr val="dk2"/>
                </a:solidFill>
                <a:latin typeface="Arial" panose="020B0604020202020204" pitchFamily="34" charset="0"/>
                <a:cs typeface="Arial" panose="020B0604020202020204" pitchFamily="34" charset="0"/>
                <a:sym typeface="Poppins"/>
              </a:rPr>
              <a:t>(gồm 9 thành tố)</a:t>
            </a:r>
            <a:endParaRPr sz="4500">
              <a:latin typeface="Arial" panose="020B0604020202020204" pitchFamily="34" charset="0"/>
              <a:cs typeface="Arial" panose="020B0604020202020204" pitchFamily="34" charset="0"/>
            </a:endParaRPr>
          </a:p>
        </p:txBody>
      </p:sp>
      <p:cxnSp>
        <p:nvCxnSpPr>
          <p:cNvPr id="37" name="Google Shape;905;p29"/>
          <p:cNvCxnSpPr/>
          <p:nvPr/>
        </p:nvCxnSpPr>
        <p:spPr>
          <a:xfrm flipH="1">
            <a:off x="15884462" y="5414073"/>
            <a:ext cx="1900618" cy="0"/>
          </a:xfrm>
          <a:prstGeom prst="straightConnector1">
            <a:avLst/>
          </a:prstGeom>
          <a:noFill/>
          <a:ln w="38100" cap="flat" cmpd="sng">
            <a:solidFill>
              <a:srgbClr val="D8D8D8"/>
            </a:solidFill>
            <a:prstDash val="solid"/>
            <a:miter lim="800000"/>
            <a:headEnd type="none" w="sm" len="sm"/>
            <a:tailEnd type="none" w="sm" len="sm"/>
          </a:ln>
        </p:spPr>
      </p:cxnSp>
      <p:sp>
        <p:nvSpPr>
          <p:cNvPr id="38" name="Google Shape;888;p29"/>
          <p:cNvSpPr txBox="1"/>
          <p:nvPr/>
        </p:nvSpPr>
        <p:spPr>
          <a:xfrm>
            <a:off x="9821487" y="11793867"/>
            <a:ext cx="5724388" cy="584583"/>
          </a:xfrm>
          <a:prstGeom prst="rect">
            <a:avLst/>
          </a:prstGeom>
          <a:noFill/>
          <a:ln>
            <a:noFill/>
          </a:ln>
        </p:spPr>
        <p:txBody>
          <a:bodyPr spcFirstLastPara="1" wrap="square" lIns="91402" tIns="45688" rIns="91402" bIns="45688" anchor="t" anchorCtr="0">
            <a:spAutoFit/>
          </a:bodyPr>
          <a:lstStyle/>
          <a:p>
            <a:r>
              <a:rPr lang="en-US" sz="3199" b="1">
                <a:solidFill>
                  <a:srgbClr val="388288"/>
                </a:solidFill>
                <a:latin typeface="Arial" panose="020B0604020202020204" pitchFamily="34" charset="0"/>
                <a:ea typeface="Poppins"/>
                <a:cs typeface="Arial" panose="020B0604020202020204" pitchFamily="34" charset="0"/>
                <a:sym typeface="Poppins"/>
              </a:rPr>
              <a:t>04. QUAN HỆ KHÁCH HÀNG</a:t>
            </a:r>
            <a:endParaRPr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685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905"/>
            <a:ext cx="19667541" cy="1123115"/>
          </a:xfrm>
        </p:spPr>
        <p:txBody>
          <a:bodyPr>
            <a:noAutofit/>
          </a:bodyPr>
          <a:lstStyle/>
          <a:p>
            <a:r>
              <a:rPr lang="en-US" sz="5599" dirty="0" err="1">
                <a:solidFill>
                  <a:schemeClr val="bg1"/>
                </a:solidFill>
                <a:latin typeface="Arial" panose="020B0604020202020204" pitchFamily="34" charset="0"/>
                <a:cs typeface="Arial" panose="020B0604020202020204" pitchFamily="34" charset="0"/>
              </a:rPr>
              <a:t>Giảng</a:t>
            </a:r>
            <a:r>
              <a:rPr lang="en-US" sz="5599" dirty="0">
                <a:solidFill>
                  <a:schemeClr val="bg1"/>
                </a:solidFill>
                <a:latin typeface="Arial" panose="020B0604020202020204" pitchFamily="34" charset="0"/>
                <a:cs typeface="Arial" panose="020B0604020202020204" pitchFamily="34" charset="0"/>
              </a:rPr>
              <a:t> </a:t>
            </a:r>
            <a:r>
              <a:rPr lang="en-US" sz="5599" dirty="0" err="1">
                <a:solidFill>
                  <a:schemeClr val="bg1"/>
                </a:solidFill>
                <a:latin typeface="Arial" panose="020B0604020202020204" pitchFamily="34" charset="0"/>
                <a:cs typeface="Arial" panose="020B0604020202020204" pitchFamily="34" charset="0"/>
              </a:rPr>
              <a:t>viên</a:t>
            </a:r>
            <a:endParaRPr lang="en-US" sz="5599" dirty="0">
              <a:solidFill>
                <a:schemeClr val="bg1"/>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41745009"/>
              </p:ext>
            </p:extLst>
          </p:nvPr>
        </p:nvGraphicFramePr>
        <p:xfrm>
          <a:off x="920696" y="1812590"/>
          <a:ext cx="22697332" cy="10653935"/>
        </p:xfrm>
        <a:graphic>
          <a:graphicData uri="http://schemas.openxmlformats.org/drawingml/2006/table">
            <a:tbl>
              <a:tblPr>
                <a:noFill/>
              </a:tblPr>
              <a:tblGrid>
                <a:gridCol w="5635152">
                  <a:extLst>
                    <a:ext uri="{9D8B030D-6E8A-4147-A177-3AD203B41FA5}">
                      <a16:colId xmlns:a16="http://schemas.microsoft.com/office/drawing/2014/main" val="2192434187"/>
                    </a:ext>
                  </a:extLst>
                </a:gridCol>
                <a:gridCol w="4057477">
                  <a:extLst>
                    <a:ext uri="{9D8B030D-6E8A-4147-A177-3AD203B41FA5}">
                      <a16:colId xmlns:a16="http://schemas.microsoft.com/office/drawing/2014/main" val="1041565428"/>
                    </a:ext>
                  </a:extLst>
                </a:gridCol>
                <a:gridCol w="1656035">
                  <a:extLst>
                    <a:ext uri="{9D8B030D-6E8A-4147-A177-3AD203B41FA5}">
                      <a16:colId xmlns:a16="http://schemas.microsoft.com/office/drawing/2014/main" val="2772124839"/>
                    </a:ext>
                  </a:extLst>
                </a:gridCol>
                <a:gridCol w="2853489">
                  <a:extLst>
                    <a:ext uri="{9D8B030D-6E8A-4147-A177-3AD203B41FA5}">
                      <a16:colId xmlns:a16="http://schemas.microsoft.com/office/drawing/2014/main" val="3730806736"/>
                    </a:ext>
                  </a:extLst>
                </a:gridCol>
                <a:gridCol w="5804930">
                  <a:extLst>
                    <a:ext uri="{9D8B030D-6E8A-4147-A177-3AD203B41FA5}">
                      <a16:colId xmlns:a16="http://schemas.microsoft.com/office/drawing/2014/main" val="2241574502"/>
                    </a:ext>
                  </a:extLst>
                </a:gridCol>
                <a:gridCol w="2690249">
                  <a:extLst>
                    <a:ext uri="{9D8B030D-6E8A-4147-A177-3AD203B41FA5}">
                      <a16:colId xmlns:a16="http://schemas.microsoft.com/office/drawing/2014/main" val="79443471"/>
                    </a:ext>
                  </a:extLst>
                </a:gridCol>
              </a:tblGrid>
              <a:tr h="3047146">
                <a:tc rowSpan="3">
                  <a:txBody>
                    <a:bodyPr/>
                    <a:lstStyle/>
                    <a:p>
                      <a:pPr marL="0" lvl="0" indent="0" algn="l" rtl="0">
                        <a:lnSpc>
                          <a:spcPct val="10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Đối</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tác chính (Key Partnerships)</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just" rtl="0">
                        <a:spcBef>
                          <a:spcPts val="0"/>
                        </a:spcBef>
                        <a:spcAft>
                          <a:spcPts val="0"/>
                        </a:spcAft>
                        <a:buNone/>
                      </a:pP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Đối</a:t>
                      </a: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tác chính của doanh nghiệp là những ai? (Nhà cung cấp, bạn hàng…)</a:t>
                      </a:r>
                      <a:b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b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FontTx/>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Doanh nghiệp cần hợp tác với những ai để có giải pháp cho từng vấn đề của doanh nghiệp?</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100000"/>
                        </a:lnSpc>
                        <a:spcBef>
                          <a:spcPts val="0"/>
                        </a:spcBef>
                        <a:spcAft>
                          <a:spcPts val="0"/>
                        </a:spcAft>
                        <a:buNone/>
                      </a:pPr>
                      <a:r>
                        <a:rPr lang="en" sz="3200" b="1" baseline="0">
                          <a:solidFill>
                            <a:schemeClr val="tx1">
                              <a:lumMod val="95000"/>
                              <a:lumOff val="5000"/>
                            </a:schemeClr>
                          </a:solidFill>
                          <a:latin typeface="Arial" panose="020B0604020202020204" pitchFamily="34" charset="0"/>
                          <a:ea typeface="Nunito"/>
                          <a:cs typeface="Arial" panose="020B0604020202020204" pitchFamily="34" charset="0"/>
                          <a:sym typeface="Work Sans"/>
                        </a:rPr>
                        <a:t>Hoạt động chính (Key Activities)</a:t>
                      </a:r>
                    </a:p>
                    <a:p>
                      <a:pPr marL="0" lvl="0" indent="0" algn="just" rtl="0">
                        <a:lnSpc>
                          <a:spcPct val="100000"/>
                        </a:lnSpc>
                        <a:spcBef>
                          <a:spcPts val="0"/>
                        </a:spcBef>
                        <a:spcAft>
                          <a:spcPts val="0"/>
                        </a:spcAft>
                        <a:buNone/>
                      </a:pP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FontTx/>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C</a:t>
                      </a:r>
                      <a:r>
                        <a:rPr lang="en-US" sz="2000" b="0" i="0" kern="1200">
                          <a:solidFill>
                            <a:schemeClr val="tx1"/>
                          </a:solidFill>
                          <a:effectLst/>
                          <a:latin typeface="Arial" panose="020B0604020202020204" pitchFamily="34" charset="0"/>
                          <a:ea typeface="+mn-ea"/>
                          <a:cs typeface="Arial" panose="020B0604020202020204" pitchFamily="34" charset="0"/>
                        </a:rPr>
                        <a:t>ác hoạt động chính diễn ra song song với dòng doanh thu có liên quan đến doanh nghiệp.</a:t>
                      </a:r>
                      <a:b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b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FontTx/>
                        <a:buNone/>
                      </a:pP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gridSpan="2">
                  <a:txBody>
                    <a:bodyPr/>
                    <a:lstStyle/>
                    <a:p>
                      <a:pPr marL="0" lvl="0" indent="0" algn="l" rtl="0">
                        <a:lnSpc>
                          <a:spcPct val="10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Giải</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pháp giá trị (</a:t>
                      </a: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Value Proportions)</a:t>
                      </a:r>
                      <a:endParaRPr sz="32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endParaRPr lang="en-GB"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FontTx/>
                        <a:buNone/>
                      </a:pPr>
                      <a:r>
                        <a:rPr lang="en-GB" sz="2000" b="0" i="0">
                          <a:solidFill>
                            <a:schemeClr val="tx1">
                              <a:lumMod val="95000"/>
                              <a:lumOff val="5000"/>
                            </a:schemeClr>
                          </a:solidFill>
                          <a:effectLst/>
                          <a:latin typeface="Arial" panose="020B0604020202020204" pitchFamily="34" charset="0"/>
                          <a:cs typeface="Arial" panose="020B0604020202020204" pitchFamily="34" charset="0"/>
                        </a:rPr>
                        <a:t>- </a:t>
                      </a:r>
                      <a:r>
                        <a:rPr lang="vi-VN" sz="2000" b="0" i="0">
                          <a:solidFill>
                            <a:schemeClr val="tx1">
                              <a:lumMod val="95000"/>
                              <a:lumOff val="5000"/>
                            </a:schemeClr>
                          </a:solidFill>
                          <a:effectLst/>
                          <a:latin typeface="Arial" panose="020B0604020202020204" pitchFamily="34" charset="0"/>
                          <a:cs typeface="Arial" panose="020B0604020202020204" pitchFamily="34" charset="0"/>
                        </a:rPr>
                        <a:t>Giải pháp giá trị của thương hiệu là sự kết hợp giữa sản phẩm và dịch vụ cung cấp cho khách hàng. Những giá trị này cần độc đáo và khác biệt so với đối thủ cạnh tranh.</a:t>
                      </a:r>
                      <a:endParaRPr lang="en-GB" sz="2000" b="0" i="0">
                        <a:solidFill>
                          <a:schemeClr val="tx1">
                            <a:lumMod val="95000"/>
                            <a:lumOff val="5000"/>
                          </a:schemeClr>
                        </a:solidFill>
                        <a:effectLst/>
                        <a:latin typeface="Arial" panose="020B0604020202020204" pitchFamily="34" charset="0"/>
                        <a:cs typeface="Arial" panose="020B0604020202020204" pitchFamily="34" charset="0"/>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Doanh nghiệp</a:t>
                      </a: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đang tập trung cung cấp điều gì/giải pháp gì mà khách hàng cần?</a:t>
                      </a:r>
                      <a:endParaRPr lang="en" sz="2000" i="1"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Với mỗi phân khúc khách hàng cụ thể, doanh nghiệp hiện cung cấp sản phẩm, dịch vụ như thế nào?</a:t>
                      </a:r>
                    </a:p>
                    <a:p>
                      <a:pPr marL="0" lvl="0" indent="0" algn="just" rtl="0">
                        <a:spcBef>
                          <a:spcPts val="0"/>
                        </a:spcBef>
                        <a:spcAft>
                          <a:spcPts val="0"/>
                        </a:spcAft>
                        <a:buNone/>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hMerge="1">
                  <a:txBody>
                    <a:bodyPr/>
                    <a:lstStyle/>
                    <a:p>
                      <a:endParaRPr lang="en-US"/>
                    </a:p>
                  </a:txBody>
                  <a:tcPr/>
                </a:tc>
                <a:tc rowSpan="2">
                  <a:txBody>
                    <a:bodyPr/>
                    <a:lstStyle/>
                    <a:p>
                      <a:pPr marL="0" lvl="0" indent="0" algn="l" rtl="0">
                        <a:lnSpc>
                          <a:spcPct val="10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Quan hệ</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khách hàng (</a:t>
                      </a: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Customer Relationship)</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just" rtl="0">
                        <a:spcBef>
                          <a:spcPts val="0"/>
                        </a:spcBef>
                        <a:spcAft>
                          <a:spcPts val="0"/>
                        </a:spcAft>
                        <a:buNone/>
                      </a:pP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Doanh nghiệp</a:t>
                      </a: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đang có hoạt động gì để cải thiện quan hệ khách hàng?</a:t>
                      </a:r>
                    </a:p>
                    <a:p>
                      <a:pPr marL="0" lvl="0" indent="0" algn="just" rtl="0">
                        <a:spcBef>
                          <a:spcPts val="0"/>
                        </a:spcBef>
                        <a:spcAft>
                          <a:spcPts val="0"/>
                        </a:spcAft>
                        <a:buNone/>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Doanh nghiệp có thiết kế chủ trương giữ vững và nâng cao quan hệ khách hàng đối với từng phân khúc khách hàng</a:t>
                      </a: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lvl="0" indent="0" algn="l" rtl="0">
                        <a:lnSpc>
                          <a:spcPct val="10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Phân</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khúc khách hàng (</a:t>
                      </a: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Customer</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l" rtl="0">
                        <a:lnSpc>
                          <a:spcPct val="15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Segments)</a:t>
                      </a:r>
                      <a:endParaRPr lang="en" sz="3200" b="0">
                        <a:solidFill>
                          <a:schemeClr val="tx1">
                            <a:lumMod val="95000"/>
                            <a:lumOff val="5000"/>
                          </a:schemeClr>
                        </a:solidFill>
                        <a:latin typeface="Arial" panose="020B0604020202020204" pitchFamily="34" charset="0"/>
                        <a:ea typeface="Work Sans"/>
                        <a:cs typeface="Arial" panose="020B0604020202020204" pitchFamily="34" charset="0"/>
                        <a:sym typeface="Nunito"/>
                      </a:endParaRPr>
                    </a:p>
                    <a:p>
                      <a:pPr marL="0" lvl="0" indent="0" algn="just" rtl="0">
                        <a:spcBef>
                          <a:spcPts val="0"/>
                        </a:spcBef>
                        <a:spcAft>
                          <a:spcPts val="0"/>
                        </a:spcAft>
                        <a:buNone/>
                      </a:pPr>
                      <a:endPar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2000">
                          <a:solidFill>
                            <a:schemeClr val="tx1">
                              <a:lumMod val="95000"/>
                              <a:lumOff val="5000"/>
                            </a:schemeClr>
                          </a:solidFill>
                          <a:latin typeface="Arial" panose="020B0604020202020204" pitchFamily="34" charset="0"/>
                          <a:ea typeface="Nunito"/>
                          <a:cs typeface="Arial" panose="020B0604020202020204" pitchFamily="34" charset="0"/>
                          <a:sym typeface="Nunito"/>
                        </a:rPr>
                        <a:t>- Là</a:t>
                      </a:r>
                      <a:r>
                        <a:rPr lang="en-GB"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kênh tham chiếu đảm bảo các tính năng của sản phẩm/dịch vụ phù hợp với đặc điểm và nhu cầu của từng phân khúc</a:t>
                      </a:r>
                      <a:endParaRPr lang="en-GB"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endPar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Phân</a:t>
                      </a: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khúc khách hàng nào doanh  nghiệp đang hướng tới?</a:t>
                      </a:r>
                    </a:p>
                    <a:p>
                      <a:pPr marL="0" lvl="0" indent="0" algn="just" rtl="0">
                        <a:spcBef>
                          <a:spcPts val="0"/>
                        </a:spcBef>
                        <a:spcAft>
                          <a:spcPts val="0"/>
                        </a:spcAft>
                        <a:buNone/>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Phân khúc khách hàng quan trọng nhất của doanh nghiệp?</a:t>
                      </a:r>
                    </a:p>
                    <a:p>
                      <a:pPr marL="0" lvl="0" indent="0" algn="just" rtl="0">
                        <a:spcBef>
                          <a:spcPts val="0"/>
                        </a:spcBef>
                        <a:spcAft>
                          <a:spcPts val="0"/>
                        </a:spcAft>
                        <a:buNone/>
                      </a:pPr>
                      <a:endParaRPr lang="en-GB"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9137842"/>
                  </a:ext>
                </a:extLst>
              </a:tr>
              <a:tr h="1410421">
                <a:tc vMerge="1">
                  <a:txBody>
                    <a:bodyPr/>
                    <a:lstStyle/>
                    <a:p>
                      <a:endParaRPr lang="en-US"/>
                    </a:p>
                  </a:txBody>
                  <a:tcPr/>
                </a:tc>
                <a:tc rowSpan="2">
                  <a:txBody>
                    <a:bodyPr/>
                    <a:lstStyle/>
                    <a:p>
                      <a:pPr marL="0" lvl="0" indent="0" algn="l" rtl="0">
                        <a:lnSpc>
                          <a:spcPct val="15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Nguồn</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lực chính (Key Resources)</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just" rtl="0">
                        <a:spcBef>
                          <a:spcPts val="0"/>
                        </a:spcBef>
                        <a:spcAft>
                          <a:spcPts val="0"/>
                        </a:spcAft>
                        <a:buNone/>
                      </a:pPr>
                      <a:r>
                        <a:rPr lang="en-GB" sz="2000" b="0" i="0" kern="1200">
                          <a:solidFill>
                            <a:schemeClr val="tx1">
                              <a:lumMod val="95000"/>
                              <a:lumOff val="5000"/>
                            </a:schemeClr>
                          </a:solidFill>
                          <a:effectLst/>
                          <a:latin typeface="Arial" panose="020B0604020202020204" pitchFamily="34" charset="0"/>
                          <a:ea typeface="+mn-ea"/>
                          <a:cs typeface="Arial" panose="020B0604020202020204" pitchFamily="34" charset="0"/>
                        </a:rPr>
                        <a:t>- </a:t>
                      </a:r>
                      <a:r>
                        <a:rPr lang="vi-VN" sz="2000" b="0" i="0" kern="1200">
                          <a:solidFill>
                            <a:schemeClr val="tx1">
                              <a:lumMod val="95000"/>
                              <a:lumOff val="5000"/>
                            </a:schemeClr>
                          </a:solidFill>
                          <a:effectLst/>
                          <a:latin typeface="Arial" panose="020B0604020202020204" pitchFamily="34" charset="0"/>
                          <a:ea typeface="+mn-ea"/>
                          <a:cs typeface="Arial" panose="020B0604020202020204" pitchFamily="34" charset="0"/>
                        </a:rPr>
                        <a:t>Nguồn lực có thể được phân loại thành nguồn lực nhân sự, tài chính, vật lí và tri thức.</a:t>
                      </a:r>
                      <a:endParaRPr lang="en-GB" sz="2000" b="0" i="0" kern="1200">
                        <a:solidFill>
                          <a:schemeClr val="tx1">
                            <a:lumMod val="95000"/>
                            <a:lumOff val="5000"/>
                          </a:schemeClr>
                        </a:solidFill>
                        <a:effectLst/>
                        <a:latin typeface="Arial" panose="020B0604020202020204" pitchFamily="34" charset="0"/>
                        <a:ea typeface="+mn-ea"/>
                        <a:cs typeface="Arial" panose="020B0604020202020204" pitchFamily="34" charset="0"/>
                      </a:endParaRPr>
                    </a:p>
                    <a:p>
                      <a:pPr marL="0" lvl="0" indent="0" algn="just" rtl="0">
                        <a:spcBef>
                          <a:spcPts val="0"/>
                        </a:spcBef>
                        <a:spcAft>
                          <a:spcPts val="0"/>
                        </a:spcAft>
                        <a:buNone/>
                      </a:pPr>
                      <a:r>
                        <a:rPr lang="en-GB" sz="2000" b="0" i="0" kern="1200">
                          <a:solidFill>
                            <a:schemeClr val="tx1">
                              <a:lumMod val="95000"/>
                              <a:lumOff val="5000"/>
                            </a:schemeClr>
                          </a:solidFill>
                          <a:effectLst/>
                          <a:latin typeface="Arial" panose="020B0604020202020204" pitchFamily="34" charset="0"/>
                          <a:ea typeface="+mn-ea"/>
                          <a:cs typeface="Arial" panose="020B0604020202020204" pitchFamily="34" charset="0"/>
                          <a:sym typeface="Nunito"/>
                        </a:rPr>
                        <a:t>- Xác</a:t>
                      </a:r>
                      <a:r>
                        <a:rPr lang="en-GB" sz="2000" b="0" i="0" kern="1200" baseline="0">
                          <a:solidFill>
                            <a:schemeClr val="tx1">
                              <a:lumMod val="95000"/>
                              <a:lumOff val="5000"/>
                            </a:schemeClr>
                          </a:solidFill>
                          <a:effectLst/>
                          <a:latin typeface="Arial" panose="020B0604020202020204" pitchFamily="34" charset="0"/>
                          <a:ea typeface="+mn-ea"/>
                          <a:cs typeface="Arial" panose="020B0604020202020204" pitchFamily="34" charset="0"/>
                          <a:sym typeface="Nunito"/>
                        </a:rPr>
                        <a:t> định nguồn lực cần thiết/không cần thiết một cách rõ ràng</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79120007"/>
                  </a:ext>
                </a:extLst>
              </a:tr>
              <a:tr h="3970074">
                <a:tc vMerge="1">
                  <a:txBody>
                    <a:bodyPr/>
                    <a:lstStyle/>
                    <a:p>
                      <a:endParaRPr lang="en-US"/>
                    </a:p>
                  </a:txBody>
                  <a:tcPr/>
                </a:tc>
                <a:tc vMerge="1">
                  <a:txBody>
                    <a:bodyPr/>
                    <a:lstStyle/>
                    <a:p>
                      <a:pPr marL="0" lvl="0" indent="0" algn="l" rtl="0">
                        <a:lnSpc>
                          <a:spcPct val="150000"/>
                        </a:lnSpc>
                        <a:spcBef>
                          <a:spcPts val="0"/>
                        </a:spcBef>
                        <a:spcAft>
                          <a:spcPts val="0"/>
                        </a:spcAft>
                        <a:buNone/>
                      </a:pPr>
                      <a:endParaRPr sz="1100">
                        <a:solidFill>
                          <a:schemeClr val="dk1"/>
                        </a:solidFill>
                        <a:latin typeface="Nunito"/>
                        <a:ea typeface="Nunito"/>
                        <a:cs typeface="Nunito"/>
                        <a:sym typeface="Nunito"/>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vMerge="1">
                  <a:txBody>
                    <a:bodyPr/>
                    <a:lstStyle/>
                    <a:p>
                      <a:endParaRPr lang="en-US"/>
                    </a:p>
                  </a:txBody>
                  <a:tcPr/>
                </a:tc>
                <a:tc hMerge="1" vMerge="1">
                  <a:txBody>
                    <a:bodyPr/>
                    <a:lstStyle/>
                    <a:p>
                      <a:endParaRPr lang="en-US"/>
                    </a:p>
                  </a:txBody>
                  <a:tcPr/>
                </a:tc>
                <a:tc>
                  <a:txBody>
                    <a:bodyPr/>
                    <a:lstStyle/>
                    <a:p>
                      <a:pPr marL="0" lvl="0" indent="0" algn="just" rtl="0">
                        <a:lnSpc>
                          <a:spcPct val="150000"/>
                        </a:lnSpc>
                        <a:spcBef>
                          <a:spcPts val="0"/>
                        </a:spcBef>
                        <a:spcAft>
                          <a:spcPts val="0"/>
                        </a:spcAft>
                        <a:buNone/>
                      </a:pPr>
                      <a:r>
                        <a:rPr lang="en" sz="28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Kênh</a:t>
                      </a:r>
                      <a:r>
                        <a:rPr lang="en" sz="28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phân phối (</a:t>
                      </a:r>
                      <a:r>
                        <a:rPr lang="en" sz="28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Channels)</a:t>
                      </a:r>
                    </a:p>
                    <a:p>
                      <a:pPr marL="0" lvl="0" indent="0" algn="just" rtl="0">
                        <a:spcBef>
                          <a:spcPts val="0"/>
                        </a:spcBef>
                        <a:spcAft>
                          <a:spcPts val="0"/>
                        </a:spcAft>
                        <a:buNone/>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FontTx/>
                        <a:buNone/>
                      </a:pPr>
                      <a:r>
                        <a:rPr lang="en-US" sz="2000" b="0" i="0" kern="1200">
                          <a:solidFill>
                            <a:schemeClr val="tx1">
                              <a:lumMod val="95000"/>
                              <a:lumOff val="5000"/>
                            </a:schemeClr>
                          </a:solidFill>
                          <a:effectLst/>
                          <a:latin typeface="Arial" panose="020B0604020202020204" pitchFamily="34" charset="0"/>
                          <a:ea typeface="+mn-ea"/>
                          <a:cs typeface="Arial" panose="020B0604020202020204" pitchFamily="34" charset="0"/>
                        </a:rPr>
                        <a:t>- Kênh phân phối chính là cầu nối giữa giải pháp giá trị của tổ chức và phân khúc khách hàng. </a:t>
                      </a:r>
                    </a:p>
                    <a:p>
                      <a:pPr marL="171450" lvl="0" indent="-171450" algn="just" rtl="0">
                        <a:spcBef>
                          <a:spcPts val="0"/>
                        </a:spcBef>
                        <a:spcAft>
                          <a:spcPts val="0"/>
                        </a:spcAft>
                        <a:buFontTx/>
                        <a:buChar char="-"/>
                      </a:pP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Hiện tại doanh nghiệp đang triển khai các hoạt động nào để đẩy mạnh kênh phân phối?</a:t>
                      </a:r>
                    </a:p>
                    <a:p>
                      <a:pPr marL="0" lvl="0" indent="0" algn="just" rtl="0">
                        <a:spcBef>
                          <a:spcPts val="0"/>
                        </a:spcBef>
                        <a:spcAft>
                          <a:spcPts val="0"/>
                        </a:spcAft>
                        <a:buNone/>
                      </a:pPr>
                      <a:endPar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Doanh</a:t>
                      </a: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nghiệp có các thống kê phù hợp để xác định hiệu quả của các kênh phân phối?</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0248450"/>
                  </a:ext>
                </a:extLst>
              </a:tr>
              <a:tr h="2020066">
                <a:tc gridSpan="3">
                  <a:txBody>
                    <a:bodyPr/>
                    <a:lstStyle/>
                    <a:p>
                      <a:pPr marL="0" lvl="0" indent="0" algn="just" rtl="0">
                        <a:lnSpc>
                          <a:spcPct val="15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Cơ</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cấu chi phí (</a:t>
                      </a: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Cost Structure)</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just" rtl="0">
                        <a:spcBef>
                          <a:spcPts val="0"/>
                        </a:spcBef>
                        <a:spcAft>
                          <a:spcPts val="0"/>
                        </a:spcAft>
                        <a:buNone/>
                      </a:pPr>
                      <a:r>
                        <a:rPr lang="en" sz="2000">
                          <a:solidFill>
                            <a:schemeClr val="tx1">
                              <a:lumMod val="95000"/>
                              <a:lumOff val="5000"/>
                            </a:schemeClr>
                          </a:solidFill>
                          <a:latin typeface="Arial" panose="020B0604020202020204" pitchFamily="34" charset="0"/>
                          <a:ea typeface="Nunito"/>
                          <a:cs typeface="Arial" panose="020B0604020202020204" pitchFamily="34" charset="0"/>
                          <a:sym typeface="Nunito"/>
                        </a:rPr>
                        <a:t>- </a:t>
                      </a:r>
                      <a:r>
                        <a:rPr lang="en-US" sz="2000" b="0" i="0" kern="1200">
                          <a:solidFill>
                            <a:schemeClr val="tx1"/>
                          </a:solidFill>
                          <a:effectLst/>
                          <a:latin typeface="Arial" panose="020B0604020202020204" pitchFamily="34" charset="0"/>
                          <a:ea typeface="+mn-ea"/>
                          <a:cs typeface="Arial" panose="020B0604020202020204" pitchFamily="34" charset="0"/>
                          <a:sym typeface="Nunito"/>
                        </a:rPr>
                        <a:t>Xác</a:t>
                      </a:r>
                      <a:r>
                        <a:rPr lang="en-US" sz="2000" b="0" i="0" kern="1200" baseline="0">
                          <a:solidFill>
                            <a:schemeClr val="tx1"/>
                          </a:solidFill>
                          <a:effectLst/>
                          <a:latin typeface="Arial" panose="020B0604020202020204" pitchFamily="34" charset="0"/>
                          <a:ea typeface="+mn-ea"/>
                          <a:cs typeface="Arial" panose="020B0604020202020204" pitchFamily="34" charset="0"/>
                          <a:sym typeface="Nunito"/>
                        </a:rPr>
                        <a:t> định c</a:t>
                      </a:r>
                      <a:r>
                        <a:rPr lang="en-US" sz="2000" b="0" i="0" kern="1200">
                          <a:solidFill>
                            <a:schemeClr val="tx1"/>
                          </a:solidFill>
                          <a:effectLst/>
                          <a:latin typeface="Arial" panose="020B0604020202020204" pitchFamily="34" charset="0"/>
                          <a:ea typeface="+mn-ea"/>
                          <a:cs typeface="Arial" panose="020B0604020202020204" pitchFamily="34" charset="0"/>
                        </a:rPr>
                        <a:t>hi phí điều hành doanh nghiệp theo mô hình kinh doanh cụ thể (Chi phí</a:t>
                      </a:r>
                      <a:r>
                        <a:rPr lang="en-US" sz="2000" b="0" i="0" kern="1200" baseline="0">
                          <a:solidFill>
                            <a:schemeClr val="tx1"/>
                          </a:solidFill>
                          <a:effectLst/>
                          <a:latin typeface="Arial" panose="020B0604020202020204" pitchFamily="34" charset="0"/>
                          <a:ea typeface="+mn-ea"/>
                          <a:cs typeface="Arial" panose="020B0604020202020204" pitchFamily="34" charset="0"/>
                        </a:rPr>
                        <a:t> cố định, chi phí biến đổi..)</a:t>
                      </a:r>
                      <a:endPar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lvl="0" indent="0" algn="just" rtl="0">
                        <a:lnSpc>
                          <a:spcPct val="150000"/>
                        </a:lnSpc>
                        <a:spcBef>
                          <a:spcPts val="0"/>
                        </a:spcBef>
                        <a:spcAft>
                          <a:spcPts val="0"/>
                        </a:spcAft>
                        <a:buNone/>
                      </a:pP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Dòng</a:t>
                      </a:r>
                      <a:r>
                        <a:rPr lang="en" sz="3200" b="1" baseline="0">
                          <a:solidFill>
                            <a:schemeClr val="tx1">
                              <a:lumMod val="95000"/>
                              <a:lumOff val="5000"/>
                            </a:schemeClr>
                          </a:solidFill>
                          <a:latin typeface="Arial" panose="020B0604020202020204" pitchFamily="34" charset="0"/>
                          <a:ea typeface="Work Sans"/>
                          <a:cs typeface="Arial" panose="020B0604020202020204" pitchFamily="34" charset="0"/>
                          <a:sym typeface="Work Sans"/>
                        </a:rPr>
                        <a:t> doanh thu (</a:t>
                      </a:r>
                      <a:r>
                        <a:rPr lang="en"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rPr>
                        <a:t>Revenue Streams)</a:t>
                      </a:r>
                      <a:endParaRPr sz="3200" b="1">
                        <a:solidFill>
                          <a:schemeClr val="tx1">
                            <a:lumMod val="95000"/>
                            <a:lumOff val="5000"/>
                          </a:schemeClr>
                        </a:solidFill>
                        <a:latin typeface="Arial" panose="020B0604020202020204" pitchFamily="34" charset="0"/>
                        <a:ea typeface="Work Sans"/>
                        <a:cs typeface="Arial" panose="020B0604020202020204" pitchFamily="34" charset="0"/>
                        <a:sym typeface="Work Sans"/>
                      </a:endParaRP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Mỗi dòng doanh thu đóng góp cho tổng doanh thu như thế nào?</a:t>
                      </a:r>
                    </a:p>
                    <a:p>
                      <a:pPr marL="0" lvl="0" indent="0" algn="just" rtl="0">
                        <a:spcBef>
                          <a:spcPts val="0"/>
                        </a:spcBef>
                        <a:spcAft>
                          <a:spcPts val="0"/>
                        </a:spcAft>
                        <a:buNone/>
                      </a:pPr>
                      <a:r>
                        <a:rPr lang="en" sz="2000" baseline="0">
                          <a:solidFill>
                            <a:schemeClr val="tx1">
                              <a:lumMod val="95000"/>
                              <a:lumOff val="5000"/>
                            </a:schemeClr>
                          </a:solidFill>
                          <a:latin typeface="Arial" panose="020B0604020202020204" pitchFamily="34" charset="0"/>
                          <a:ea typeface="Nunito"/>
                          <a:cs typeface="Arial" panose="020B0604020202020204" pitchFamily="34" charset="0"/>
                          <a:sym typeface="Nunito"/>
                        </a:rPr>
                        <a:t>- Xác định dòng doanh thu kém hiệu quả và có phương án cụ thể cái thiện?</a:t>
                      </a:r>
                      <a:endParaRPr sz="2000">
                        <a:solidFill>
                          <a:schemeClr val="tx1">
                            <a:lumMod val="95000"/>
                            <a:lumOff val="5000"/>
                          </a:schemeClr>
                        </a:solidFill>
                        <a:latin typeface="Arial" panose="020B0604020202020204" pitchFamily="34" charset="0"/>
                        <a:ea typeface="Nunito"/>
                        <a:cs typeface="Arial" panose="020B0604020202020204" pitchFamily="34" charset="0"/>
                        <a:sym typeface="Nunito"/>
                      </a:endParaRPr>
                    </a:p>
                  </a:txBody>
                  <a:tcPr marL="182802" marR="182802" marT="182802" marB="1828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52786099"/>
                  </a:ext>
                </a:extLst>
              </a:tr>
            </a:tbl>
          </a:graphicData>
        </a:graphic>
      </p:graphicFrame>
      <p:sp>
        <p:nvSpPr>
          <p:cNvPr id="7" name="TextBox 6"/>
          <p:cNvSpPr txBox="1"/>
          <p:nvPr/>
        </p:nvSpPr>
        <p:spPr>
          <a:xfrm>
            <a:off x="920696" y="406582"/>
            <a:ext cx="23456954" cy="1015663"/>
          </a:xfrm>
          <a:prstGeom prst="rect">
            <a:avLst/>
          </a:prstGeom>
          <a:noFill/>
        </p:spPr>
        <p:txBody>
          <a:bodyPr wrap="square" rtlCol="0">
            <a:spAutoFit/>
          </a:bodyPr>
          <a:lstStyle/>
          <a:p>
            <a:r>
              <a:rPr lang="en-GB" sz="6000" b="1">
                <a:latin typeface="Arial" panose="020B0604020202020204" pitchFamily="34" charset="0"/>
                <a:cs typeface="Arial" panose="020B0604020202020204" pitchFamily="34" charset="0"/>
              </a:rPr>
              <a:t>MÔ HÌNH KINH DOANH CANVAS (CANVAS BUSINESS MODEL)</a:t>
            </a:r>
            <a:endParaRPr lang="en-US" sz="6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374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C0E4-5D26-2449-A10F-453E7395F8DE}"/>
              </a:ext>
            </a:extLst>
          </p:cNvPr>
          <p:cNvSpPr txBox="1"/>
          <p:nvPr/>
        </p:nvSpPr>
        <p:spPr>
          <a:xfrm>
            <a:off x="7331448" y="468037"/>
            <a:ext cx="9546203" cy="1015663"/>
          </a:xfrm>
          <a:prstGeom prst="rect">
            <a:avLst/>
          </a:prstGeom>
          <a:noFill/>
        </p:spPr>
        <p:txBody>
          <a:bodyPr wrap="none" rtlCol="0">
            <a:spAutoFit/>
          </a:bodyPr>
          <a:lstStyle/>
          <a:p>
            <a:pPr algn="ctr"/>
            <a:r>
              <a:rPr lang="en-US" sz="6000" b="1">
                <a:solidFill>
                  <a:schemeClr val="tx2"/>
                </a:solidFill>
                <a:latin typeface="Poppins" pitchFamily="2" charset="77"/>
                <a:cs typeface="Poppins" pitchFamily="2" charset="77"/>
              </a:rPr>
              <a:t>VÍ DỤ VỀ CÁC THÀNH TỐ</a:t>
            </a:r>
            <a:endParaRPr lang="en-US" sz="6000" b="1" dirty="0">
              <a:solidFill>
                <a:schemeClr val="tx2"/>
              </a:solidFill>
              <a:latin typeface="Poppins" pitchFamily="2" charset="77"/>
              <a:cs typeface="Poppins" pitchFamily="2" charset="77"/>
            </a:endParaRPr>
          </a:p>
        </p:txBody>
      </p:sp>
      <p:sp>
        <p:nvSpPr>
          <p:cNvPr id="4" name="Freeform 1">
            <a:extLst>
              <a:ext uri="{FF2B5EF4-FFF2-40B4-BE49-F238E27FC236}">
                <a16:creationId xmlns:a16="http://schemas.microsoft.com/office/drawing/2014/main" id="{F94E3785-0B80-1842-87C9-C61643A20C8C}"/>
              </a:ext>
            </a:extLst>
          </p:cNvPr>
          <p:cNvSpPr>
            <a:spLocks noChangeArrowheads="1"/>
          </p:cNvSpPr>
          <p:nvPr/>
        </p:nvSpPr>
        <p:spPr bwMode="auto">
          <a:xfrm>
            <a:off x="7352388" y="3146955"/>
            <a:ext cx="9525263" cy="9362974"/>
          </a:xfrm>
          <a:custGeom>
            <a:avLst/>
            <a:gdLst>
              <a:gd name="T0" fmla="*/ 7050 w 10886"/>
              <a:gd name="T1" fmla="*/ 7186 h 10717"/>
              <a:gd name="T2" fmla="*/ 3610 w 10886"/>
              <a:gd name="T3" fmla="*/ 6964 h 10717"/>
              <a:gd name="T4" fmla="*/ 3835 w 10886"/>
              <a:gd name="T5" fmla="*/ 3526 h 10717"/>
              <a:gd name="T6" fmla="*/ 7271 w 10886"/>
              <a:gd name="T7" fmla="*/ 3745 h 10717"/>
              <a:gd name="T8" fmla="*/ 10877 w 10886"/>
              <a:gd name="T9" fmla="*/ 5184 h 10717"/>
              <a:gd name="T10" fmla="*/ 10821 w 10886"/>
              <a:gd name="T11" fmla="*/ 4566 h 10717"/>
              <a:gd name="T12" fmla="*/ 9380 w 10886"/>
              <a:gd name="T13" fmla="*/ 3369 h 10717"/>
              <a:gd name="T14" fmla="*/ 10097 w 10886"/>
              <a:gd name="T15" fmla="*/ 2547 h 10717"/>
              <a:gd name="T16" fmla="*/ 8352 w 10886"/>
              <a:gd name="T17" fmla="*/ 2042 h 10717"/>
              <a:gd name="T18" fmla="*/ 7554 w 10886"/>
              <a:gd name="T19" fmla="*/ 345 h 10717"/>
              <a:gd name="T20" fmla="*/ 6383 w 10886"/>
              <a:gd name="T21" fmla="*/ 0 h 10717"/>
              <a:gd name="T22" fmla="*/ 4794 w 10886"/>
              <a:gd name="T23" fmla="*/ 994 h 10717"/>
              <a:gd name="T24" fmla="*/ 4238 w 10886"/>
              <a:gd name="T25" fmla="*/ 53 h 10717"/>
              <a:gd name="T26" fmla="*/ 3211 w 10886"/>
              <a:gd name="T27" fmla="*/ 1553 h 10717"/>
              <a:gd name="T28" fmla="*/ 1349 w 10886"/>
              <a:gd name="T29" fmla="*/ 1778 h 10717"/>
              <a:gd name="T30" fmla="*/ 637 w 10886"/>
              <a:gd name="T31" fmla="*/ 2814 h 10717"/>
              <a:gd name="T32" fmla="*/ 1092 w 10886"/>
              <a:gd name="T33" fmla="*/ 4631 h 10717"/>
              <a:gd name="T34" fmla="*/ 27 w 10886"/>
              <a:gd name="T35" fmla="*/ 4871 h 10717"/>
              <a:gd name="T36" fmla="*/ 7 w 10886"/>
              <a:gd name="T37" fmla="*/ 5527 h 10717"/>
              <a:gd name="T38" fmla="*/ 1137 w 10886"/>
              <a:gd name="T39" fmla="*/ 6308 h 10717"/>
              <a:gd name="T40" fmla="*/ 776 w 10886"/>
              <a:gd name="T41" fmla="*/ 8148 h 10717"/>
              <a:gd name="T42" fmla="*/ 1545 w 10886"/>
              <a:gd name="T43" fmla="*/ 9148 h 10717"/>
              <a:gd name="T44" fmla="*/ 3416 w 10886"/>
              <a:gd name="T45" fmla="*/ 9272 h 10717"/>
              <a:gd name="T46" fmla="*/ 3315 w 10886"/>
              <a:gd name="T47" fmla="*/ 10361 h 10717"/>
              <a:gd name="T48" fmla="*/ 5026 w 10886"/>
              <a:gd name="T49" fmla="*/ 9745 h 10717"/>
              <a:gd name="T50" fmla="*/ 6664 w 10886"/>
              <a:gd name="T51" fmla="*/ 10656 h 10717"/>
              <a:gd name="T52" fmla="*/ 7850 w 10886"/>
              <a:gd name="T53" fmla="*/ 10232 h 10717"/>
              <a:gd name="T54" fmla="*/ 8545 w 10886"/>
              <a:gd name="T55" fmla="*/ 8490 h 10717"/>
              <a:gd name="T56" fmla="*/ 9548 w 10886"/>
              <a:gd name="T57" fmla="*/ 8920 h 10717"/>
              <a:gd name="T58" fmla="*/ 9491 w 10886"/>
              <a:gd name="T59" fmla="*/ 7105 h 10717"/>
              <a:gd name="T60" fmla="*/ 10860 w 10886"/>
              <a:gd name="T61" fmla="*/ 5823 h 10717"/>
              <a:gd name="T62" fmla="*/ 10877 w 10886"/>
              <a:gd name="T63" fmla="*/ 5184 h 10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6" h="10717">
                <a:moveTo>
                  <a:pt x="7050" y="7186"/>
                </a:moveTo>
                <a:lnTo>
                  <a:pt x="7050" y="7186"/>
                </a:lnTo>
                <a:cubicBezTo>
                  <a:pt x="6040" y="8073"/>
                  <a:pt x="4501" y="7979"/>
                  <a:pt x="3610" y="6964"/>
                </a:cubicBezTo>
                <a:lnTo>
                  <a:pt x="3610" y="6964"/>
                </a:lnTo>
                <a:cubicBezTo>
                  <a:pt x="2724" y="5949"/>
                  <a:pt x="2822" y="4412"/>
                  <a:pt x="3835" y="3526"/>
                </a:cubicBezTo>
                <a:lnTo>
                  <a:pt x="3835" y="3526"/>
                </a:lnTo>
                <a:cubicBezTo>
                  <a:pt x="4844" y="2634"/>
                  <a:pt x="6384" y="2734"/>
                  <a:pt x="7271" y="3745"/>
                </a:cubicBezTo>
                <a:lnTo>
                  <a:pt x="7271" y="3745"/>
                </a:lnTo>
                <a:cubicBezTo>
                  <a:pt x="8164" y="4758"/>
                  <a:pt x="8062" y="6299"/>
                  <a:pt x="7050" y="7186"/>
                </a:cubicBezTo>
                <a:close/>
                <a:moveTo>
                  <a:pt x="10877" y="5184"/>
                </a:moveTo>
                <a:lnTo>
                  <a:pt x="10877" y="5184"/>
                </a:lnTo>
                <a:cubicBezTo>
                  <a:pt x="10872" y="4975"/>
                  <a:pt x="10852" y="4769"/>
                  <a:pt x="10821" y="4566"/>
                </a:cubicBezTo>
                <a:lnTo>
                  <a:pt x="9744" y="4388"/>
                </a:lnTo>
                <a:lnTo>
                  <a:pt x="9380" y="3369"/>
                </a:lnTo>
                <a:lnTo>
                  <a:pt x="10097" y="2547"/>
                </a:lnTo>
                <a:lnTo>
                  <a:pt x="10097" y="2547"/>
                </a:lnTo>
                <a:cubicBezTo>
                  <a:pt x="9880" y="2185"/>
                  <a:pt x="9620" y="1852"/>
                  <a:pt x="9328" y="1552"/>
                </a:cubicBezTo>
                <a:lnTo>
                  <a:pt x="8352" y="2042"/>
                </a:lnTo>
                <a:lnTo>
                  <a:pt x="7457" y="1433"/>
                </a:lnTo>
                <a:lnTo>
                  <a:pt x="7554" y="345"/>
                </a:lnTo>
                <a:lnTo>
                  <a:pt x="7554" y="345"/>
                </a:lnTo>
                <a:cubicBezTo>
                  <a:pt x="7183" y="189"/>
                  <a:pt x="6790" y="71"/>
                  <a:pt x="6383" y="0"/>
                </a:cubicBezTo>
                <a:lnTo>
                  <a:pt x="5876" y="969"/>
                </a:lnTo>
                <a:lnTo>
                  <a:pt x="4794" y="994"/>
                </a:lnTo>
                <a:lnTo>
                  <a:pt x="4238" y="53"/>
                </a:lnTo>
                <a:lnTo>
                  <a:pt x="4238" y="53"/>
                </a:lnTo>
                <a:cubicBezTo>
                  <a:pt x="3822" y="147"/>
                  <a:pt x="3425" y="288"/>
                  <a:pt x="3052" y="472"/>
                </a:cubicBezTo>
                <a:lnTo>
                  <a:pt x="3211" y="1553"/>
                </a:lnTo>
                <a:lnTo>
                  <a:pt x="2351" y="2211"/>
                </a:lnTo>
                <a:lnTo>
                  <a:pt x="1349" y="1778"/>
                </a:lnTo>
                <a:lnTo>
                  <a:pt x="1349" y="1778"/>
                </a:lnTo>
                <a:cubicBezTo>
                  <a:pt x="1074" y="2093"/>
                  <a:pt x="833" y="2440"/>
                  <a:pt x="637" y="2814"/>
                </a:cubicBezTo>
                <a:lnTo>
                  <a:pt x="1399" y="3594"/>
                </a:lnTo>
                <a:lnTo>
                  <a:pt x="1092" y="4631"/>
                </a:lnTo>
                <a:lnTo>
                  <a:pt x="27" y="4871"/>
                </a:lnTo>
                <a:lnTo>
                  <a:pt x="27" y="4871"/>
                </a:lnTo>
                <a:cubicBezTo>
                  <a:pt x="8" y="5086"/>
                  <a:pt x="0" y="5305"/>
                  <a:pt x="7" y="5527"/>
                </a:cubicBezTo>
                <a:lnTo>
                  <a:pt x="7" y="5527"/>
                </a:lnTo>
                <a:cubicBezTo>
                  <a:pt x="14" y="5731"/>
                  <a:pt x="32" y="5930"/>
                  <a:pt x="60" y="6126"/>
                </a:cubicBezTo>
                <a:lnTo>
                  <a:pt x="1137" y="6308"/>
                </a:lnTo>
                <a:lnTo>
                  <a:pt x="1498" y="7327"/>
                </a:lnTo>
                <a:lnTo>
                  <a:pt x="776" y="8148"/>
                </a:lnTo>
                <a:lnTo>
                  <a:pt x="776" y="8148"/>
                </a:lnTo>
                <a:cubicBezTo>
                  <a:pt x="994" y="8510"/>
                  <a:pt x="1252" y="8847"/>
                  <a:pt x="1545" y="9148"/>
                </a:cubicBezTo>
                <a:lnTo>
                  <a:pt x="2523" y="8661"/>
                </a:lnTo>
                <a:lnTo>
                  <a:pt x="3416" y="9272"/>
                </a:lnTo>
                <a:lnTo>
                  <a:pt x="3315" y="10361"/>
                </a:lnTo>
                <a:lnTo>
                  <a:pt x="3315" y="10361"/>
                </a:lnTo>
                <a:cubicBezTo>
                  <a:pt x="3698" y="10523"/>
                  <a:pt x="4101" y="10645"/>
                  <a:pt x="4521" y="10716"/>
                </a:cubicBezTo>
                <a:lnTo>
                  <a:pt x="5026" y="9745"/>
                </a:lnTo>
                <a:lnTo>
                  <a:pt x="6107" y="9715"/>
                </a:lnTo>
                <a:lnTo>
                  <a:pt x="6664" y="10656"/>
                </a:lnTo>
                <a:lnTo>
                  <a:pt x="6664" y="10656"/>
                </a:lnTo>
                <a:cubicBezTo>
                  <a:pt x="7080" y="10560"/>
                  <a:pt x="7477" y="10416"/>
                  <a:pt x="7850" y="10232"/>
                </a:cubicBezTo>
                <a:lnTo>
                  <a:pt x="7688" y="9152"/>
                </a:lnTo>
                <a:lnTo>
                  <a:pt x="8545" y="8490"/>
                </a:lnTo>
                <a:lnTo>
                  <a:pt x="9548" y="8920"/>
                </a:lnTo>
                <a:lnTo>
                  <a:pt x="9548" y="8920"/>
                </a:lnTo>
                <a:cubicBezTo>
                  <a:pt x="9823" y="8603"/>
                  <a:pt x="10063" y="8255"/>
                  <a:pt x="10258" y="7881"/>
                </a:cubicBezTo>
                <a:lnTo>
                  <a:pt x="9491" y="7105"/>
                </a:lnTo>
                <a:lnTo>
                  <a:pt x="9794" y="6065"/>
                </a:lnTo>
                <a:lnTo>
                  <a:pt x="10860" y="5823"/>
                </a:lnTo>
                <a:lnTo>
                  <a:pt x="10860" y="5823"/>
                </a:lnTo>
                <a:cubicBezTo>
                  <a:pt x="10877" y="5612"/>
                  <a:pt x="10885" y="5398"/>
                  <a:pt x="10877" y="5184"/>
                </a:cubicBezTo>
                <a:close/>
              </a:path>
            </a:pathLst>
          </a:custGeom>
          <a:solidFill>
            <a:schemeClr val="accent4"/>
          </a:solidFill>
          <a:ln w="9525" cap="flat">
            <a:noFill/>
            <a:bevel/>
            <a:headEnd/>
            <a:tailEnd/>
          </a:ln>
          <a:effectLst/>
        </p:spPr>
        <p:txBody>
          <a:bodyPr wrap="none" anchor="ctr"/>
          <a:lstStyle/>
          <a:p>
            <a:endParaRPr lang="en-US"/>
          </a:p>
        </p:txBody>
      </p:sp>
      <p:graphicFrame>
        <p:nvGraphicFramePr>
          <p:cNvPr id="5" name="Chart 4">
            <a:extLst>
              <a:ext uri="{FF2B5EF4-FFF2-40B4-BE49-F238E27FC236}">
                <a16:creationId xmlns:a16="http://schemas.microsoft.com/office/drawing/2014/main" id="{29C82826-A0EB-254A-9375-0FE2958050A0}"/>
              </a:ext>
            </a:extLst>
          </p:cNvPr>
          <p:cNvGraphicFramePr/>
          <p:nvPr/>
        </p:nvGraphicFramePr>
        <p:xfrm>
          <a:off x="8470680" y="4110684"/>
          <a:ext cx="7436291" cy="743551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929">
            <a:extLst>
              <a:ext uri="{FF2B5EF4-FFF2-40B4-BE49-F238E27FC236}">
                <a16:creationId xmlns:a16="http://schemas.microsoft.com/office/drawing/2014/main" id="{3DCF3CDE-7C11-724D-9C9D-F593DE35189D}"/>
              </a:ext>
            </a:extLst>
          </p:cNvPr>
          <p:cNvSpPr>
            <a:spLocks noChangeAspect="1"/>
          </p:cNvSpPr>
          <p:nvPr/>
        </p:nvSpPr>
        <p:spPr bwMode="auto">
          <a:xfrm>
            <a:off x="13151355" y="6073345"/>
            <a:ext cx="1429184" cy="1424934"/>
          </a:xfrm>
          <a:custGeom>
            <a:avLst/>
            <a:gdLst>
              <a:gd name="T0" fmla="*/ 7657895 w 293328"/>
              <a:gd name="T1" fmla="*/ 9005345 h 293238"/>
              <a:gd name="T2" fmla="*/ 4498868 w 293328"/>
              <a:gd name="T3" fmla="*/ 9005345 h 293238"/>
              <a:gd name="T4" fmla="*/ 3522037 w 293328"/>
              <a:gd name="T5" fmla="*/ 8834279 h 293238"/>
              <a:gd name="T6" fmla="*/ 1438230 w 293328"/>
              <a:gd name="T7" fmla="*/ 9163206 h 293238"/>
              <a:gd name="T8" fmla="*/ 8017115 w 293328"/>
              <a:gd name="T9" fmla="*/ 7579894 h 293238"/>
              <a:gd name="T10" fmla="*/ 9228325 w 293328"/>
              <a:gd name="T11" fmla="*/ 7908834 h 293238"/>
              <a:gd name="T12" fmla="*/ 8017115 w 293328"/>
              <a:gd name="T13" fmla="*/ 7579894 h 293238"/>
              <a:gd name="T14" fmla="*/ 7196298 w 293328"/>
              <a:gd name="T15" fmla="*/ 7750944 h 293238"/>
              <a:gd name="T16" fmla="*/ 5652355 w 293328"/>
              <a:gd name="T17" fmla="*/ 7750944 h 293238"/>
              <a:gd name="T18" fmla="*/ 4792152 w 293328"/>
              <a:gd name="T19" fmla="*/ 7579894 h 293238"/>
              <a:gd name="T20" fmla="*/ 3615792 w 293328"/>
              <a:gd name="T21" fmla="*/ 7908834 h 293238"/>
              <a:gd name="T22" fmla="*/ 1441954 w 293328"/>
              <a:gd name="T23" fmla="*/ 7579894 h 293238"/>
              <a:gd name="T24" fmla="*/ 2653087 w 293328"/>
              <a:gd name="T25" fmla="*/ 7908834 h 293238"/>
              <a:gd name="T26" fmla="*/ 1441954 w 293328"/>
              <a:gd name="T27" fmla="*/ 7579894 h 293238"/>
              <a:gd name="T28" fmla="*/ 7960461 w 293328"/>
              <a:gd name="T29" fmla="*/ 5049788 h 293238"/>
              <a:gd name="T30" fmla="*/ 8417216 w 293328"/>
              <a:gd name="T31" fmla="*/ 6059062 h 293238"/>
              <a:gd name="T32" fmla="*/ 8417216 w 293328"/>
              <a:gd name="T33" fmla="*/ 4558084 h 293238"/>
              <a:gd name="T34" fmla="*/ 7803923 w 293328"/>
              <a:gd name="T35" fmla="*/ 6136728 h 293238"/>
              <a:gd name="T36" fmla="*/ 6512036 w 293328"/>
              <a:gd name="T37" fmla="*/ 6110840 h 293238"/>
              <a:gd name="T38" fmla="*/ 7582022 w 293328"/>
              <a:gd name="T39" fmla="*/ 5877936 h 293238"/>
              <a:gd name="T40" fmla="*/ 7790812 w 293328"/>
              <a:gd name="T41" fmla="*/ 4803898 h 293238"/>
              <a:gd name="T42" fmla="*/ 1645443 w 293328"/>
              <a:gd name="T43" fmla="*/ 4558084 h 293238"/>
              <a:gd name="T44" fmla="*/ 2827025 w 293328"/>
              <a:gd name="T45" fmla="*/ 4881567 h 293238"/>
              <a:gd name="T46" fmla="*/ 1593537 w 293328"/>
              <a:gd name="T47" fmla="*/ 6007352 h 293238"/>
              <a:gd name="T48" fmla="*/ 3411399 w 293328"/>
              <a:gd name="T49" fmla="*/ 6007352 h 293238"/>
              <a:gd name="T50" fmla="*/ 3735991 w 293328"/>
              <a:gd name="T51" fmla="*/ 5670900 h 293238"/>
              <a:gd name="T52" fmla="*/ 1645443 w 293328"/>
              <a:gd name="T53" fmla="*/ 6369652 h 293238"/>
              <a:gd name="T54" fmla="*/ 1645443 w 293328"/>
              <a:gd name="T55" fmla="*/ 4558084 h 293238"/>
              <a:gd name="T56" fmla="*/ 326516 w 293328"/>
              <a:gd name="T57" fmla="*/ 9731379 h 293238"/>
              <a:gd name="T58" fmla="*/ 10330664 w 293328"/>
              <a:gd name="T59" fmla="*/ 9731379 h 293238"/>
              <a:gd name="T60" fmla="*/ 8019003 w 293328"/>
              <a:gd name="T61" fmla="*/ 3715021 h 293238"/>
              <a:gd name="T62" fmla="*/ 5224068 w 293328"/>
              <a:gd name="T63" fmla="*/ 6671540 h 293238"/>
              <a:gd name="T64" fmla="*/ 5328636 w 293328"/>
              <a:gd name="T65" fmla="*/ 2017972 h 293238"/>
              <a:gd name="T66" fmla="*/ 5119204 w 293328"/>
              <a:gd name="T67" fmla="*/ 2950064 h 293238"/>
              <a:gd name="T68" fmla="*/ 5538018 w 293328"/>
              <a:gd name="T69" fmla="*/ 2950064 h 293238"/>
              <a:gd name="T70" fmla="*/ 5328636 w 293328"/>
              <a:gd name="T71" fmla="*/ 2017972 h 293238"/>
              <a:gd name="T72" fmla="*/ 5878196 w 293328"/>
              <a:gd name="T73" fmla="*/ 2975948 h 293238"/>
              <a:gd name="T74" fmla="*/ 5930522 w 293328"/>
              <a:gd name="T75" fmla="*/ 4374065 h 293238"/>
              <a:gd name="T76" fmla="*/ 4569543 w 293328"/>
              <a:gd name="T77" fmla="*/ 4179851 h 293238"/>
              <a:gd name="T78" fmla="*/ 5328636 w 293328"/>
              <a:gd name="T79" fmla="*/ 1707229 h 293238"/>
              <a:gd name="T80" fmla="*/ 2912433 w 293328"/>
              <a:gd name="T81" fmla="*/ 3353513 h 293238"/>
              <a:gd name="T82" fmla="*/ 7757771 w 293328"/>
              <a:gd name="T83" fmla="*/ 1120021 h 293238"/>
              <a:gd name="T84" fmla="*/ 5380810 w 293328"/>
              <a:gd name="T85" fmla="*/ 9598 h 293238"/>
              <a:gd name="T86" fmla="*/ 8071270 w 293328"/>
              <a:gd name="T87" fmla="*/ 3353513 h 293238"/>
              <a:gd name="T88" fmla="*/ 10657173 w 293328"/>
              <a:gd name="T89" fmla="*/ 4205648 h 293238"/>
              <a:gd name="T90" fmla="*/ 809663 w 293328"/>
              <a:gd name="T91" fmla="*/ 10531857 h 293238"/>
              <a:gd name="T92" fmla="*/ 809663 w 293328"/>
              <a:gd name="T93" fmla="*/ 3405144 h 293238"/>
              <a:gd name="T94" fmla="*/ 2585917 w 293328"/>
              <a:gd name="T95" fmla="*/ 1003808 h 293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p:spPr>
        <p:txBody>
          <a:bodyPr anchor="ctr"/>
          <a:lstStyle/>
          <a:p>
            <a:endParaRPr lang="en-US"/>
          </a:p>
        </p:txBody>
      </p:sp>
      <p:sp>
        <p:nvSpPr>
          <p:cNvPr id="7" name="Freeform 938">
            <a:extLst>
              <a:ext uri="{FF2B5EF4-FFF2-40B4-BE49-F238E27FC236}">
                <a16:creationId xmlns:a16="http://schemas.microsoft.com/office/drawing/2014/main" id="{4C0F6293-DB02-F147-843E-D9F88DA85377}"/>
              </a:ext>
            </a:extLst>
          </p:cNvPr>
          <p:cNvSpPr>
            <a:spLocks noChangeAspect="1"/>
          </p:cNvSpPr>
          <p:nvPr/>
        </p:nvSpPr>
        <p:spPr bwMode="auto">
          <a:xfrm>
            <a:off x="11474232" y="9015860"/>
            <a:ext cx="1429184" cy="1429184"/>
          </a:xfrm>
          <a:custGeom>
            <a:avLst/>
            <a:gdLst>
              <a:gd name="T0" fmla="*/ 3908867 w 293327"/>
              <a:gd name="T1" fmla="*/ 9106418 h 293328"/>
              <a:gd name="T2" fmla="*/ 4627651 w 293327"/>
              <a:gd name="T3" fmla="*/ 9106418 h 293328"/>
              <a:gd name="T4" fmla="*/ 4268257 w 293327"/>
              <a:gd name="T5" fmla="*/ 8420867 h 293328"/>
              <a:gd name="T6" fmla="*/ 4268257 w 293327"/>
              <a:gd name="T7" fmla="*/ 9791887 h 293328"/>
              <a:gd name="T8" fmla="*/ 4268257 w 293327"/>
              <a:gd name="T9" fmla="*/ 8420867 h 293328"/>
              <a:gd name="T10" fmla="*/ 2117656 w 293327"/>
              <a:gd name="T11" fmla="*/ 7311654 h 293328"/>
              <a:gd name="T12" fmla="*/ 2829577 w 293327"/>
              <a:gd name="T13" fmla="*/ 7311654 h 293328"/>
              <a:gd name="T14" fmla="*/ 4545752 w 293327"/>
              <a:gd name="T15" fmla="*/ 6800492 h 293328"/>
              <a:gd name="T16" fmla="*/ 4780006 w 293327"/>
              <a:gd name="T17" fmla="*/ 7035809 h 293328"/>
              <a:gd name="T18" fmla="*/ 2085617 w 293327"/>
              <a:gd name="T19" fmla="*/ 9676631 h 293328"/>
              <a:gd name="T20" fmla="*/ 1968489 w 293327"/>
              <a:gd name="T21" fmla="*/ 9402106 h 293328"/>
              <a:gd name="T22" fmla="*/ 2473597 w 293327"/>
              <a:gd name="T23" fmla="*/ 6632828 h 293328"/>
              <a:gd name="T24" fmla="*/ 2473597 w 293327"/>
              <a:gd name="T25" fmla="*/ 8003799 h 293328"/>
              <a:gd name="T26" fmla="*/ 2473597 w 293327"/>
              <a:gd name="T27" fmla="*/ 6632828 h 293328"/>
              <a:gd name="T28" fmla="*/ 339617 w 293327"/>
              <a:gd name="T29" fmla="*/ 10331239 h 293328"/>
              <a:gd name="T30" fmla="*/ 5826363 w 293327"/>
              <a:gd name="T31" fmla="*/ 5507530 h 293328"/>
              <a:gd name="T32" fmla="*/ 5277686 w 293327"/>
              <a:gd name="T33" fmla="*/ 5989807 h 293328"/>
              <a:gd name="T34" fmla="*/ 4951088 w 293327"/>
              <a:gd name="T35" fmla="*/ 5989807 h 293328"/>
              <a:gd name="T36" fmla="*/ 1828917 w 293327"/>
              <a:gd name="T37" fmla="*/ 5507530 h 293328"/>
              <a:gd name="T38" fmla="*/ 1672147 w 293327"/>
              <a:gd name="T39" fmla="*/ 6146314 h 293328"/>
              <a:gd name="T40" fmla="*/ 1515406 w 293327"/>
              <a:gd name="T41" fmla="*/ 5507530 h 293328"/>
              <a:gd name="T42" fmla="*/ 3383445 w 293327"/>
              <a:gd name="T43" fmla="*/ 3786598 h 293328"/>
              <a:gd name="T44" fmla="*/ 4951088 w 293327"/>
              <a:gd name="T45" fmla="*/ 5181596 h 293328"/>
              <a:gd name="T46" fmla="*/ 3383445 w 293327"/>
              <a:gd name="T47" fmla="*/ 3460617 h 293328"/>
              <a:gd name="T48" fmla="*/ 5970084 w 293327"/>
              <a:gd name="T49" fmla="*/ 5181596 h 293328"/>
              <a:gd name="T50" fmla="*/ 6780043 w 293327"/>
              <a:gd name="T51" fmla="*/ 10487700 h 293328"/>
              <a:gd name="T52" fmla="*/ 6623220 w 293327"/>
              <a:gd name="T53" fmla="*/ 10657173 h 293328"/>
              <a:gd name="T54" fmla="*/ 39158 w 293327"/>
              <a:gd name="T55" fmla="*/ 10605053 h 293328"/>
              <a:gd name="T56" fmla="*/ 653138 w 293327"/>
              <a:gd name="T57" fmla="*/ 5325002 h 293328"/>
              <a:gd name="T58" fmla="*/ 1515406 w 293327"/>
              <a:gd name="T59" fmla="*/ 5181596 h 293328"/>
              <a:gd name="T60" fmla="*/ 6823927 w 293327"/>
              <a:gd name="T61" fmla="*/ 326867 h 293328"/>
              <a:gd name="T62" fmla="*/ 5266850 w 293327"/>
              <a:gd name="T63" fmla="*/ 2157483 h 293328"/>
              <a:gd name="T64" fmla="*/ 8393994 w 293327"/>
              <a:gd name="T65" fmla="*/ 1895931 h 293328"/>
              <a:gd name="T66" fmla="*/ 6823927 w 293327"/>
              <a:gd name="T67" fmla="*/ 0 h 293328"/>
              <a:gd name="T68" fmla="*/ 8721089 w 293327"/>
              <a:gd name="T69" fmla="*/ 2157483 h 293328"/>
              <a:gd name="T70" fmla="*/ 9794012 w 293327"/>
              <a:gd name="T71" fmla="*/ 2301333 h 293328"/>
              <a:gd name="T72" fmla="*/ 10618320 w 293327"/>
              <a:gd name="T73" fmla="*/ 9322855 h 293328"/>
              <a:gd name="T74" fmla="*/ 7098646 w 293327"/>
              <a:gd name="T75" fmla="*/ 9388255 h 293328"/>
              <a:gd name="T76" fmla="*/ 7098646 w 293327"/>
              <a:gd name="T77" fmla="*/ 9061388 h 293328"/>
              <a:gd name="T78" fmla="*/ 10160357 w 293327"/>
              <a:gd name="T79" fmla="*/ 7871491 h 293328"/>
              <a:gd name="T80" fmla="*/ 6745385 w 293327"/>
              <a:gd name="T81" fmla="*/ 7701477 h 293328"/>
              <a:gd name="T82" fmla="*/ 10121102 w 293327"/>
              <a:gd name="T83" fmla="*/ 7544584 h 293328"/>
              <a:gd name="T84" fmla="*/ 8721089 w 293327"/>
              <a:gd name="T85" fmla="*/ 2484348 h 293328"/>
              <a:gd name="T86" fmla="*/ 8551042 w 293327"/>
              <a:gd name="T87" fmla="*/ 3347336 h 293328"/>
              <a:gd name="T88" fmla="*/ 8393994 w 293327"/>
              <a:gd name="T89" fmla="*/ 2484348 h 293328"/>
              <a:gd name="T90" fmla="*/ 5266850 w 293327"/>
              <a:gd name="T91" fmla="*/ 3177369 h 293328"/>
              <a:gd name="T92" fmla="*/ 4939746 w 293327"/>
              <a:gd name="T93" fmla="*/ 3177369 h 293328"/>
              <a:gd name="T94" fmla="*/ 4167856 w 293327"/>
              <a:gd name="T95" fmla="*/ 2484348 h 293328"/>
              <a:gd name="T96" fmla="*/ 3893078 w 293327"/>
              <a:gd name="T97" fmla="*/ 3347336 h 293328"/>
              <a:gd name="T98" fmla="*/ 3866909 w 293327"/>
              <a:gd name="T99" fmla="*/ 2301333 h 293328"/>
              <a:gd name="T100" fmla="*/ 4939746 w 293327"/>
              <a:gd name="T101" fmla="*/ 2157483 h 293328"/>
              <a:gd name="T102" fmla="*/ 6823927 w 293327"/>
              <a:gd name="T103" fmla="*/ 0 h 293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3327" h="293328">
                <a:moveTo>
                  <a:pt x="117475" y="240846"/>
                </a:moveTo>
                <a:cubicBezTo>
                  <a:pt x="111980" y="240846"/>
                  <a:pt x="107584" y="245201"/>
                  <a:pt x="107584" y="250644"/>
                </a:cubicBezTo>
                <a:cubicBezTo>
                  <a:pt x="107584" y="256086"/>
                  <a:pt x="111980" y="260441"/>
                  <a:pt x="117475" y="260441"/>
                </a:cubicBezTo>
                <a:cubicBezTo>
                  <a:pt x="122604" y="260441"/>
                  <a:pt x="127366" y="256086"/>
                  <a:pt x="127366" y="250644"/>
                </a:cubicBezTo>
                <a:cubicBezTo>
                  <a:pt x="127366" y="245201"/>
                  <a:pt x="122604" y="240846"/>
                  <a:pt x="117475" y="240846"/>
                </a:cubicBezTo>
                <a:close/>
                <a:moveTo>
                  <a:pt x="117475" y="231775"/>
                </a:moveTo>
                <a:cubicBezTo>
                  <a:pt x="127733" y="231775"/>
                  <a:pt x="136159" y="240121"/>
                  <a:pt x="136159" y="250644"/>
                </a:cubicBezTo>
                <a:cubicBezTo>
                  <a:pt x="136159" y="260804"/>
                  <a:pt x="127733" y="269512"/>
                  <a:pt x="117475" y="269512"/>
                </a:cubicBezTo>
                <a:cubicBezTo>
                  <a:pt x="106851" y="269512"/>
                  <a:pt x="98425" y="260804"/>
                  <a:pt x="98425" y="250644"/>
                </a:cubicBezTo>
                <a:cubicBezTo>
                  <a:pt x="98425" y="240121"/>
                  <a:pt x="106851" y="231775"/>
                  <a:pt x="117475" y="231775"/>
                </a:cubicBezTo>
                <a:close/>
                <a:moveTo>
                  <a:pt x="68080" y="191354"/>
                </a:moveTo>
                <a:cubicBezTo>
                  <a:pt x="62638" y="191354"/>
                  <a:pt x="58283" y="195751"/>
                  <a:pt x="58283" y="201246"/>
                </a:cubicBezTo>
                <a:cubicBezTo>
                  <a:pt x="58283" y="206741"/>
                  <a:pt x="62638" y="211503"/>
                  <a:pt x="68080" y="211503"/>
                </a:cubicBezTo>
                <a:cubicBezTo>
                  <a:pt x="73523" y="211503"/>
                  <a:pt x="77878" y="206741"/>
                  <a:pt x="77878" y="201246"/>
                </a:cubicBezTo>
                <a:cubicBezTo>
                  <a:pt x="77878" y="195751"/>
                  <a:pt x="73523" y="191354"/>
                  <a:pt x="68080" y="191354"/>
                </a:cubicBezTo>
                <a:close/>
                <a:moveTo>
                  <a:pt x="125111" y="187176"/>
                </a:moveTo>
                <a:cubicBezTo>
                  <a:pt x="126902" y="185737"/>
                  <a:pt x="129409" y="185737"/>
                  <a:pt x="131559" y="187176"/>
                </a:cubicBezTo>
                <a:cubicBezTo>
                  <a:pt x="132992" y="188976"/>
                  <a:pt x="132992" y="191854"/>
                  <a:pt x="131559" y="193653"/>
                </a:cubicBezTo>
                <a:lnTo>
                  <a:pt x="60626" y="264901"/>
                </a:lnTo>
                <a:cubicBezTo>
                  <a:pt x="59552" y="265980"/>
                  <a:pt x="58477" y="266340"/>
                  <a:pt x="57402" y="266340"/>
                </a:cubicBezTo>
                <a:cubicBezTo>
                  <a:pt x="56328" y="266340"/>
                  <a:pt x="54895" y="265980"/>
                  <a:pt x="54178" y="264901"/>
                </a:cubicBezTo>
                <a:cubicBezTo>
                  <a:pt x="52387" y="263102"/>
                  <a:pt x="52387" y="260223"/>
                  <a:pt x="54178" y="258784"/>
                </a:cubicBezTo>
                <a:lnTo>
                  <a:pt x="125111" y="187176"/>
                </a:lnTo>
                <a:close/>
                <a:moveTo>
                  <a:pt x="68080" y="182562"/>
                </a:moveTo>
                <a:cubicBezTo>
                  <a:pt x="78240" y="182562"/>
                  <a:pt x="86949" y="190988"/>
                  <a:pt x="86949" y="201246"/>
                </a:cubicBezTo>
                <a:cubicBezTo>
                  <a:pt x="86949" y="211870"/>
                  <a:pt x="78240" y="220296"/>
                  <a:pt x="68080" y="220296"/>
                </a:cubicBezTo>
                <a:cubicBezTo>
                  <a:pt x="57558" y="220296"/>
                  <a:pt x="49212" y="211870"/>
                  <a:pt x="49212" y="201246"/>
                </a:cubicBezTo>
                <a:cubicBezTo>
                  <a:pt x="49212" y="190988"/>
                  <a:pt x="57558" y="182562"/>
                  <a:pt x="68080" y="182562"/>
                </a:cubicBezTo>
                <a:close/>
                <a:moveTo>
                  <a:pt x="26247" y="151588"/>
                </a:moveTo>
                <a:lnTo>
                  <a:pt x="9348" y="284357"/>
                </a:lnTo>
                <a:lnTo>
                  <a:pt x="177258" y="284357"/>
                </a:lnTo>
                <a:lnTo>
                  <a:pt x="160359" y="151588"/>
                </a:lnTo>
                <a:lnTo>
                  <a:pt x="145258" y="151588"/>
                </a:lnTo>
                <a:lnTo>
                  <a:pt x="145258" y="164864"/>
                </a:lnTo>
                <a:cubicBezTo>
                  <a:pt x="145258" y="167376"/>
                  <a:pt x="143101" y="169171"/>
                  <a:pt x="140943" y="169171"/>
                </a:cubicBezTo>
                <a:cubicBezTo>
                  <a:pt x="138426" y="169171"/>
                  <a:pt x="136269" y="167376"/>
                  <a:pt x="136269" y="164864"/>
                </a:cubicBezTo>
                <a:lnTo>
                  <a:pt x="136269" y="151588"/>
                </a:lnTo>
                <a:lnTo>
                  <a:pt x="50337" y="151588"/>
                </a:lnTo>
                <a:lnTo>
                  <a:pt x="50337" y="164864"/>
                </a:lnTo>
                <a:cubicBezTo>
                  <a:pt x="50337" y="167376"/>
                  <a:pt x="48179" y="169171"/>
                  <a:pt x="46022" y="169171"/>
                </a:cubicBezTo>
                <a:cubicBezTo>
                  <a:pt x="43505" y="169171"/>
                  <a:pt x="41708" y="167376"/>
                  <a:pt x="41708" y="164864"/>
                </a:cubicBezTo>
                <a:lnTo>
                  <a:pt x="41708" y="151588"/>
                </a:lnTo>
                <a:lnTo>
                  <a:pt x="26247" y="151588"/>
                </a:lnTo>
                <a:close/>
                <a:moveTo>
                  <a:pt x="93123" y="104221"/>
                </a:moveTo>
                <a:cubicBezTo>
                  <a:pt x="71191" y="104221"/>
                  <a:pt x="52854" y="121086"/>
                  <a:pt x="50696" y="142617"/>
                </a:cubicBezTo>
                <a:lnTo>
                  <a:pt x="136269" y="142617"/>
                </a:lnTo>
                <a:cubicBezTo>
                  <a:pt x="133752" y="121086"/>
                  <a:pt x="115415" y="104221"/>
                  <a:pt x="93123" y="104221"/>
                </a:cubicBezTo>
                <a:close/>
                <a:moveTo>
                  <a:pt x="93123" y="95250"/>
                </a:moveTo>
                <a:cubicBezTo>
                  <a:pt x="120449" y="95250"/>
                  <a:pt x="142741" y="116063"/>
                  <a:pt x="144898" y="142617"/>
                </a:cubicBezTo>
                <a:lnTo>
                  <a:pt x="164314" y="142617"/>
                </a:lnTo>
                <a:cubicBezTo>
                  <a:pt x="166831" y="142617"/>
                  <a:pt x="168629" y="144411"/>
                  <a:pt x="168988" y="146564"/>
                </a:cubicBezTo>
                <a:lnTo>
                  <a:pt x="186606" y="288663"/>
                </a:lnTo>
                <a:cubicBezTo>
                  <a:pt x="186966" y="289740"/>
                  <a:pt x="186606" y="291175"/>
                  <a:pt x="185527" y="291893"/>
                </a:cubicBezTo>
                <a:cubicBezTo>
                  <a:pt x="184808" y="292969"/>
                  <a:pt x="183370" y="293328"/>
                  <a:pt x="182291" y="293328"/>
                </a:cubicBezTo>
                <a:lnTo>
                  <a:pt x="4314" y="293328"/>
                </a:lnTo>
                <a:cubicBezTo>
                  <a:pt x="3236" y="293328"/>
                  <a:pt x="2157" y="292969"/>
                  <a:pt x="1079" y="291893"/>
                </a:cubicBezTo>
                <a:cubicBezTo>
                  <a:pt x="359" y="291175"/>
                  <a:pt x="0" y="289740"/>
                  <a:pt x="0" y="288663"/>
                </a:cubicBezTo>
                <a:lnTo>
                  <a:pt x="17977" y="146564"/>
                </a:lnTo>
                <a:cubicBezTo>
                  <a:pt x="18337" y="144411"/>
                  <a:pt x="20135" y="142617"/>
                  <a:pt x="22292" y="142617"/>
                </a:cubicBezTo>
                <a:lnTo>
                  <a:pt x="41708" y="142617"/>
                </a:lnTo>
                <a:cubicBezTo>
                  <a:pt x="44224" y="116063"/>
                  <a:pt x="66157" y="95250"/>
                  <a:pt x="93123" y="95250"/>
                </a:cubicBezTo>
                <a:close/>
                <a:moveTo>
                  <a:pt x="187814" y="8997"/>
                </a:moveTo>
                <a:cubicBezTo>
                  <a:pt x="164046" y="8997"/>
                  <a:pt x="144960" y="28431"/>
                  <a:pt x="144960" y="52184"/>
                </a:cubicBezTo>
                <a:lnTo>
                  <a:pt x="144960" y="59382"/>
                </a:lnTo>
                <a:lnTo>
                  <a:pt x="231027" y="59382"/>
                </a:lnTo>
                <a:lnTo>
                  <a:pt x="231027" y="52184"/>
                </a:lnTo>
                <a:cubicBezTo>
                  <a:pt x="231027" y="28431"/>
                  <a:pt x="211941" y="8997"/>
                  <a:pt x="187814" y="8997"/>
                </a:cubicBezTo>
                <a:close/>
                <a:moveTo>
                  <a:pt x="187814" y="0"/>
                </a:moveTo>
                <a:cubicBezTo>
                  <a:pt x="216623" y="0"/>
                  <a:pt x="240030" y="23393"/>
                  <a:pt x="240030" y="52184"/>
                </a:cubicBezTo>
                <a:lnTo>
                  <a:pt x="240030" y="59382"/>
                </a:lnTo>
                <a:lnTo>
                  <a:pt x="265238" y="59382"/>
                </a:lnTo>
                <a:cubicBezTo>
                  <a:pt x="267399" y="59382"/>
                  <a:pt x="269199" y="61182"/>
                  <a:pt x="269560" y="63341"/>
                </a:cubicBezTo>
                <a:lnTo>
                  <a:pt x="293327" y="253004"/>
                </a:lnTo>
                <a:cubicBezTo>
                  <a:pt x="293327" y="254443"/>
                  <a:pt x="292967" y="255523"/>
                  <a:pt x="292247" y="256603"/>
                </a:cubicBezTo>
                <a:cubicBezTo>
                  <a:pt x="291526" y="257682"/>
                  <a:pt x="290086" y="258402"/>
                  <a:pt x="288646" y="258402"/>
                </a:cubicBezTo>
                <a:lnTo>
                  <a:pt x="195376" y="258402"/>
                </a:lnTo>
                <a:cubicBezTo>
                  <a:pt x="192855" y="258402"/>
                  <a:pt x="190695" y="255883"/>
                  <a:pt x="190695" y="253724"/>
                </a:cubicBezTo>
                <a:cubicBezTo>
                  <a:pt x="190695" y="251204"/>
                  <a:pt x="192855" y="249405"/>
                  <a:pt x="195376" y="249405"/>
                </a:cubicBezTo>
                <a:lnTo>
                  <a:pt x="283964" y="249405"/>
                </a:lnTo>
                <a:lnTo>
                  <a:pt x="279643" y="216655"/>
                </a:lnTo>
                <a:lnTo>
                  <a:pt x="190335" y="216655"/>
                </a:lnTo>
                <a:cubicBezTo>
                  <a:pt x="187814" y="216655"/>
                  <a:pt x="185653" y="214855"/>
                  <a:pt x="185653" y="211976"/>
                </a:cubicBezTo>
                <a:cubicBezTo>
                  <a:pt x="185653" y="209817"/>
                  <a:pt x="187814" y="207657"/>
                  <a:pt x="190335" y="207657"/>
                </a:cubicBezTo>
                <a:lnTo>
                  <a:pt x="278562" y="207657"/>
                </a:lnTo>
                <a:lnTo>
                  <a:pt x="261277" y="68379"/>
                </a:lnTo>
                <a:lnTo>
                  <a:pt x="240030" y="68379"/>
                </a:lnTo>
                <a:lnTo>
                  <a:pt x="240030" y="87454"/>
                </a:lnTo>
                <a:cubicBezTo>
                  <a:pt x="240030" y="90333"/>
                  <a:pt x="237870" y="92132"/>
                  <a:pt x="235349" y="92132"/>
                </a:cubicBezTo>
                <a:cubicBezTo>
                  <a:pt x="232828" y="92132"/>
                  <a:pt x="231027" y="90333"/>
                  <a:pt x="231027" y="87454"/>
                </a:cubicBezTo>
                <a:lnTo>
                  <a:pt x="231027" y="68379"/>
                </a:lnTo>
                <a:lnTo>
                  <a:pt x="144960" y="68379"/>
                </a:lnTo>
                <a:lnTo>
                  <a:pt x="144960" y="87454"/>
                </a:lnTo>
                <a:cubicBezTo>
                  <a:pt x="144960" y="90333"/>
                  <a:pt x="142800" y="92132"/>
                  <a:pt x="140639" y="92132"/>
                </a:cubicBezTo>
                <a:cubicBezTo>
                  <a:pt x="138118" y="92132"/>
                  <a:pt x="135957" y="90333"/>
                  <a:pt x="135957" y="87454"/>
                </a:cubicBezTo>
                <a:lnTo>
                  <a:pt x="135957" y="68379"/>
                </a:lnTo>
                <a:lnTo>
                  <a:pt x="114711" y="68379"/>
                </a:lnTo>
                <a:lnTo>
                  <a:pt x="112190" y="88173"/>
                </a:lnTo>
                <a:cubicBezTo>
                  <a:pt x="111830" y="90693"/>
                  <a:pt x="109669" y="92132"/>
                  <a:pt x="107148" y="92132"/>
                </a:cubicBezTo>
                <a:cubicBezTo>
                  <a:pt x="104628" y="91772"/>
                  <a:pt x="103187" y="89613"/>
                  <a:pt x="103547" y="87094"/>
                </a:cubicBezTo>
                <a:lnTo>
                  <a:pt x="106428" y="63341"/>
                </a:lnTo>
                <a:cubicBezTo>
                  <a:pt x="106788" y="61182"/>
                  <a:pt x="108589" y="59382"/>
                  <a:pt x="110750" y="59382"/>
                </a:cubicBezTo>
                <a:lnTo>
                  <a:pt x="135957" y="59382"/>
                </a:lnTo>
                <a:lnTo>
                  <a:pt x="135957" y="52184"/>
                </a:lnTo>
                <a:cubicBezTo>
                  <a:pt x="135957" y="23393"/>
                  <a:pt x="159365" y="0"/>
                  <a:pt x="187814" y="0"/>
                </a:cubicBezTo>
                <a:close/>
              </a:path>
            </a:pathLst>
          </a:custGeom>
          <a:solidFill>
            <a:schemeClr val="bg1"/>
          </a:solidFill>
          <a:ln>
            <a:noFill/>
          </a:ln>
        </p:spPr>
        <p:txBody>
          <a:bodyPr anchor="ctr"/>
          <a:lstStyle/>
          <a:p>
            <a:endParaRPr lang="en-US"/>
          </a:p>
        </p:txBody>
      </p:sp>
      <p:sp>
        <p:nvSpPr>
          <p:cNvPr id="8" name="Freeform 946">
            <a:extLst>
              <a:ext uri="{FF2B5EF4-FFF2-40B4-BE49-F238E27FC236}">
                <a16:creationId xmlns:a16="http://schemas.microsoft.com/office/drawing/2014/main" id="{C1068F1E-762F-BF49-8440-601A9EECBB5F}"/>
              </a:ext>
            </a:extLst>
          </p:cNvPr>
          <p:cNvSpPr>
            <a:spLocks noChangeAspect="1"/>
          </p:cNvSpPr>
          <p:nvPr/>
        </p:nvSpPr>
        <p:spPr bwMode="auto">
          <a:xfrm>
            <a:off x="9797113" y="6071219"/>
            <a:ext cx="1429184" cy="1429184"/>
          </a:xfrm>
          <a:custGeom>
            <a:avLst/>
            <a:gdLst>
              <a:gd name="T0" fmla="*/ 4969062 w 293328"/>
              <a:gd name="T1" fmla="*/ 7282885 h 293329"/>
              <a:gd name="T2" fmla="*/ 5659663 w 293328"/>
              <a:gd name="T3" fmla="*/ 7282885 h 293329"/>
              <a:gd name="T4" fmla="*/ 2740911 w 293328"/>
              <a:gd name="T5" fmla="*/ 6944731 h 293329"/>
              <a:gd name="T6" fmla="*/ 2740911 w 293328"/>
              <a:gd name="T7" fmla="*/ 7633985 h 293329"/>
              <a:gd name="T8" fmla="*/ 2740911 w 293328"/>
              <a:gd name="T9" fmla="*/ 6944731 h 293329"/>
              <a:gd name="T10" fmla="*/ 7966750 w 293328"/>
              <a:gd name="T11" fmla="*/ 10056064 h 293329"/>
              <a:gd name="T12" fmla="*/ 8658978 w 293328"/>
              <a:gd name="T13" fmla="*/ 8580288 h 293329"/>
              <a:gd name="T14" fmla="*/ 6882751 w 293328"/>
              <a:gd name="T15" fmla="*/ 6882469 h 293329"/>
              <a:gd name="T16" fmla="*/ 3392400 w 293328"/>
              <a:gd name="T17" fmla="*/ 7126814 h 293329"/>
              <a:gd name="T18" fmla="*/ 5320836 w 293328"/>
              <a:gd name="T19" fmla="*/ 6632627 h 293329"/>
              <a:gd name="T20" fmla="*/ 5320836 w 293328"/>
              <a:gd name="T21" fmla="*/ 7946105 h 293329"/>
              <a:gd name="T22" fmla="*/ 3392400 w 293328"/>
              <a:gd name="T23" fmla="*/ 7451954 h 293329"/>
              <a:gd name="T24" fmla="*/ 2076337 w 293328"/>
              <a:gd name="T25" fmla="*/ 7282885 h 293329"/>
              <a:gd name="T26" fmla="*/ 5331523 w 293328"/>
              <a:gd name="T27" fmla="*/ 4284453 h 293329"/>
              <a:gd name="T28" fmla="*/ 5699345 w 293328"/>
              <a:gd name="T29" fmla="*/ 5900416 h 293329"/>
              <a:gd name="T30" fmla="*/ 6513962 w 293328"/>
              <a:gd name="T31" fmla="*/ 4428957 h 293329"/>
              <a:gd name="T32" fmla="*/ 3741779 w 293328"/>
              <a:gd name="T33" fmla="*/ 4087408 h 293329"/>
              <a:gd name="T34" fmla="*/ 4687717 w 293328"/>
              <a:gd name="T35" fmla="*/ 5900416 h 293329"/>
              <a:gd name="T36" fmla="*/ 3741779 w 293328"/>
              <a:gd name="T37" fmla="*/ 4087408 h 293329"/>
              <a:gd name="T38" fmla="*/ 2191466 w 293328"/>
              <a:gd name="T39" fmla="*/ 5545670 h 293329"/>
              <a:gd name="T40" fmla="*/ 3229408 w 293328"/>
              <a:gd name="T41" fmla="*/ 5900416 h 293329"/>
              <a:gd name="T42" fmla="*/ 2191466 w 293328"/>
              <a:gd name="T43" fmla="*/ 3890238 h 293329"/>
              <a:gd name="T44" fmla="*/ 2178323 w 293328"/>
              <a:gd name="T45" fmla="*/ 3561792 h 293329"/>
              <a:gd name="T46" fmla="*/ 6881809 w 293328"/>
              <a:gd name="T47" fmla="*/ 4205615 h 293329"/>
              <a:gd name="T48" fmla="*/ 6330021 w 293328"/>
              <a:gd name="T49" fmla="*/ 5795290 h 293329"/>
              <a:gd name="T50" fmla="*/ 2533066 w 293328"/>
              <a:gd name="T51" fmla="*/ 6215738 h 293329"/>
              <a:gd name="T52" fmla="*/ 1876147 w 293328"/>
              <a:gd name="T53" fmla="*/ 3706342 h 293329"/>
              <a:gd name="T54" fmla="*/ 1153534 w 293328"/>
              <a:gd name="T55" fmla="*/ 2996857 h 293329"/>
              <a:gd name="T56" fmla="*/ 4665432 w 293328"/>
              <a:gd name="T57" fmla="*/ 1384261 h 293329"/>
              <a:gd name="T58" fmla="*/ 7633915 w 293328"/>
              <a:gd name="T59" fmla="*/ 6066344 h 293329"/>
              <a:gd name="T60" fmla="*/ 7425638 w 293328"/>
              <a:gd name="T61" fmla="*/ 6144970 h 293329"/>
              <a:gd name="T62" fmla="*/ 7620913 w 293328"/>
              <a:gd name="T63" fmla="*/ 4676154 h 293329"/>
              <a:gd name="T64" fmla="*/ 2491166 w 293328"/>
              <a:gd name="T65" fmla="*/ 2669484 h 293329"/>
              <a:gd name="T66" fmla="*/ 2256867 w 293328"/>
              <a:gd name="T67" fmla="*/ 2446542 h 293329"/>
              <a:gd name="T68" fmla="*/ 4688611 w 293328"/>
              <a:gd name="T69" fmla="*/ 326507 h 293329"/>
              <a:gd name="T70" fmla="*/ 4688611 w 293328"/>
              <a:gd name="T71" fmla="*/ 9037376 h 293329"/>
              <a:gd name="T72" fmla="*/ 6464809 w 293328"/>
              <a:gd name="T73" fmla="*/ 6673534 h 293329"/>
              <a:gd name="T74" fmla="*/ 6673772 w 293328"/>
              <a:gd name="T75" fmla="*/ 6464583 h 293329"/>
              <a:gd name="T76" fmla="*/ 9050770 w 293328"/>
              <a:gd name="T77" fmla="*/ 4675475 h 293329"/>
              <a:gd name="T78" fmla="*/ 4688611 w 293328"/>
              <a:gd name="T79" fmla="*/ 0 h 293329"/>
              <a:gd name="T80" fmla="*/ 8658978 w 293328"/>
              <a:gd name="T81" fmla="*/ 7156755 h 293329"/>
              <a:gd name="T82" fmla="*/ 10657173 w 293328"/>
              <a:gd name="T83" fmla="*/ 7940368 h 293329"/>
              <a:gd name="T84" fmla="*/ 8854870 w 293328"/>
              <a:gd name="T85" fmla="*/ 8854585 h 293329"/>
              <a:gd name="T86" fmla="*/ 7940637 w 293328"/>
              <a:gd name="T87" fmla="*/ 10656789 h 293329"/>
              <a:gd name="T88" fmla="*/ 7143972 w 293328"/>
              <a:gd name="T89" fmla="*/ 8658652 h 293329"/>
              <a:gd name="T90" fmla="*/ 0 w 293328"/>
              <a:gd name="T91" fmla="*/ 4675475 h 293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3328" h="293329">
                <a:moveTo>
                  <a:pt x="146451" y="191154"/>
                </a:moveTo>
                <a:cubicBezTo>
                  <a:pt x="141071" y="191154"/>
                  <a:pt x="136768" y="195450"/>
                  <a:pt x="136768" y="200461"/>
                </a:cubicBezTo>
                <a:cubicBezTo>
                  <a:pt x="136768" y="205831"/>
                  <a:pt x="141071" y="210126"/>
                  <a:pt x="146451" y="210126"/>
                </a:cubicBezTo>
                <a:cubicBezTo>
                  <a:pt x="151472" y="210126"/>
                  <a:pt x="155776" y="205831"/>
                  <a:pt x="155776" y="200461"/>
                </a:cubicBezTo>
                <a:cubicBezTo>
                  <a:pt x="155776" y="195450"/>
                  <a:pt x="151472" y="191154"/>
                  <a:pt x="146451" y="191154"/>
                </a:cubicBezTo>
                <a:close/>
                <a:moveTo>
                  <a:pt x="75441" y="191154"/>
                </a:moveTo>
                <a:cubicBezTo>
                  <a:pt x="70420" y="191154"/>
                  <a:pt x="66116" y="195450"/>
                  <a:pt x="66116" y="200461"/>
                </a:cubicBezTo>
                <a:cubicBezTo>
                  <a:pt x="66116" y="205831"/>
                  <a:pt x="70420" y="210126"/>
                  <a:pt x="75441" y="210126"/>
                </a:cubicBezTo>
                <a:cubicBezTo>
                  <a:pt x="80462" y="210126"/>
                  <a:pt x="84765" y="205831"/>
                  <a:pt x="84765" y="200461"/>
                </a:cubicBezTo>
                <a:cubicBezTo>
                  <a:pt x="84765" y="195450"/>
                  <a:pt x="80462" y="191154"/>
                  <a:pt x="75441" y="191154"/>
                </a:cubicBezTo>
                <a:close/>
                <a:moveTo>
                  <a:pt x="189441" y="189441"/>
                </a:moveTo>
                <a:lnTo>
                  <a:pt x="219277" y="276793"/>
                </a:lnTo>
                <a:lnTo>
                  <a:pt x="236172" y="238330"/>
                </a:lnTo>
                <a:cubicBezTo>
                  <a:pt x="236531" y="237611"/>
                  <a:pt x="237610" y="236892"/>
                  <a:pt x="238329" y="236173"/>
                </a:cubicBezTo>
                <a:lnTo>
                  <a:pt x="276792" y="219278"/>
                </a:lnTo>
                <a:lnTo>
                  <a:pt x="189441" y="189441"/>
                </a:lnTo>
                <a:close/>
                <a:moveTo>
                  <a:pt x="75441" y="182563"/>
                </a:moveTo>
                <a:cubicBezTo>
                  <a:pt x="84048" y="182563"/>
                  <a:pt x="91221" y="188290"/>
                  <a:pt x="93373" y="196166"/>
                </a:cubicBezTo>
                <a:lnTo>
                  <a:pt x="128519" y="196166"/>
                </a:lnTo>
                <a:cubicBezTo>
                  <a:pt x="130671" y="188290"/>
                  <a:pt x="137844" y="182563"/>
                  <a:pt x="146451" y="182563"/>
                </a:cubicBezTo>
                <a:cubicBezTo>
                  <a:pt x="156493" y="182563"/>
                  <a:pt x="164741" y="190796"/>
                  <a:pt x="164741" y="200461"/>
                </a:cubicBezTo>
                <a:cubicBezTo>
                  <a:pt x="164741" y="210842"/>
                  <a:pt x="156493" y="218717"/>
                  <a:pt x="146451" y="218717"/>
                </a:cubicBezTo>
                <a:cubicBezTo>
                  <a:pt x="137844" y="218717"/>
                  <a:pt x="130671" y="212990"/>
                  <a:pt x="128519" y="205115"/>
                </a:cubicBezTo>
                <a:lnTo>
                  <a:pt x="93373" y="205115"/>
                </a:lnTo>
                <a:cubicBezTo>
                  <a:pt x="91221" y="212990"/>
                  <a:pt x="84048" y="218717"/>
                  <a:pt x="75441" y="218717"/>
                </a:cubicBezTo>
                <a:cubicBezTo>
                  <a:pt x="65399" y="218717"/>
                  <a:pt x="57150" y="210842"/>
                  <a:pt x="57150" y="200461"/>
                </a:cubicBezTo>
                <a:cubicBezTo>
                  <a:pt x="57150" y="190796"/>
                  <a:pt x="65399" y="182563"/>
                  <a:pt x="75441" y="182563"/>
                </a:cubicBezTo>
                <a:close/>
                <a:moveTo>
                  <a:pt x="146744" y="117929"/>
                </a:moveTo>
                <a:lnTo>
                  <a:pt x="138427" y="162409"/>
                </a:lnTo>
                <a:lnTo>
                  <a:pt x="156870" y="162409"/>
                </a:lnTo>
                <a:cubicBezTo>
                  <a:pt x="160848" y="162409"/>
                  <a:pt x="164102" y="159878"/>
                  <a:pt x="165549" y="156262"/>
                </a:cubicBezTo>
                <a:lnTo>
                  <a:pt x="179290" y="121907"/>
                </a:lnTo>
                <a:lnTo>
                  <a:pt x="146744" y="117929"/>
                </a:lnTo>
                <a:close/>
                <a:moveTo>
                  <a:pt x="102989" y="112505"/>
                </a:moveTo>
                <a:lnTo>
                  <a:pt x="97926" y="162409"/>
                </a:lnTo>
                <a:lnTo>
                  <a:pt x="129025" y="162409"/>
                </a:lnTo>
                <a:lnTo>
                  <a:pt x="137704" y="116482"/>
                </a:lnTo>
                <a:lnTo>
                  <a:pt x="102989" y="112505"/>
                </a:lnTo>
                <a:close/>
                <a:moveTo>
                  <a:pt x="60318" y="107080"/>
                </a:moveTo>
                <a:lnTo>
                  <a:pt x="60318" y="152645"/>
                </a:lnTo>
                <a:cubicBezTo>
                  <a:pt x="60318" y="158070"/>
                  <a:pt x="64657" y="162409"/>
                  <a:pt x="69720" y="162409"/>
                </a:cubicBezTo>
                <a:lnTo>
                  <a:pt x="88886" y="162409"/>
                </a:lnTo>
                <a:lnTo>
                  <a:pt x="94310" y="111420"/>
                </a:lnTo>
                <a:lnTo>
                  <a:pt x="60318" y="107080"/>
                </a:lnTo>
                <a:close/>
                <a:moveTo>
                  <a:pt x="36451" y="77788"/>
                </a:moveTo>
                <a:cubicBezTo>
                  <a:pt x="48385" y="77788"/>
                  <a:pt x="58148" y="86829"/>
                  <a:pt x="59956" y="98039"/>
                </a:cubicBezTo>
                <a:lnTo>
                  <a:pt x="186161" y="113589"/>
                </a:lnTo>
                <a:cubicBezTo>
                  <a:pt x="187246" y="113951"/>
                  <a:pt x="188692" y="114674"/>
                  <a:pt x="189415" y="115759"/>
                </a:cubicBezTo>
                <a:cubicBezTo>
                  <a:pt x="190139" y="116844"/>
                  <a:pt x="190139" y="118652"/>
                  <a:pt x="189777" y="119737"/>
                </a:cubicBezTo>
                <a:lnTo>
                  <a:pt x="174227" y="159516"/>
                </a:lnTo>
                <a:cubicBezTo>
                  <a:pt x="171334" y="166387"/>
                  <a:pt x="164464" y="171088"/>
                  <a:pt x="156870" y="171088"/>
                </a:cubicBezTo>
                <a:lnTo>
                  <a:pt x="69720" y="171088"/>
                </a:lnTo>
                <a:cubicBezTo>
                  <a:pt x="59595" y="171088"/>
                  <a:pt x="51639" y="162771"/>
                  <a:pt x="51639" y="152645"/>
                </a:cubicBezTo>
                <a:lnTo>
                  <a:pt x="51639" y="102017"/>
                </a:lnTo>
                <a:cubicBezTo>
                  <a:pt x="51639" y="93700"/>
                  <a:pt x="44768" y="86829"/>
                  <a:pt x="36451" y="86829"/>
                </a:cubicBezTo>
                <a:cubicBezTo>
                  <a:pt x="33920" y="86829"/>
                  <a:pt x="31750" y="84659"/>
                  <a:pt x="31750" y="82489"/>
                </a:cubicBezTo>
                <a:cubicBezTo>
                  <a:pt x="31750" y="79958"/>
                  <a:pt x="33920" y="77788"/>
                  <a:pt x="36451" y="77788"/>
                </a:cubicBezTo>
                <a:close/>
                <a:moveTo>
                  <a:pt x="128412" y="38100"/>
                </a:moveTo>
                <a:cubicBezTo>
                  <a:pt x="178223" y="38100"/>
                  <a:pt x="218717" y="78893"/>
                  <a:pt x="218717" y="128710"/>
                </a:cubicBezTo>
                <a:cubicBezTo>
                  <a:pt x="218717" y="142428"/>
                  <a:pt x="215492" y="155062"/>
                  <a:pt x="210116" y="166975"/>
                </a:cubicBezTo>
                <a:cubicBezTo>
                  <a:pt x="209400" y="168780"/>
                  <a:pt x="207966" y="169502"/>
                  <a:pt x="206174" y="169502"/>
                </a:cubicBezTo>
                <a:cubicBezTo>
                  <a:pt x="205458" y="169502"/>
                  <a:pt x="204741" y="169502"/>
                  <a:pt x="204383" y="169141"/>
                </a:cubicBezTo>
                <a:cubicBezTo>
                  <a:pt x="201874" y="168419"/>
                  <a:pt x="201158" y="165531"/>
                  <a:pt x="202233" y="163365"/>
                </a:cubicBezTo>
                <a:cubicBezTo>
                  <a:pt x="207250" y="152535"/>
                  <a:pt x="209758" y="140984"/>
                  <a:pt x="209758" y="128710"/>
                </a:cubicBezTo>
                <a:cubicBezTo>
                  <a:pt x="209758" y="83585"/>
                  <a:pt x="173206" y="47125"/>
                  <a:pt x="128412" y="47125"/>
                </a:cubicBezTo>
                <a:cubicBezTo>
                  <a:pt x="105836" y="47125"/>
                  <a:pt x="83976" y="56511"/>
                  <a:pt x="68567" y="73478"/>
                </a:cubicBezTo>
                <a:cubicBezTo>
                  <a:pt x="66775" y="75283"/>
                  <a:pt x="64267" y="75283"/>
                  <a:pt x="62117" y="73839"/>
                </a:cubicBezTo>
                <a:cubicBezTo>
                  <a:pt x="60683" y="72034"/>
                  <a:pt x="60325" y="69146"/>
                  <a:pt x="62117" y="67341"/>
                </a:cubicBezTo>
                <a:cubicBezTo>
                  <a:pt x="78959" y="48569"/>
                  <a:pt x="103327" y="38100"/>
                  <a:pt x="128412" y="38100"/>
                </a:cubicBezTo>
                <a:close/>
                <a:moveTo>
                  <a:pt x="129050" y="8987"/>
                </a:moveTo>
                <a:cubicBezTo>
                  <a:pt x="62907" y="8987"/>
                  <a:pt x="8987" y="62548"/>
                  <a:pt x="8987" y="128691"/>
                </a:cubicBezTo>
                <a:cubicBezTo>
                  <a:pt x="8987" y="194834"/>
                  <a:pt x="62907" y="248754"/>
                  <a:pt x="129050" y="248754"/>
                </a:cubicBezTo>
                <a:cubicBezTo>
                  <a:pt x="152775" y="248754"/>
                  <a:pt x="175062" y="241924"/>
                  <a:pt x="193754" y="229702"/>
                </a:cubicBezTo>
                <a:lnTo>
                  <a:pt x="177938" y="183690"/>
                </a:lnTo>
                <a:cubicBezTo>
                  <a:pt x="177219" y="182252"/>
                  <a:pt x="177578" y="180095"/>
                  <a:pt x="179016" y="179017"/>
                </a:cubicBezTo>
                <a:cubicBezTo>
                  <a:pt x="180095" y="177938"/>
                  <a:pt x="181892" y="177219"/>
                  <a:pt x="183689" y="177938"/>
                </a:cubicBezTo>
                <a:lnTo>
                  <a:pt x="230061" y="193755"/>
                </a:lnTo>
                <a:cubicBezTo>
                  <a:pt x="241923" y="175063"/>
                  <a:pt x="249113" y="152775"/>
                  <a:pt x="249113" y="128691"/>
                </a:cubicBezTo>
                <a:cubicBezTo>
                  <a:pt x="249113" y="62548"/>
                  <a:pt x="195192" y="8987"/>
                  <a:pt x="129050" y="8987"/>
                </a:cubicBezTo>
                <a:close/>
                <a:moveTo>
                  <a:pt x="129050" y="0"/>
                </a:moveTo>
                <a:cubicBezTo>
                  <a:pt x="200225" y="0"/>
                  <a:pt x="258100" y="57875"/>
                  <a:pt x="258100" y="128691"/>
                </a:cubicBezTo>
                <a:cubicBezTo>
                  <a:pt x="258100" y="153854"/>
                  <a:pt x="250910" y="176860"/>
                  <a:pt x="238329" y="196990"/>
                </a:cubicBezTo>
                <a:lnTo>
                  <a:pt x="290092" y="214604"/>
                </a:lnTo>
                <a:cubicBezTo>
                  <a:pt x="292249" y="215323"/>
                  <a:pt x="293328" y="216761"/>
                  <a:pt x="293328" y="218559"/>
                </a:cubicBezTo>
                <a:cubicBezTo>
                  <a:pt x="293328" y="220356"/>
                  <a:pt x="292249" y="222153"/>
                  <a:pt x="290811" y="222872"/>
                </a:cubicBezTo>
                <a:lnTo>
                  <a:pt x="243721" y="243722"/>
                </a:lnTo>
                <a:lnTo>
                  <a:pt x="222872" y="290453"/>
                </a:lnTo>
                <a:cubicBezTo>
                  <a:pt x="222153" y="292250"/>
                  <a:pt x="220715" y="293329"/>
                  <a:pt x="218558" y="293329"/>
                </a:cubicBezTo>
                <a:cubicBezTo>
                  <a:pt x="216761" y="292969"/>
                  <a:pt x="214963" y="292250"/>
                  <a:pt x="214604" y="290093"/>
                </a:cubicBezTo>
                <a:lnTo>
                  <a:pt x="196630" y="238330"/>
                </a:lnTo>
                <a:cubicBezTo>
                  <a:pt x="177219" y="250552"/>
                  <a:pt x="153853" y="257741"/>
                  <a:pt x="129050" y="257741"/>
                </a:cubicBezTo>
                <a:cubicBezTo>
                  <a:pt x="57875" y="257741"/>
                  <a:pt x="0" y="199866"/>
                  <a:pt x="0" y="128691"/>
                </a:cubicBezTo>
                <a:cubicBezTo>
                  <a:pt x="0" y="57875"/>
                  <a:pt x="57875" y="0"/>
                  <a:pt x="129050" y="0"/>
                </a:cubicBezTo>
                <a:close/>
              </a:path>
            </a:pathLst>
          </a:custGeom>
          <a:solidFill>
            <a:schemeClr val="bg1"/>
          </a:solidFill>
          <a:ln>
            <a:noFill/>
          </a:ln>
        </p:spPr>
        <p:txBody>
          <a:bodyPr anchor="ctr"/>
          <a:lstStyle/>
          <a:p>
            <a:endParaRPr lang="en-US"/>
          </a:p>
        </p:txBody>
      </p:sp>
      <p:sp>
        <p:nvSpPr>
          <p:cNvPr id="13" name="TextBox 12">
            <a:extLst>
              <a:ext uri="{FF2B5EF4-FFF2-40B4-BE49-F238E27FC236}">
                <a16:creationId xmlns:a16="http://schemas.microsoft.com/office/drawing/2014/main" id="{F9272A55-EB71-7E44-9DB6-9A227BA96BD1}"/>
              </a:ext>
            </a:extLst>
          </p:cNvPr>
          <p:cNvSpPr txBox="1"/>
          <p:nvPr/>
        </p:nvSpPr>
        <p:spPr>
          <a:xfrm>
            <a:off x="18391770" y="8779476"/>
            <a:ext cx="4996881" cy="584775"/>
          </a:xfrm>
          <a:prstGeom prst="rect">
            <a:avLst/>
          </a:prstGeom>
          <a:noFill/>
        </p:spPr>
        <p:txBody>
          <a:bodyPr wrap="none" rtlCol="0" anchor="b" anchorCtr="0">
            <a:spAutoFit/>
          </a:bodyPr>
          <a:lstStyle/>
          <a:p>
            <a:r>
              <a:rPr lang="en-US" sz="3200" b="1">
                <a:solidFill>
                  <a:schemeClr val="tx2"/>
                </a:solidFill>
                <a:latin typeface="Poppins" pitchFamily="2" charset="77"/>
                <a:ea typeface="League Spartan" charset="0"/>
                <a:cs typeface="Poppins" pitchFamily="2" charset="77"/>
              </a:rPr>
              <a:t>QUAN HỆ KHÁCH HÀNG</a:t>
            </a:r>
            <a:endParaRPr lang="en-US" sz="3200" b="1" dirty="0">
              <a:solidFill>
                <a:schemeClr val="tx2"/>
              </a:solidFill>
              <a:latin typeface="Poppins" pitchFamily="2" charset="77"/>
              <a:ea typeface="League Spartan" charset="0"/>
              <a:cs typeface="Poppins" pitchFamily="2" charset="77"/>
            </a:endParaRPr>
          </a:p>
        </p:txBody>
      </p:sp>
      <p:sp>
        <p:nvSpPr>
          <p:cNvPr id="14" name="Subtitle 2">
            <a:extLst>
              <a:ext uri="{FF2B5EF4-FFF2-40B4-BE49-F238E27FC236}">
                <a16:creationId xmlns:a16="http://schemas.microsoft.com/office/drawing/2014/main" id="{3079815A-0AF1-7145-893C-9853260AEBBD}"/>
              </a:ext>
            </a:extLst>
          </p:cNvPr>
          <p:cNvSpPr txBox="1">
            <a:spLocks/>
          </p:cNvSpPr>
          <p:nvPr/>
        </p:nvSpPr>
        <p:spPr>
          <a:xfrm>
            <a:off x="17533620" y="9730452"/>
            <a:ext cx="6481288" cy="3080843"/>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Hỗ trợ cá nhân</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Hỗ trợ cá nhân đặc biệt</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Tự phục vụ</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Cộng đồng</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Đồng sáng tạo (amazon mời KH viết bình luận cho sách bán trên amazon)</a:t>
            </a:r>
          </a:p>
        </p:txBody>
      </p:sp>
      <p:sp>
        <p:nvSpPr>
          <p:cNvPr id="16" name="TextBox 15">
            <a:extLst>
              <a:ext uri="{FF2B5EF4-FFF2-40B4-BE49-F238E27FC236}">
                <a16:creationId xmlns:a16="http://schemas.microsoft.com/office/drawing/2014/main" id="{875F53AB-F983-F94A-933E-0B289C55F8C5}"/>
              </a:ext>
            </a:extLst>
          </p:cNvPr>
          <p:cNvSpPr txBox="1"/>
          <p:nvPr/>
        </p:nvSpPr>
        <p:spPr>
          <a:xfrm>
            <a:off x="1349428" y="1673264"/>
            <a:ext cx="5567550" cy="584775"/>
          </a:xfrm>
          <a:prstGeom prst="rect">
            <a:avLst/>
          </a:prstGeom>
          <a:noFill/>
        </p:spPr>
        <p:txBody>
          <a:bodyPr wrap="none" rtlCol="0" anchor="b" anchorCtr="0">
            <a:spAutoFit/>
          </a:bodyPr>
          <a:lstStyle/>
          <a:p>
            <a:pPr algn="r"/>
            <a:r>
              <a:rPr lang="en-GB" sz="3200" b="1">
                <a:solidFill>
                  <a:schemeClr val="tx2"/>
                </a:solidFill>
                <a:latin typeface="Poppins" pitchFamily="2" charset="77"/>
                <a:ea typeface="League Spartan" charset="0"/>
                <a:cs typeface="Poppins" pitchFamily="2" charset="77"/>
              </a:rPr>
              <a:t>PHÂN KHÚC KHÁCH HÀNG</a:t>
            </a:r>
            <a:endParaRPr lang="en-US" sz="3200" b="1" dirty="0">
              <a:solidFill>
                <a:schemeClr val="tx2"/>
              </a:solidFill>
              <a:latin typeface="Poppins" pitchFamily="2" charset="77"/>
              <a:ea typeface="League Spartan" charset="0"/>
              <a:cs typeface="Poppins" pitchFamily="2" charset="77"/>
            </a:endParaRPr>
          </a:p>
        </p:txBody>
      </p:sp>
      <p:sp>
        <p:nvSpPr>
          <p:cNvPr id="17" name="Subtitle 2">
            <a:extLst>
              <a:ext uri="{FF2B5EF4-FFF2-40B4-BE49-F238E27FC236}">
                <a16:creationId xmlns:a16="http://schemas.microsoft.com/office/drawing/2014/main" id="{8AC89069-1031-5D49-9C2A-967DE1C638D4}"/>
              </a:ext>
            </a:extLst>
          </p:cNvPr>
          <p:cNvSpPr txBox="1">
            <a:spLocks/>
          </p:cNvSpPr>
          <p:nvPr/>
        </p:nvSpPr>
        <p:spPr>
          <a:xfrm>
            <a:off x="429434" y="2310551"/>
            <a:ext cx="7442621" cy="570002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3500"/>
              </a:lnSpc>
              <a:buFontTx/>
              <a:buChar char="-"/>
            </a:pPr>
            <a:r>
              <a:rPr lang="en-GB"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Thị trường đại chúng: </a:t>
            </a: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Chú trọng vào phân khúc khách hàng rộng lớn và có nhu cầu tương đối giống nhau</a:t>
            </a:r>
          </a:p>
          <a:p>
            <a:pPr marL="342900" indent="-342900" algn="l">
              <a:lnSpc>
                <a:spcPts val="3500"/>
              </a:lnSpc>
              <a:buFontTx/>
              <a:buChar char="-"/>
            </a:pPr>
            <a:r>
              <a:rPr lang="en-GB"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Thị trường ngách</a:t>
            </a: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Phục vụ phân khúc khách hàng riêng biệt</a:t>
            </a:r>
          </a:p>
          <a:p>
            <a:pPr marL="342900" indent="-342900" algn="l">
              <a:lnSpc>
                <a:spcPts val="3500"/>
              </a:lnSpc>
              <a:buFontTx/>
              <a:buChar char="-"/>
            </a:pPr>
            <a:r>
              <a:rPr lang="en-GB"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Đa dạng hóa: </a:t>
            </a: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Phục vụ các phân khúc khách hàng không có sự liên hệ nào với nào và nhu cầu hoàn toàn khác biệt (Amazon bán dịch vụ “cloud computing- điện toán đám mây”)</a:t>
            </a:r>
          </a:p>
          <a:p>
            <a:pPr marL="342900" indent="-342900" algn="l">
              <a:lnSpc>
                <a:spcPts val="3500"/>
              </a:lnSpc>
              <a:buFontTx/>
              <a:buChar char="-"/>
            </a:pPr>
            <a:r>
              <a:rPr lang="en-GB" b="1">
                <a:solidFill>
                  <a:schemeClr val="tx1"/>
                </a:solidFill>
                <a:latin typeface="Lato Light" panose="020F0502020204030203" pitchFamily="34" charset="0"/>
                <a:ea typeface="Lato Light" panose="020F0502020204030203" pitchFamily="34" charset="0"/>
                <a:cs typeface="Mukta ExtraLight" panose="020B0000000000000000" pitchFamily="34" charset="77"/>
              </a:rPr>
              <a:t>Nền tảng đa phương</a:t>
            </a: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 Phục vụ nhiều hơn 2 phân khúc khách hàng nhưng giữa chúng tồn tại những mối liên hệ phụ thuộc </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9" name="TextBox 18">
            <a:extLst>
              <a:ext uri="{FF2B5EF4-FFF2-40B4-BE49-F238E27FC236}">
                <a16:creationId xmlns:a16="http://schemas.microsoft.com/office/drawing/2014/main" id="{8477C79C-E4D0-DF46-8A24-AC0F69EB3A19}"/>
              </a:ext>
            </a:extLst>
          </p:cNvPr>
          <p:cNvSpPr txBox="1"/>
          <p:nvPr/>
        </p:nvSpPr>
        <p:spPr>
          <a:xfrm>
            <a:off x="18391770" y="1959184"/>
            <a:ext cx="3991798" cy="584775"/>
          </a:xfrm>
          <a:prstGeom prst="rect">
            <a:avLst/>
          </a:prstGeom>
          <a:noFill/>
        </p:spPr>
        <p:txBody>
          <a:bodyPr wrap="none" rtlCol="0" anchor="b" anchorCtr="0">
            <a:spAutoFit/>
          </a:bodyPr>
          <a:lstStyle/>
          <a:p>
            <a:pPr algn="r"/>
            <a:r>
              <a:rPr lang="en-US" sz="3200" b="1">
                <a:solidFill>
                  <a:schemeClr val="tx2"/>
                </a:solidFill>
                <a:latin typeface="Poppins" pitchFamily="2" charset="77"/>
                <a:ea typeface="League Spartan" charset="0"/>
                <a:cs typeface="Poppins" pitchFamily="2" charset="77"/>
              </a:rPr>
              <a:t>DÒNG DOANH THU</a:t>
            </a:r>
            <a:endParaRPr lang="en-US" sz="3200" b="1" dirty="0">
              <a:solidFill>
                <a:schemeClr val="tx2"/>
              </a:solidFill>
              <a:latin typeface="Poppins" pitchFamily="2" charset="77"/>
              <a:ea typeface="League Spartan" charset="0"/>
              <a:cs typeface="Poppins" pitchFamily="2" charset="77"/>
            </a:endParaRPr>
          </a:p>
        </p:txBody>
      </p:sp>
      <p:sp>
        <p:nvSpPr>
          <p:cNvPr id="20" name="Subtitle 2">
            <a:extLst>
              <a:ext uri="{FF2B5EF4-FFF2-40B4-BE49-F238E27FC236}">
                <a16:creationId xmlns:a16="http://schemas.microsoft.com/office/drawing/2014/main" id="{D53507EF-0C19-3640-BA3B-5DF7320269DB}"/>
              </a:ext>
            </a:extLst>
          </p:cNvPr>
          <p:cNvSpPr txBox="1">
            <a:spLocks/>
          </p:cNvSpPr>
          <p:nvPr/>
        </p:nvSpPr>
        <p:spPr>
          <a:xfrm>
            <a:off x="17233404" y="2528510"/>
            <a:ext cx="6332219" cy="397852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Bán hàng hóa/dịch vụ</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Phí sử dụng: Cước viễn thông, phí vận chuyển bưu kiện</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Phí thuê bao: Phòng gym</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Cho thuê: Thuê xe ô tô, thuê xe máy</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Cấp phép: Người giữ bằng sáng chế cấp cho cá nhân/tổ chức khác quyền sử dụng công nghệ đã được cấp bằng sáng chế</a:t>
            </a:r>
          </a:p>
        </p:txBody>
      </p:sp>
      <p:sp>
        <p:nvSpPr>
          <p:cNvPr id="15" name="TextBox 14">
            <a:extLst>
              <a:ext uri="{FF2B5EF4-FFF2-40B4-BE49-F238E27FC236}">
                <a16:creationId xmlns:a16="http://schemas.microsoft.com/office/drawing/2014/main" id="{875F53AB-F983-F94A-933E-0B289C55F8C5}"/>
              </a:ext>
            </a:extLst>
          </p:cNvPr>
          <p:cNvSpPr txBox="1"/>
          <p:nvPr/>
        </p:nvSpPr>
        <p:spPr>
          <a:xfrm>
            <a:off x="1799725" y="8493116"/>
            <a:ext cx="3743333" cy="584775"/>
          </a:xfrm>
          <a:prstGeom prst="rect">
            <a:avLst/>
          </a:prstGeom>
          <a:noFill/>
        </p:spPr>
        <p:txBody>
          <a:bodyPr wrap="none" rtlCol="0" anchor="b" anchorCtr="0">
            <a:spAutoFit/>
          </a:bodyPr>
          <a:lstStyle/>
          <a:p>
            <a:pPr algn="r"/>
            <a:r>
              <a:rPr lang="en-GB" sz="3200" b="1">
                <a:solidFill>
                  <a:schemeClr val="tx2"/>
                </a:solidFill>
                <a:latin typeface="Poppins" pitchFamily="2" charset="77"/>
                <a:ea typeface="League Spartan" charset="0"/>
                <a:cs typeface="Poppins" pitchFamily="2" charset="77"/>
              </a:rPr>
              <a:t>KÊNH PHÂN PHỐI</a:t>
            </a:r>
            <a:endParaRPr lang="en-US" sz="3200" b="1" dirty="0">
              <a:solidFill>
                <a:schemeClr val="tx2"/>
              </a:solidFill>
              <a:latin typeface="Poppins" pitchFamily="2" charset="77"/>
              <a:ea typeface="League Spartan" charset="0"/>
              <a:cs typeface="Poppins" pitchFamily="2" charset="77"/>
            </a:endParaRPr>
          </a:p>
        </p:txBody>
      </p:sp>
      <p:sp>
        <p:nvSpPr>
          <p:cNvPr id="21" name="Subtitle 2">
            <a:extLst>
              <a:ext uri="{FF2B5EF4-FFF2-40B4-BE49-F238E27FC236}">
                <a16:creationId xmlns:a16="http://schemas.microsoft.com/office/drawing/2014/main" id="{8AC89069-1031-5D49-9C2A-967DE1C638D4}"/>
              </a:ext>
            </a:extLst>
          </p:cNvPr>
          <p:cNvSpPr txBox="1">
            <a:spLocks/>
          </p:cNvSpPr>
          <p:nvPr/>
        </p:nvSpPr>
        <p:spPr>
          <a:xfrm>
            <a:off x="502920" y="9216287"/>
            <a:ext cx="7480343" cy="450123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Là giao thức tiếp xúc với khách hàng, tạo ra trải nghiệm cho khách hàng</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Xác định mục tiêu của từng kênh phân phối</a:t>
            </a:r>
          </a:p>
          <a:p>
            <a:pPr algn="just">
              <a:lnSpc>
                <a:spcPts val="3500"/>
              </a:lnSpc>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 Gia tăng nhận thức của KH về sản phẩm và dịch vụ</a:t>
            </a:r>
          </a:p>
          <a:p>
            <a:pPr algn="just">
              <a:lnSpc>
                <a:spcPts val="3500"/>
              </a:lnSpc>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 Cung cấp các sản phẩm và dịch vụ chuyên biệt</a:t>
            </a:r>
          </a:p>
          <a:p>
            <a:pPr algn="just">
              <a:lnSpc>
                <a:spcPts val="3500"/>
              </a:lnSpc>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a:t>
            </a:r>
          </a:p>
          <a:p>
            <a:pPr algn="just">
              <a:lnSpc>
                <a:spcPts val="3500"/>
              </a:lnSpc>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 Chia rõ bổn phẩn giữa công ty và đối tác ở từng khâu bán hàng (Nhận thức, đánh giá, mua hàng, cung cấp, hậu mãi)</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88049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C0E4-5D26-2449-A10F-453E7395F8DE}"/>
              </a:ext>
            </a:extLst>
          </p:cNvPr>
          <p:cNvSpPr txBox="1"/>
          <p:nvPr/>
        </p:nvSpPr>
        <p:spPr>
          <a:xfrm>
            <a:off x="7331448" y="468037"/>
            <a:ext cx="9546203" cy="1015663"/>
          </a:xfrm>
          <a:prstGeom prst="rect">
            <a:avLst/>
          </a:prstGeom>
          <a:noFill/>
        </p:spPr>
        <p:txBody>
          <a:bodyPr wrap="none" rtlCol="0">
            <a:spAutoFit/>
          </a:bodyPr>
          <a:lstStyle/>
          <a:p>
            <a:pPr algn="ctr"/>
            <a:r>
              <a:rPr lang="en-US" sz="6000" b="1">
                <a:solidFill>
                  <a:schemeClr val="tx2"/>
                </a:solidFill>
                <a:latin typeface="Poppins" pitchFamily="2" charset="77"/>
                <a:cs typeface="Poppins" pitchFamily="2" charset="77"/>
              </a:rPr>
              <a:t>VÍ DỤ VỀ CÁC THÀNH TỐ</a:t>
            </a:r>
            <a:endParaRPr lang="en-US" sz="6000" b="1" dirty="0">
              <a:solidFill>
                <a:schemeClr val="tx2"/>
              </a:solidFill>
              <a:latin typeface="Poppins" pitchFamily="2" charset="77"/>
              <a:cs typeface="Poppins" pitchFamily="2" charset="77"/>
            </a:endParaRPr>
          </a:p>
        </p:txBody>
      </p:sp>
      <p:sp>
        <p:nvSpPr>
          <p:cNvPr id="4" name="Freeform 1">
            <a:extLst>
              <a:ext uri="{FF2B5EF4-FFF2-40B4-BE49-F238E27FC236}">
                <a16:creationId xmlns:a16="http://schemas.microsoft.com/office/drawing/2014/main" id="{F94E3785-0B80-1842-87C9-C61643A20C8C}"/>
              </a:ext>
            </a:extLst>
          </p:cNvPr>
          <p:cNvSpPr>
            <a:spLocks noChangeArrowheads="1"/>
          </p:cNvSpPr>
          <p:nvPr/>
        </p:nvSpPr>
        <p:spPr bwMode="auto">
          <a:xfrm>
            <a:off x="7352388" y="3146955"/>
            <a:ext cx="9525263" cy="9362974"/>
          </a:xfrm>
          <a:custGeom>
            <a:avLst/>
            <a:gdLst>
              <a:gd name="T0" fmla="*/ 7050 w 10886"/>
              <a:gd name="T1" fmla="*/ 7186 h 10717"/>
              <a:gd name="T2" fmla="*/ 3610 w 10886"/>
              <a:gd name="T3" fmla="*/ 6964 h 10717"/>
              <a:gd name="T4" fmla="*/ 3835 w 10886"/>
              <a:gd name="T5" fmla="*/ 3526 h 10717"/>
              <a:gd name="T6" fmla="*/ 7271 w 10886"/>
              <a:gd name="T7" fmla="*/ 3745 h 10717"/>
              <a:gd name="T8" fmla="*/ 10877 w 10886"/>
              <a:gd name="T9" fmla="*/ 5184 h 10717"/>
              <a:gd name="T10" fmla="*/ 10821 w 10886"/>
              <a:gd name="T11" fmla="*/ 4566 h 10717"/>
              <a:gd name="T12" fmla="*/ 9380 w 10886"/>
              <a:gd name="T13" fmla="*/ 3369 h 10717"/>
              <a:gd name="T14" fmla="*/ 10097 w 10886"/>
              <a:gd name="T15" fmla="*/ 2547 h 10717"/>
              <a:gd name="T16" fmla="*/ 8352 w 10886"/>
              <a:gd name="T17" fmla="*/ 2042 h 10717"/>
              <a:gd name="T18" fmla="*/ 7554 w 10886"/>
              <a:gd name="T19" fmla="*/ 345 h 10717"/>
              <a:gd name="T20" fmla="*/ 6383 w 10886"/>
              <a:gd name="T21" fmla="*/ 0 h 10717"/>
              <a:gd name="T22" fmla="*/ 4794 w 10886"/>
              <a:gd name="T23" fmla="*/ 994 h 10717"/>
              <a:gd name="T24" fmla="*/ 4238 w 10886"/>
              <a:gd name="T25" fmla="*/ 53 h 10717"/>
              <a:gd name="T26" fmla="*/ 3211 w 10886"/>
              <a:gd name="T27" fmla="*/ 1553 h 10717"/>
              <a:gd name="T28" fmla="*/ 1349 w 10886"/>
              <a:gd name="T29" fmla="*/ 1778 h 10717"/>
              <a:gd name="T30" fmla="*/ 637 w 10886"/>
              <a:gd name="T31" fmla="*/ 2814 h 10717"/>
              <a:gd name="T32" fmla="*/ 1092 w 10886"/>
              <a:gd name="T33" fmla="*/ 4631 h 10717"/>
              <a:gd name="T34" fmla="*/ 27 w 10886"/>
              <a:gd name="T35" fmla="*/ 4871 h 10717"/>
              <a:gd name="T36" fmla="*/ 7 w 10886"/>
              <a:gd name="T37" fmla="*/ 5527 h 10717"/>
              <a:gd name="T38" fmla="*/ 1137 w 10886"/>
              <a:gd name="T39" fmla="*/ 6308 h 10717"/>
              <a:gd name="T40" fmla="*/ 776 w 10886"/>
              <a:gd name="T41" fmla="*/ 8148 h 10717"/>
              <a:gd name="T42" fmla="*/ 1545 w 10886"/>
              <a:gd name="T43" fmla="*/ 9148 h 10717"/>
              <a:gd name="T44" fmla="*/ 3416 w 10886"/>
              <a:gd name="T45" fmla="*/ 9272 h 10717"/>
              <a:gd name="T46" fmla="*/ 3315 w 10886"/>
              <a:gd name="T47" fmla="*/ 10361 h 10717"/>
              <a:gd name="T48" fmla="*/ 5026 w 10886"/>
              <a:gd name="T49" fmla="*/ 9745 h 10717"/>
              <a:gd name="T50" fmla="*/ 6664 w 10886"/>
              <a:gd name="T51" fmla="*/ 10656 h 10717"/>
              <a:gd name="T52" fmla="*/ 7850 w 10886"/>
              <a:gd name="T53" fmla="*/ 10232 h 10717"/>
              <a:gd name="T54" fmla="*/ 8545 w 10886"/>
              <a:gd name="T55" fmla="*/ 8490 h 10717"/>
              <a:gd name="T56" fmla="*/ 9548 w 10886"/>
              <a:gd name="T57" fmla="*/ 8920 h 10717"/>
              <a:gd name="T58" fmla="*/ 9491 w 10886"/>
              <a:gd name="T59" fmla="*/ 7105 h 10717"/>
              <a:gd name="T60" fmla="*/ 10860 w 10886"/>
              <a:gd name="T61" fmla="*/ 5823 h 10717"/>
              <a:gd name="T62" fmla="*/ 10877 w 10886"/>
              <a:gd name="T63" fmla="*/ 5184 h 10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86" h="10717">
                <a:moveTo>
                  <a:pt x="7050" y="7186"/>
                </a:moveTo>
                <a:lnTo>
                  <a:pt x="7050" y="7186"/>
                </a:lnTo>
                <a:cubicBezTo>
                  <a:pt x="6040" y="8073"/>
                  <a:pt x="4501" y="7979"/>
                  <a:pt x="3610" y="6964"/>
                </a:cubicBezTo>
                <a:lnTo>
                  <a:pt x="3610" y="6964"/>
                </a:lnTo>
                <a:cubicBezTo>
                  <a:pt x="2724" y="5949"/>
                  <a:pt x="2822" y="4412"/>
                  <a:pt x="3835" y="3526"/>
                </a:cubicBezTo>
                <a:lnTo>
                  <a:pt x="3835" y="3526"/>
                </a:lnTo>
                <a:cubicBezTo>
                  <a:pt x="4844" y="2634"/>
                  <a:pt x="6384" y="2734"/>
                  <a:pt x="7271" y="3745"/>
                </a:cubicBezTo>
                <a:lnTo>
                  <a:pt x="7271" y="3745"/>
                </a:lnTo>
                <a:cubicBezTo>
                  <a:pt x="8164" y="4758"/>
                  <a:pt x="8062" y="6299"/>
                  <a:pt x="7050" y="7186"/>
                </a:cubicBezTo>
                <a:close/>
                <a:moveTo>
                  <a:pt x="10877" y="5184"/>
                </a:moveTo>
                <a:lnTo>
                  <a:pt x="10877" y="5184"/>
                </a:lnTo>
                <a:cubicBezTo>
                  <a:pt x="10872" y="4975"/>
                  <a:pt x="10852" y="4769"/>
                  <a:pt x="10821" y="4566"/>
                </a:cubicBezTo>
                <a:lnTo>
                  <a:pt x="9744" y="4388"/>
                </a:lnTo>
                <a:lnTo>
                  <a:pt x="9380" y="3369"/>
                </a:lnTo>
                <a:lnTo>
                  <a:pt x="10097" y="2547"/>
                </a:lnTo>
                <a:lnTo>
                  <a:pt x="10097" y="2547"/>
                </a:lnTo>
                <a:cubicBezTo>
                  <a:pt x="9880" y="2185"/>
                  <a:pt x="9620" y="1852"/>
                  <a:pt x="9328" y="1552"/>
                </a:cubicBezTo>
                <a:lnTo>
                  <a:pt x="8352" y="2042"/>
                </a:lnTo>
                <a:lnTo>
                  <a:pt x="7457" y="1433"/>
                </a:lnTo>
                <a:lnTo>
                  <a:pt x="7554" y="345"/>
                </a:lnTo>
                <a:lnTo>
                  <a:pt x="7554" y="345"/>
                </a:lnTo>
                <a:cubicBezTo>
                  <a:pt x="7183" y="189"/>
                  <a:pt x="6790" y="71"/>
                  <a:pt x="6383" y="0"/>
                </a:cubicBezTo>
                <a:lnTo>
                  <a:pt x="5876" y="969"/>
                </a:lnTo>
                <a:lnTo>
                  <a:pt x="4794" y="994"/>
                </a:lnTo>
                <a:lnTo>
                  <a:pt x="4238" y="53"/>
                </a:lnTo>
                <a:lnTo>
                  <a:pt x="4238" y="53"/>
                </a:lnTo>
                <a:cubicBezTo>
                  <a:pt x="3822" y="147"/>
                  <a:pt x="3425" y="288"/>
                  <a:pt x="3052" y="472"/>
                </a:cubicBezTo>
                <a:lnTo>
                  <a:pt x="3211" y="1553"/>
                </a:lnTo>
                <a:lnTo>
                  <a:pt x="2351" y="2211"/>
                </a:lnTo>
                <a:lnTo>
                  <a:pt x="1349" y="1778"/>
                </a:lnTo>
                <a:lnTo>
                  <a:pt x="1349" y="1778"/>
                </a:lnTo>
                <a:cubicBezTo>
                  <a:pt x="1074" y="2093"/>
                  <a:pt x="833" y="2440"/>
                  <a:pt x="637" y="2814"/>
                </a:cubicBezTo>
                <a:lnTo>
                  <a:pt x="1399" y="3594"/>
                </a:lnTo>
                <a:lnTo>
                  <a:pt x="1092" y="4631"/>
                </a:lnTo>
                <a:lnTo>
                  <a:pt x="27" y="4871"/>
                </a:lnTo>
                <a:lnTo>
                  <a:pt x="27" y="4871"/>
                </a:lnTo>
                <a:cubicBezTo>
                  <a:pt x="8" y="5086"/>
                  <a:pt x="0" y="5305"/>
                  <a:pt x="7" y="5527"/>
                </a:cubicBezTo>
                <a:lnTo>
                  <a:pt x="7" y="5527"/>
                </a:lnTo>
                <a:cubicBezTo>
                  <a:pt x="14" y="5731"/>
                  <a:pt x="32" y="5930"/>
                  <a:pt x="60" y="6126"/>
                </a:cubicBezTo>
                <a:lnTo>
                  <a:pt x="1137" y="6308"/>
                </a:lnTo>
                <a:lnTo>
                  <a:pt x="1498" y="7327"/>
                </a:lnTo>
                <a:lnTo>
                  <a:pt x="776" y="8148"/>
                </a:lnTo>
                <a:lnTo>
                  <a:pt x="776" y="8148"/>
                </a:lnTo>
                <a:cubicBezTo>
                  <a:pt x="994" y="8510"/>
                  <a:pt x="1252" y="8847"/>
                  <a:pt x="1545" y="9148"/>
                </a:cubicBezTo>
                <a:lnTo>
                  <a:pt x="2523" y="8661"/>
                </a:lnTo>
                <a:lnTo>
                  <a:pt x="3416" y="9272"/>
                </a:lnTo>
                <a:lnTo>
                  <a:pt x="3315" y="10361"/>
                </a:lnTo>
                <a:lnTo>
                  <a:pt x="3315" y="10361"/>
                </a:lnTo>
                <a:cubicBezTo>
                  <a:pt x="3698" y="10523"/>
                  <a:pt x="4101" y="10645"/>
                  <a:pt x="4521" y="10716"/>
                </a:cubicBezTo>
                <a:lnTo>
                  <a:pt x="5026" y="9745"/>
                </a:lnTo>
                <a:lnTo>
                  <a:pt x="6107" y="9715"/>
                </a:lnTo>
                <a:lnTo>
                  <a:pt x="6664" y="10656"/>
                </a:lnTo>
                <a:lnTo>
                  <a:pt x="6664" y="10656"/>
                </a:lnTo>
                <a:cubicBezTo>
                  <a:pt x="7080" y="10560"/>
                  <a:pt x="7477" y="10416"/>
                  <a:pt x="7850" y="10232"/>
                </a:cubicBezTo>
                <a:lnTo>
                  <a:pt x="7688" y="9152"/>
                </a:lnTo>
                <a:lnTo>
                  <a:pt x="8545" y="8490"/>
                </a:lnTo>
                <a:lnTo>
                  <a:pt x="9548" y="8920"/>
                </a:lnTo>
                <a:lnTo>
                  <a:pt x="9548" y="8920"/>
                </a:lnTo>
                <a:cubicBezTo>
                  <a:pt x="9823" y="8603"/>
                  <a:pt x="10063" y="8255"/>
                  <a:pt x="10258" y="7881"/>
                </a:cubicBezTo>
                <a:lnTo>
                  <a:pt x="9491" y="7105"/>
                </a:lnTo>
                <a:lnTo>
                  <a:pt x="9794" y="6065"/>
                </a:lnTo>
                <a:lnTo>
                  <a:pt x="10860" y="5823"/>
                </a:lnTo>
                <a:lnTo>
                  <a:pt x="10860" y="5823"/>
                </a:lnTo>
                <a:cubicBezTo>
                  <a:pt x="10877" y="5612"/>
                  <a:pt x="10885" y="5398"/>
                  <a:pt x="10877" y="5184"/>
                </a:cubicBezTo>
                <a:close/>
              </a:path>
            </a:pathLst>
          </a:custGeom>
          <a:solidFill>
            <a:schemeClr val="accent4"/>
          </a:solidFill>
          <a:ln w="9525" cap="flat">
            <a:noFill/>
            <a:bevel/>
            <a:headEnd/>
            <a:tailEnd/>
          </a:ln>
          <a:effectLst/>
        </p:spPr>
        <p:txBody>
          <a:bodyPr wrap="none" anchor="ctr"/>
          <a:lstStyle/>
          <a:p>
            <a:endParaRPr lang="en-US"/>
          </a:p>
        </p:txBody>
      </p:sp>
      <p:graphicFrame>
        <p:nvGraphicFramePr>
          <p:cNvPr id="5" name="Chart 4">
            <a:extLst>
              <a:ext uri="{FF2B5EF4-FFF2-40B4-BE49-F238E27FC236}">
                <a16:creationId xmlns:a16="http://schemas.microsoft.com/office/drawing/2014/main" id="{29C82826-A0EB-254A-9375-0FE2958050A0}"/>
              </a:ext>
            </a:extLst>
          </p:cNvPr>
          <p:cNvGraphicFramePr/>
          <p:nvPr/>
        </p:nvGraphicFramePr>
        <p:xfrm>
          <a:off x="8470680" y="4110684"/>
          <a:ext cx="7436291" cy="743551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929">
            <a:extLst>
              <a:ext uri="{FF2B5EF4-FFF2-40B4-BE49-F238E27FC236}">
                <a16:creationId xmlns:a16="http://schemas.microsoft.com/office/drawing/2014/main" id="{3DCF3CDE-7C11-724D-9C9D-F593DE35189D}"/>
              </a:ext>
            </a:extLst>
          </p:cNvPr>
          <p:cNvSpPr>
            <a:spLocks noChangeAspect="1"/>
          </p:cNvSpPr>
          <p:nvPr/>
        </p:nvSpPr>
        <p:spPr bwMode="auto">
          <a:xfrm>
            <a:off x="13151355" y="6073345"/>
            <a:ext cx="1429184" cy="1424934"/>
          </a:xfrm>
          <a:custGeom>
            <a:avLst/>
            <a:gdLst>
              <a:gd name="T0" fmla="*/ 7657895 w 293328"/>
              <a:gd name="T1" fmla="*/ 9005345 h 293238"/>
              <a:gd name="T2" fmla="*/ 4498868 w 293328"/>
              <a:gd name="T3" fmla="*/ 9005345 h 293238"/>
              <a:gd name="T4" fmla="*/ 3522037 w 293328"/>
              <a:gd name="T5" fmla="*/ 8834279 h 293238"/>
              <a:gd name="T6" fmla="*/ 1438230 w 293328"/>
              <a:gd name="T7" fmla="*/ 9163206 h 293238"/>
              <a:gd name="T8" fmla="*/ 8017115 w 293328"/>
              <a:gd name="T9" fmla="*/ 7579894 h 293238"/>
              <a:gd name="T10" fmla="*/ 9228325 w 293328"/>
              <a:gd name="T11" fmla="*/ 7908834 h 293238"/>
              <a:gd name="T12" fmla="*/ 8017115 w 293328"/>
              <a:gd name="T13" fmla="*/ 7579894 h 293238"/>
              <a:gd name="T14" fmla="*/ 7196298 w 293328"/>
              <a:gd name="T15" fmla="*/ 7750944 h 293238"/>
              <a:gd name="T16" fmla="*/ 5652355 w 293328"/>
              <a:gd name="T17" fmla="*/ 7750944 h 293238"/>
              <a:gd name="T18" fmla="*/ 4792152 w 293328"/>
              <a:gd name="T19" fmla="*/ 7579894 h 293238"/>
              <a:gd name="T20" fmla="*/ 3615792 w 293328"/>
              <a:gd name="T21" fmla="*/ 7908834 h 293238"/>
              <a:gd name="T22" fmla="*/ 1441954 w 293328"/>
              <a:gd name="T23" fmla="*/ 7579894 h 293238"/>
              <a:gd name="T24" fmla="*/ 2653087 w 293328"/>
              <a:gd name="T25" fmla="*/ 7908834 h 293238"/>
              <a:gd name="T26" fmla="*/ 1441954 w 293328"/>
              <a:gd name="T27" fmla="*/ 7579894 h 293238"/>
              <a:gd name="T28" fmla="*/ 7960461 w 293328"/>
              <a:gd name="T29" fmla="*/ 5049788 h 293238"/>
              <a:gd name="T30" fmla="*/ 8417216 w 293328"/>
              <a:gd name="T31" fmla="*/ 6059062 h 293238"/>
              <a:gd name="T32" fmla="*/ 8417216 w 293328"/>
              <a:gd name="T33" fmla="*/ 4558084 h 293238"/>
              <a:gd name="T34" fmla="*/ 7803923 w 293328"/>
              <a:gd name="T35" fmla="*/ 6136728 h 293238"/>
              <a:gd name="T36" fmla="*/ 6512036 w 293328"/>
              <a:gd name="T37" fmla="*/ 6110840 h 293238"/>
              <a:gd name="T38" fmla="*/ 7582022 w 293328"/>
              <a:gd name="T39" fmla="*/ 5877936 h 293238"/>
              <a:gd name="T40" fmla="*/ 7790812 w 293328"/>
              <a:gd name="T41" fmla="*/ 4803898 h 293238"/>
              <a:gd name="T42" fmla="*/ 1645443 w 293328"/>
              <a:gd name="T43" fmla="*/ 4558084 h 293238"/>
              <a:gd name="T44" fmla="*/ 2827025 w 293328"/>
              <a:gd name="T45" fmla="*/ 4881567 h 293238"/>
              <a:gd name="T46" fmla="*/ 1593537 w 293328"/>
              <a:gd name="T47" fmla="*/ 6007352 h 293238"/>
              <a:gd name="T48" fmla="*/ 3411399 w 293328"/>
              <a:gd name="T49" fmla="*/ 6007352 h 293238"/>
              <a:gd name="T50" fmla="*/ 3735991 w 293328"/>
              <a:gd name="T51" fmla="*/ 5670900 h 293238"/>
              <a:gd name="T52" fmla="*/ 1645443 w 293328"/>
              <a:gd name="T53" fmla="*/ 6369652 h 293238"/>
              <a:gd name="T54" fmla="*/ 1645443 w 293328"/>
              <a:gd name="T55" fmla="*/ 4558084 h 293238"/>
              <a:gd name="T56" fmla="*/ 326516 w 293328"/>
              <a:gd name="T57" fmla="*/ 9731379 h 293238"/>
              <a:gd name="T58" fmla="*/ 10330664 w 293328"/>
              <a:gd name="T59" fmla="*/ 9731379 h 293238"/>
              <a:gd name="T60" fmla="*/ 8019003 w 293328"/>
              <a:gd name="T61" fmla="*/ 3715021 h 293238"/>
              <a:gd name="T62" fmla="*/ 5224068 w 293328"/>
              <a:gd name="T63" fmla="*/ 6671540 h 293238"/>
              <a:gd name="T64" fmla="*/ 5328636 w 293328"/>
              <a:gd name="T65" fmla="*/ 2017972 h 293238"/>
              <a:gd name="T66" fmla="*/ 5119204 w 293328"/>
              <a:gd name="T67" fmla="*/ 2950064 h 293238"/>
              <a:gd name="T68" fmla="*/ 5538018 w 293328"/>
              <a:gd name="T69" fmla="*/ 2950064 h 293238"/>
              <a:gd name="T70" fmla="*/ 5328636 w 293328"/>
              <a:gd name="T71" fmla="*/ 2017972 h 293238"/>
              <a:gd name="T72" fmla="*/ 5878196 w 293328"/>
              <a:gd name="T73" fmla="*/ 2975948 h 293238"/>
              <a:gd name="T74" fmla="*/ 5930522 w 293328"/>
              <a:gd name="T75" fmla="*/ 4374065 h 293238"/>
              <a:gd name="T76" fmla="*/ 4569543 w 293328"/>
              <a:gd name="T77" fmla="*/ 4179851 h 293238"/>
              <a:gd name="T78" fmla="*/ 5328636 w 293328"/>
              <a:gd name="T79" fmla="*/ 1707229 h 293238"/>
              <a:gd name="T80" fmla="*/ 2912433 w 293328"/>
              <a:gd name="T81" fmla="*/ 3353513 h 293238"/>
              <a:gd name="T82" fmla="*/ 7757771 w 293328"/>
              <a:gd name="T83" fmla="*/ 1120021 h 293238"/>
              <a:gd name="T84" fmla="*/ 5380810 w 293328"/>
              <a:gd name="T85" fmla="*/ 9598 h 293238"/>
              <a:gd name="T86" fmla="*/ 8071270 w 293328"/>
              <a:gd name="T87" fmla="*/ 3353513 h 293238"/>
              <a:gd name="T88" fmla="*/ 10657173 w 293328"/>
              <a:gd name="T89" fmla="*/ 4205648 h 293238"/>
              <a:gd name="T90" fmla="*/ 809663 w 293328"/>
              <a:gd name="T91" fmla="*/ 10531857 h 293238"/>
              <a:gd name="T92" fmla="*/ 809663 w 293328"/>
              <a:gd name="T93" fmla="*/ 3405144 h 293238"/>
              <a:gd name="T94" fmla="*/ 2585917 w 293328"/>
              <a:gd name="T95" fmla="*/ 1003808 h 293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p:spPr>
        <p:txBody>
          <a:bodyPr anchor="ctr"/>
          <a:lstStyle/>
          <a:p>
            <a:endParaRPr lang="en-US"/>
          </a:p>
        </p:txBody>
      </p:sp>
      <p:sp>
        <p:nvSpPr>
          <p:cNvPr id="7" name="Freeform 938">
            <a:extLst>
              <a:ext uri="{FF2B5EF4-FFF2-40B4-BE49-F238E27FC236}">
                <a16:creationId xmlns:a16="http://schemas.microsoft.com/office/drawing/2014/main" id="{4C0F6293-DB02-F147-843E-D9F88DA85377}"/>
              </a:ext>
            </a:extLst>
          </p:cNvPr>
          <p:cNvSpPr>
            <a:spLocks noChangeAspect="1"/>
          </p:cNvSpPr>
          <p:nvPr/>
        </p:nvSpPr>
        <p:spPr bwMode="auto">
          <a:xfrm>
            <a:off x="11474232" y="9015860"/>
            <a:ext cx="1429184" cy="1429184"/>
          </a:xfrm>
          <a:custGeom>
            <a:avLst/>
            <a:gdLst>
              <a:gd name="T0" fmla="*/ 3908867 w 293327"/>
              <a:gd name="T1" fmla="*/ 9106418 h 293328"/>
              <a:gd name="T2" fmla="*/ 4627651 w 293327"/>
              <a:gd name="T3" fmla="*/ 9106418 h 293328"/>
              <a:gd name="T4" fmla="*/ 4268257 w 293327"/>
              <a:gd name="T5" fmla="*/ 8420867 h 293328"/>
              <a:gd name="T6" fmla="*/ 4268257 w 293327"/>
              <a:gd name="T7" fmla="*/ 9791887 h 293328"/>
              <a:gd name="T8" fmla="*/ 4268257 w 293327"/>
              <a:gd name="T9" fmla="*/ 8420867 h 293328"/>
              <a:gd name="T10" fmla="*/ 2117656 w 293327"/>
              <a:gd name="T11" fmla="*/ 7311654 h 293328"/>
              <a:gd name="T12" fmla="*/ 2829577 w 293327"/>
              <a:gd name="T13" fmla="*/ 7311654 h 293328"/>
              <a:gd name="T14" fmla="*/ 4545752 w 293327"/>
              <a:gd name="T15" fmla="*/ 6800492 h 293328"/>
              <a:gd name="T16" fmla="*/ 4780006 w 293327"/>
              <a:gd name="T17" fmla="*/ 7035809 h 293328"/>
              <a:gd name="T18" fmla="*/ 2085617 w 293327"/>
              <a:gd name="T19" fmla="*/ 9676631 h 293328"/>
              <a:gd name="T20" fmla="*/ 1968489 w 293327"/>
              <a:gd name="T21" fmla="*/ 9402106 h 293328"/>
              <a:gd name="T22" fmla="*/ 2473597 w 293327"/>
              <a:gd name="T23" fmla="*/ 6632828 h 293328"/>
              <a:gd name="T24" fmla="*/ 2473597 w 293327"/>
              <a:gd name="T25" fmla="*/ 8003799 h 293328"/>
              <a:gd name="T26" fmla="*/ 2473597 w 293327"/>
              <a:gd name="T27" fmla="*/ 6632828 h 293328"/>
              <a:gd name="T28" fmla="*/ 339617 w 293327"/>
              <a:gd name="T29" fmla="*/ 10331239 h 293328"/>
              <a:gd name="T30" fmla="*/ 5826363 w 293327"/>
              <a:gd name="T31" fmla="*/ 5507530 h 293328"/>
              <a:gd name="T32" fmla="*/ 5277686 w 293327"/>
              <a:gd name="T33" fmla="*/ 5989807 h 293328"/>
              <a:gd name="T34" fmla="*/ 4951088 w 293327"/>
              <a:gd name="T35" fmla="*/ 5989807 h 293328"/>
              <a:gd name="T36" fmla="*/ 1828917 w 293327"/>
              <a:gd name="T37" fmla="*/ 5507530 h 293328"/>
              <a:gd name="T38" fmla="*/ 1672147 w 293327"/>
              <a:gd name="T39" fmla="*/ 6146314 h 293328"/>
              <a:gd name="T40" fmla="*/ 1515406 w 293327"/>
              <a:gd name="T41" fmla="*/ 5507530 h 293328"/>
              <a:gd name="T42" fmla="*/ 3383445 w 293327"/>
              <a:gd name="T43" fmla="*/ 3786598 h 293328"/>
              <a:gd name="T44" fmla="*/ 4951088 w 293327"/>
              <a:gd name="T45" fmla="*/ 5181596 h 293328"/>
              <a:gd name="T46" fmla="*/ 3383445 w 293327"/>
              <a:gd name="T47" fmla="*/ 3460617 h 293328"/>
              <a:gd name="T48" fmla="*/ 5970084 w 293327"/>
              <a:gd name="T49" fmla="*/ 5181596 h 293328"/>
              <a:gd name="T50" fmla="*/ 6780043 w 293327"/>
              <a:gd name="T51" fmla="*/ 10487700 h 293328"/>
              <a:gd name="T52" fmla="*/ 6623220 w 293327"/>
              <a:gd name="T53" fmla="*/ 10657173 h 293328"/>
              <a:gd name="T54" fmla="*/ 39158 w 293327"/>
              <a:gd name="T55" fmla="*/ 10605053 h 293328"/>
              <a:gd name="T56" fmla="*/ 653138 w 293327"/>
              <a:gd name="T57" fmla="*/ 5325002 h 293328"/>
              <a:gd name="T58" fmla="*/ 1515406 w 293327"/>
              <a:gd name="T59" fmla="*/ 5181596 h 293328"/>
              <a:gd name="T60" fmla="*/ 6823927 w 293327"/>
              <a:gd name="T61" fmla="*/ 326867 h 293328"/>
              <a:gd name="T62" fmla="*/ 5266850 w 293327"/>
              <a:gd name="T63" fmla="*/ 2157483 h 293328"/>
              <a:gd name="T64" fmla="*/ 8393994 w 293327"/>
              <a:gd name="T65" fmla="*/ 1895931 h 293328"/>
              <a:gd name="T66" fmla="*/ 6823927 w 293327"/>
              <a:gd name="T67" fmla="*/ 0 h 293328"/>
              <a:gd name="T68" fmla="*/ 8721089 w 293327"/>
              <a:gd name="T69" fmla="*/ 2157483 h 293328"/>
              <a:gd name="T70" fmla="*/ 9794012 w 293327"/>
              <a:gd name="T71" fmla="*/ 2301333 h 293328"/>
              <a:gd name="T72" fmla="*/ 10618320 w 293327"/>
              <a:gd name="T73" fmla="*/ 9322855 h 293328"/>
              <a:gd name="T74" fmla="*/ 7098646 w 293327"/>
              <a:gd name="T75" fmla="*/ 9388255 h 293328"/>
              <a:gd name="T76" fmla="*/ 7098646 w 293327"/>
              <a:gd name="T77" fmla="*/ 9061388 h 293328"/>
              <a:gd name="T78" fmla="*/ 10160357 w 293327"/>
              <a:gd name="T79" fmla="*/ 7871491 h 293328"/>
              <a:gd name="T80" fmla="*/ 6745385 w 293327"/>
              <a:gd name="T81" fmla="*/ 7701477 h 293328"/>
              <a:gd name="T82" fmla="*/ 10121102 w 293327"/>
              <a:gd name="T83" fmla="*/ 7544584 h 293328"/>
              <a:gd name="T84" fmla="*/ 8721089 w 293327"/>
              <a:gd name="T85" fmla="*/ 2484348 h 293328"/>
              <a:gd name="T86" fmla="*/ 8551042 w 293327"/>
              <a:gd name="T87" fmla="*/ 3347336 h 293328"/>
              <a:gd name="T88" fmla="*/ 8393994 w 293327"/>
              <a:gd name="T89" fmla="*/ 2484348 h 293328"/>
              <a:gd name="T90" fmla="*/ 5266850 w 293327"/>
              <a:gd name="T91" fmla="*/ 3177369 h 293328"/>
              <a:gd name="T92" fmla="*/ 4939746 w 293327"/>
              <a:gd name="T93" fmla="*/ 3177369 h 293328"/>
              <a:gd name="T94" fmla="*/ 4167856 w 293327"/>
              <a:gd name="T95" fmla="*/ 2484348 h 293328"/>
              <a:gd name="T96" fmla="*/ 3893078 w 293327"/>
              <a:gd name="T97" fmla="*/ 3347336 h 293328"/>
              <a:gd name="T98" fmla="*/ 3866909 w 293327"/>
              <a:gd name="T99" fmla="*/ 2301333 h 293328"/>
              <a:gd name="T100" fmla="*/ 4939746 w 293327"/>
              <a:gd name="T101" fmla="*/ 2157483 h 293328"/>
              <a:gd name="T102" fmla="*/ 6823927 w 293327"/>
              <a:gd name="T103" fmla="*/ 0 h 293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3327" h="293328">
                <a:moveTo>
                  <a:pt x="117475" y="240846"/>
                </a:moveTo>
                <a:cubicBezTo>
                  <a:pt x="111980" y="240846"/>
                  <a:pt x="107584" y="245201"/>
                  <a:pt x="107584" y="250644"/>
                </a:cubicBezTo>
                <a:cubicBezTo>
                  <a:pt x="107584" y="256086"/>
                  <a:pt x="111980" y="260441"/>
                  <a:pt x="117475" y="260441"/>
                </a:cubicBezTo>
                <a:cubicBezTo>
                  <a:pt x="122604" y="260441"/>
                  <a:pt x="127366" y="256086"/>
                  <a:pt x="127366" y="250644"/>
                </a:cubicBezTo>
                <a:cubicBezTo>
                  <a:pt x="127366" y="245201"/>
                  <a:pt x="122604" y="240846"/>
                  <a:pt x="117475" y="240846"/>
                </a:cubicBezTo>
                <a:close/>
                <a:moveTo>
                  <a:pt x="117475" y="231775"/>
                </a:moveTo>
                <a:cubicBezTo>
                  <a:pt x="127733" y="231775"/>
                  <a:pt x="136159" y="240121"/>
                  <a:pt x="136159" y="250644"/>
                </a:cubicBezTo>
                <a:cubicBezTo>
                  <a:pt x="136159" y="260804"/>
                  <a:pt x="127733" y="269512"/>
                  <a:pt x="117475" y="269512"/>
                </a:cubicBezTo>
                <a:cubicBezTo>
                  <a:pt x="106851" y="269512"/>
                  <a:pt x="98425" y="260804"/>
                  <a:pt x="98425" y="250644"/>
                </a:cubicBezTo>
                <a:cubicBezTo>
                  <a:pt x="98425" y="240121"/>
                  <a:pt x="106851" y="231775"/>
                  <a:pt x="117475" y="231775"/>
                </a:cubicBezTo>
                <a:close/>
                <a:moveTo>
                  <a:pt x="68080" y="191354"/>
                </a:moveTo>
                <a:cubicBezTo>
                  <a:pt x="62638" y="191354"/>
                  <a:pt x="58283" y="195751"/>
                  <a:pt x="58283" y="201246"/>
                </a:cubicBezTo>
                <a:cubicBezTo>
                  <a:pt x="58283" y="206741"/>
                  <a:pt x="62638" y="211503"/>
                  <a:pt x="68080" y="211503"/>
                </a:cubicBezTo>
                <a:cubicBezTo>
                  <a:pt x="73523" y="211503"/>
                  <a:pt x="77878" y="206741"/>
                  <a:pt x="77878" y="201246"/>
                </a:cubicBezTo>
                <a:cubicBezTo>
                  <a:pt x="77878" y="195751"/>
                  <a:pt x="73523" y="191354"/>
                  <a:pt x="68080" y="191354"/>
                </a:cubicBezTo>
                <a:close/>
                <a:moveTo>
                  <a:pt x="125111" y="187176"/>
                </a:moveTo>
                <a:cubicBezTo>
                  <a:pt x="126902" y="185737"/>
                  <a:pt x="129409" y="185737"/>
                  <a:pt x="131559" y="187176"/>
                </a:cubicBezTo>
                <a:cubicBezTo>
                  <a:pt x="132992" y="188976"/>
                  <a:pt x="132992" y="191854"/>
                  <a:pt x="131559" y="193653"/>
                </a:cubicBezTo>
                <a:lnTo>
                  <a:pt x="60626" y="264901"/>
                </a:lnTo>
                <a:cubicBezTo>
                  <a:pt x="59552" y="265980"/>
                  <a:pt x="58477" y="266340"/>
                  <a:pt x="57402" y="266340"/>
                </a:cubicBezTo>
                <a:cubicBezTo>
                  <a:pt x="56328" y="266340"/>
                  <a:pt x="54895" y="265980"/>
                  <a:pt x="54178" y="264901"/>
                </a:cubicBezTo>
                <a:cubicBezTo>
                  <a:pt x="52387" y="263102"/>
                  <a:pt x="52387" y="260223"/>
                  <a:pt x="54178" y="258784"/>
                </a:cubicBezTo>
                <a:lnTo>
                  <a:pt x="125111" y="187176"/>
                </a:lnTo>
                <a:close/>
                <a:moveTo>
                  <a:pt x="68080" y="182562"/>
                </a:moveTo>
                <a:cubicBezTo>
                  <a:pt x="78240" y="182562"/>
                  <a:pt x="86949" y="190988"/>
                  <a:pt x="86949" y="201246"/>
                </a:cubicBezTo>
                <a:cubicBezTo>
                  <a:pt x="86949" y="211870"/>
                  <a:pt x="78240" y="220296"/>
                  <a:pt x="68080" y="220296"/>
                </a:cubicBezTo>
                <a:cubicBezTo>
                  <a:pt x="57558" y="220296"/>
                  <a:pt x="49212" y="211870"/>
                  <a:pt x="49212" y="201246"/>
                </a:cubicBezTo>
                <a:cubicBezTo>
                  <a:pt x="49212" y="190988"/>
                  <a:pt x="57558" y="182562"/>
                  <a:pt x="68080" y="182562"/>
                </a:cubicBezTo>
                <a:close/>
                <a:moveTo>
                  <a:pt x="26247" y="151588"/>
                </a:moveTo>
                <a:lnTo>
                  <a:pt x="9348" y="284357"/>
                </a:lnTo>
                <a:lnTo>
                  <a:pt x="177258" y="284357"/>
                </a:lnTo>
                <a:lnTo>
                  <a:pt x="160359" y="151588"/>
                </a:lnTo>
                <a:lnTo>
                  <a:pt x="145258" y="151588"/>
                </a:lnTo>
                <a:lnTo>
                  <a:pt x="145258" y="164864"/>
                </a:lnTo>
                <a:cubicBezTo>
                  <a:pt x="145258" y="167376"/>
                  <a:pt x="143101" y="169171"/>
                  <a:pt x="140943" y="169171"/>
                </a:cubicBezTo>
                <a:cubicBezTo>
                  <a:pt x="138426" y="169171"/>
                  <a:pt x="136269" y="167376"/>
                  <a:pt x="136269" y="164864"/>
                </a:cubicBezTo>
                <a:lnTo>
                  <a:pt x="136269" y="151588"/>
                </a:lnTo>
                <a:lnTo>
                  <a:pt x="50337" y="151588"/>
                </a:lnTo>
                <a:lnTo>
                  <a:pt x="50337" y="164864"/>
                </a:lnTo>
                <a:cubicBezTo>
                  <a:pt x="50337" y="167376"/>
                  <a:pt x="48179" y="169171"/>
                  <a:pt x="46022" y="169171"/>
                </a:cubicBezTo>
                <a:cubicBezTo>
                  <a:pt x="43505" y="169171"/>
                  <a:pt x="41708" y="167376"/>
                  <a:pt x="41708" y="164864"/>
                </a:cubicBezTo>
                <a:lnTo>
                  <a:pt x="41708" y="151588"/>
                </a:lnTo>
                <a:lnTo>
                  <a:pt x="26247" y="151588"/>
                </a:lnTo>
                <a:close/>
                <a:moveTo>
                  <a:pt x="93123" y="104221"/>
                </a:moveTo>
                <a:cubicBezTo>
                  <a:pt x="71191" y="104221"/>
                  <a:pt x="52854" y="121086"/>
                  <a:pt x="50696" y="142617"/>
                </a:cubicBezTo>
                <a:lnTo>
                  <a:pt x="136269" y="142617"/>
                </a:lnTo>
                <a:cubicBezTo>
                  <a:pt x="133752" y="121086"/>
                  <a:pt x="115415" y="104221"/>
                  <a:pt x="93123" y="104221"/>
                </a:cubicBezTo>
                <a:close/>
                <a:moveTo>
                  <a:pt x="93123" y="95250"/>
                </a:moveTo>
                <a:cubicBezTo>
                  <a:pt x="120449" y="95250"/>
                  <a:pt x="142741" y="116063"/>
                  <a:pt x="144898" y="142617"/>
                </a:cubicBezTo>
                <a:lnTo>
                  <a:pt x="164314" y="142617"/>
                </a:lnTo>
                <a:cubicBezTo>
                  <a:pt x="166831" y="142617"/>
                  <a:pt x="168629" y="144411"/>
                  <a:pt x="168988" y="146564"/>
                </a:cubicBezTo>
                <a:lnTo>
                  <a:pt x="186606" y="288663"/>
                </a:lnTo>
                <a:cubicBezTo>
                  <a:pt x="186966" y="289740"/>
                  <a:pt x="186606" y="291175"/>
                  <a:pt x="185527" y="291893"/>
                </a:cubicBezTo>
                <a:cubicBezTo>
                  <a:pt x="184808" y="292969"/>
                  <a:pt x="183370" y="293328"/>
                  <a:pt x="182291" y="293328"/>
                </a:cubicBezTo>
                <a:lnTo>
                  <a:pt x="4314" y="293328"/>
                </a:lnTo>
                <a:cubicBezTo>
                  <a:pt x="3236" y="293328"/>
                  <a:pt x="2157" y="292969"/>
                  <a:pt x="1079" y="291893"/>
                </a:cubicBezTo>
                <a:cubicBezTo>
                  <a:pt x="359" y="291175"/>
                  <a:pt x="0" y="289740"/>
                  <a:pt x="0" y="288663"/>
                </a:cubicBezTo>
                <a:lnTo>
                  <a:pt x="17977" y="146564"/>
                </a:lnTo>
                <a:cubicBezTo>
                  <a:pt x="18337" y="144411"/>
                  <a:pt x="20135" y="142617"/>
                  <a:pt x="22292" y="142617"/>
                </a:cubicBezTo>
                <a:lnTo>
                  <a:pt x="41708" y="142617"/>
                </a:lnTo>
                <a:cubicBezTo>
                  <a:pt x="44224" y="116063"/>
                  <a:pt x="66157" y="95250"/>
                  <a:pt x="93123" y="95250"/>
                </a:cubicBezTo>
                <a:close/>
                <a:moveTo>
                  <a:pt x="187814" y="8997"/>
                </a:moveTo>
                <a:cubicBezTo>
                  <a:pt x="164046" y="8997"/>
                  <a:pt x="144960" y="28431"/>
                  <a:pt x="144960" y="52184"/>
                </a:cubicBezTo>
                <a:lnTo>
                  <a:pt x="144960" y="59382"/>
                </a:lnTo>
                <a:lnTo>
                  <a:pt x="231027" y="59382"/>
                </a:lnTo>
                <a:lnTo>
                  <a:pt x="231027" y="52184"/>
                </a:lnTo>
                <a:cubicBezTo>
                  <a:pt x="231027" y="28431"/>
                  <a:pt x="211941" y="8997"/>
                  <a:pt x="187814" y="8997"/>
                </a:cubicBezTo>
                <a:close/>
                <a:moveTo>
                  <a:pt x="187814" y="0"/>
                </a:moveTo>
                <a:cubicBezTo>
                  <a:pt x="216623" y="0"/>
                  <a:pt x="240030" y="23393"/>
                  <a:pt x="240030" y="52184"/>
                </a:cubicBezTo>
                <a:lnTo>
                  <a:pt x="240030" y="59382"/>
                </a:lnTo>
                <a:lnTo>
                  <a:pt x="265238" y="59382"/>
                </a:lnTo>
                <a:cubicBezTo>
                  <a:pt x="267399" y="59382"/>
                  <a:pt x="269199" y="61182"/>
                  <a:pt x="269560" y="63341"/>
                </a:cubicBezTo>
                <a:lnTo>
                  <a:pt x="293327" y="253004"/>
                </a:lnTo>
                <a:cubicBezTo>
                  <a:pt x="293327" y="254443"/>
                  <a:pt x="292967" y="255523"/>
                  <a:pt x="292247" y="256603"/>
                </a:cubicBezTo>
                <a:cubicBezTo>
                  <a:pt x="291526" y="257682"/>
                  <a:pt x="290086" y="258402"/>
                  <a:pt x="288646" y="258402"/>
                </a:cubicBezTo>
                <a:lnTo>
                  <a:pt x="195376" y="258402"/>
                </a:lnTo>
                <a:cubicBezTo>
                  <a:pt x="192855" y="258402"/>
                  <a:pt x="190695" y="255883"/>
                  <a:pt x="190695" y="253724"/>
                </a:cubicBezTo>
                <a:cubicBezTo>
                  <a:pt x="190695" y="251204"/>
                  <a:pt x="192855" y="249405"/>
                  <a:pt x="195376" y="249405"/>
                </a:cubicBezTo>
                <a:lnTo>
                  <a:pt x="283964" y="249405"/>
                </a:lnTo>
                <a:lnTo>
                  <a:pt x="279643" y="216655"/>
                </a:lnTo>
                <a:lnTo>
                  <a:pt x="190335" y="216655"/>
                </a:lnTo>
                <a:cubicBezTo>
                  <a:pt x="187814" y="216655"/>
                  <a:pt x="185653" y="214855"/>
                  <a:pt x="185653" y="211976"/>
                </a:cubicBezTo>
                <a:cubicBezTo>
                  <a:pt x="185653" y="209817"/>
                  <a:pt x="187814" y="207657"/>
                  <a:pt x="190335" y="207657"/>
                </a:cubicBezTo>
                <a:lnTo>
                  <a:pt x="278562" y="207657"/>
                </a:lnTo>
                <a:lnTo>
                  <a:pt x="261277" y="68379"/>
                </a:lnTo>
                <a:lnTo>
                  <a:pt x="240030" y="68379"/>
                </a:lnTo>
                <a:lnTo>
                  <a:pt x="240030" y="87454"/>
                </a:lnTo>
                <a:cubicBezTo>
                  <a:pt x="240030" y="90333"/>
                  <a:pt x="237870" y="92132"/>
                  <a:pt x="235349" y="92132"/>
                </a:cubicBezTo>
                <a:cubicBezTo>
                  <a:pt x="232828" y="92132"/>
                  <a:pt x="231027" y="90333"/>
                  <a:pt x="231027" y="87454"/>
                </a:cubicBezTo>
                <a:lnTo>
                  <a:pt x="231027" y="68379"/>
                </a:lnTo>
                <a:lnTo>
                  <a:pt x="144960" y="68379"/>
                </a:lnTo>
                <a:lnTo>
                  <a:pt x="144960" y="87454"/>
                </a:lnTo>
                <a:cubicBezTo>
                  <a:pt x="144960" y="90333"/>
                  <a:pt x="142800" y="92132"/>
                  <a:pt x="140639" y="92132"/>
                </a:cubicBezTo>
                <a:cubicBezTo>
                  <a:pt x="138118" y="92132"/>
                  <a:pt x="135957" y="90333"/>
                  <a:pt x="135957" y="87454"/>
                </a:cubicBezTo>
                <a:lnTo>
                  <a:pt x="135957" y="68379"/>
                </a:lnTo>
                <a:lnTo>
                  <a:pt x="114711" y="68379"/>
                </a:lnTo>
                <a:lnTo>
                  <a:pt x="112190" y="88173"/>
                </a:lnTo>
                <a:cubicBezTo>
                  <a:pt x="111830" y="90693"/>
                  <a:pt x="109669" y="92132"/>
                  <a:pt x="107148" y="92132"/>
                </a:cubicBezTo>
                <a:cubicBezTo>
                  <a:pt x="104628" y="91772"/>
                  <a:pt x="103187" y="89613"/>
                  <a:pt x="103547" y="87094"/>
                </a:cubicBezTo>
                <a:lnTo>
                  <a:pt x="106428" y="63341"/>
                </a:lnTo>
                <a:cubicBezTo>
                  <a:pt x="106788" y="61182"/>
                  <a:pt x="108589" y="59382"/>
                  <a:pt x="110750" y="59382"/>
                </a:cubicBezTo>
                <a:lnTo>
                  <a:pt x="135957" y="59382"/>
                </a:lnTo>
                <a:lnTo>
                  <a:pt x="135957" y="52184"/>
                </a:lnTo>
                <a:cubicBezTo>
                  <a:pt x="135957" y="23393"/>
                  <a:pt x="159365" y="0"/>
                  <a:pt x="187814" y="0"/>
                </a:cubicBezTo>
                <a:close/>
              </a:path>
            </a:pathLst>
          </a:custGeom>
          <a:solidFill>
            <a:schemeClr val="bg1"/>
          </a:solidFill>
          <a:ln>
            <a:noFill/>
          </a:ln>
        </p:spPr>
        <p:txBody>
          <a:bodyPr anchor="ctr"/>
          <a:lstStyle/>
          <a:p>
            <a:endParaRPr lang="en-US"/>
          </a:p>
        </p:txBody>
      </p:sp>
      <p:sp>
        <p:nvSpPr>
          <p:cNvPr id="8" name="Freeform 946">
            <a:extLst>
              <a:ext uri="{FF2B5EF4-FFF2-40B4-BE49-F238E27FC236}">
                <a16:creationId xmlns:a16="http://schemas.microsoft.com/office/drawing/2014/main" id="{C1068F1E-762F-BF49-8440-601A9EECBB5F}"/>
              </a:ext>
            </a:extLst>
          </p:cNvPr>
          <p:cNvSpPr>
            <a:spLocks noChangeAspect="1"/>
          </p:cNvSpPr>
          <p:nvPr/>
        </p:nvSpPr>
        <p:spPr bwMode="auto">
          <a:xfrm>
            <a:off x="9797113" y="6071219"/>
            <a:ext cx="1429184" cy="1429184"/>
          </a:xfrm>
          <a:custGeom>
            <a:avLst/>
            <a:gdLst>
              <a:gd name="T0" fmla="*/ 4969062 w 293328"/>
              <a:gd name="T1" fmla="*/ 7282885 h 293329"/>
              <a:gd name="T2" fmla="*/ 5659663 w 293328"/>
              <a:gd name="T3" fmla="*/ 7282885 h 293329"/>
              <a:gd name="T4" fmla="*/ 2740911 w 293328"/>
              <a:gd name="T5" fmla="*/ 6944731 h 293329"/>
              <a:gd name="T6" fmla="*/ 2740911 w 293328"/>
              <a:gd name="T7" fmla="*/ 7633985 h 293329"/>
              <a:gd name="T8" fmla="*/ 2740911 w 293328"/>
              <a:gd name="T9" fmla="*/ 6944731 h 293329"/>
              <a:gd name="T10" fmla="*/ 7966750 w 293328"/>
              <a:gd name="T11" fmla="*/ 10056064 h 293329"/>
              <a:gd name="T12" fmla="*/ 8658978 w 293328"/>
              <a:gd name="T13" fmla="*/ 8580288 h 293329"/>
              <a:gd name="T14" fmla="*/ 6882751 w 293328"/>
              <a:gd name="T15" fmla="*/ 6882469 h 293329"/>
              <a:gd name="T16" fmla="*/ 3392400 w 293328"/>
              <a:gd name="T17" fmla="*/ 7126814 h 293329"/>
              <a:gd name="T18" fmla="*/ 5320836 w 293328"/>
              <a:gd name="T19" fmla="*/ 6632627 h 293329"/>
              <a:gd name="T20" fmla="*/ 5320836 w 293328"/>
              <a:gd name="T21" fmla="*/ 7946105 h 293329"/>
              <a:gd name="T22" fmla="*/ 3392400 w 293328"/>
              <a:gd name="T23" fmla="*/ 7451954 h 293329"/>
              <a:gd name="T24" fmla="*/ 2076337 w 293328"/>
              <a:gd name="T25" fmla="*/ 7282885 h 293329"/>
              <a:gd name="T26" fmla="*/ 5331523 w 293328"/>
              <a:gd name="T27" fmla="*/ 4284453 h 293329"/>
              <a:gd name="T28" fmla="*/ 5699345 w 293328"/>
              <a:gd name="T29" fmla="*/ 5900416 h 293329"/>
              <a:gd name="T30" fmla="*/ 6513962 w 293328"/>
              <a:gd name="T31" fmla="*/ 4428957 h 293329"/>
              <a:gd name="T32" fmla="*/ 3741779 w 293328"/>
              <a:gd name="T33" fmla="*/ 4087408 h 293329"/>
              <a:gd name="T34" fmla="*/ 4687717 w 293328"/>
              <a:gd name="T35" fmla="*/ 5900416 h 293329"/>
              <a:gd name="T36" fmla="*/ 3741779 w 293328"/>
              <a:gd name="T37" fmla="*/ 4087408 h 293329"/>
              <a:gd name="T38" fmla="*/ 2191466 w 293328"/>
              <a:gd name="T39" fmla="*/ 5545670 h 293329"/>
              <a:gd name="T40" fmla="*/ 3229408 w 293328"/>
              <a:gd name="T41" fmla="*/ 5900416 h 293329"/>
              <a:gd name="T42" fmla="*/ 2191466 w 293328"/>
              <a:gd name="T43" fmla="*/ 3890238 h 293329"/>
              <a:gd name="T44" fmla="*/ 2178323 w 293328"/>
              <a:gd name="T45" fmla="*/ 3561792 h 293329"/>
              <a:gd name="T46" fmla="*/ 6881809 w 293328"/>
              <a:gd name="T47" fmla="*/ 4205615 h 293329"/>
              <a:gd name="T48" fmla="*/ 6330021 w 293328"/>
              <a:gd name="T49" fmla="*/ 5795290 h 293329"/>
              <a:gd name="T50" fmla="*/ 2533066 w 293328"/>
              <a:gd name="T51" fmla="*/ 6215738 h 293329"/>
              <a:gd name="T52" fmla="*/ 1876147 w 293328"/>
              <a:gd name="T53" fmla="*/ 3706342 h 293329"/>
              <a:gd name="T54" fmla="*/ 1153534 w 293328"/>
              <a:gd name="T55" fmla="*/ 2996857 h 293329"/>
              <a:gd name="T56" fmla="*/ 4665432 w 293328"/>
              <a:gd name="T57" fmla="*/ 1384261 h 293329"/>
              <a:gd name="T58" fmla="*/ 7633915 w 293328"/>
              <a:gd name="T59" fmla="*/ 6066344 h 293329"/>
              <a:gd name="T60" fmla="*/ 7425638 w 293328"/>
              <a:gd name="T61" fmla="*/ 6144970 h 293329"/>
              <a:gd name="T62" fmla="*/ 7620913 w 293328"/>
              <a:gd name="T63" fmla="*/ 4676154 h 293329"/>
              <a:gd name="T64" fmla="*/ 2491166 w 293328"/>
              <a:gd name="T65" fmla="*/ 2669484 h 293329"/>
              <a:gd name="T66" fmla="*/ 2256867 w 293328"/>
              <a:gd name="T67" fmla="*/ 2446542 h 293329"/>
              <a:gd name="T68" fmla="*/ 4688611 w 293328"/>
              <a:gd name="T69" fmla="*/ 326507 h 293329"/>
              <a:gd name="T70" fmla="*/ 4688611 w 293328"/>
              <a:gd name="T71" fmla="*/ 9037376 h 293329"/>
              <a:gd name="T72" fmla="*/ 6464809 w 293328"/>
              <a:gd name="T73" fmla="*/ 6673534 h 293329"/>
              <a:gd name="T74" fmla="*/ 6673772 w 293328"/>
              <a:gd name="T75" fmla="*/ 6464583 h 293329"/>
              <a:gd name="T76" fmla="*/ 9050770 w 293328"/>
              <a:gd name="T77" fmla="*/ 4675475 h 293329"/>
              <a:gd name="T78" fmla="*/ 4688611 w 293328"/>
              <a:gd name="T79" fmla="*/ 0 h 293329"/>
              <a:gd name="T80" fmla="*/ 8658978 w 293328"/>
              <a:gd name="T81" fmla="*/ 7156755 h 293329"/>
              <a:gd name="T82" fmla="*/ 10657173 w 293328"/>
              <a:gd name="T83" fmla="*/ 7940368 h 293329"/>
              <a:gd name="T84" fmla="*/ 8854870 w 293328"/>
              <a:gd name="T85" fmla="*/ 8854585 h 293329"/>
              <a:gd name="T86" fmla="*/ 7940637 w 293328"/>
              <a:gd name="T87" fmla="*/ 10656789 h 293329"/>
              <a:gd name="T88" fmla="*/ 7143972 w 293328"/>
              <a:gd name="T89" fmla="*/ 8658652 h 293329"/>
              <a:gd name="T90" fmla="*/ 0 w 293328"/>
              <a:gd name="T91" fmla="*/ 4675475 h 293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3328" h="293329">
                <a:moveTo>
                  <a:pt x="146451" y="191154"/>
                </a:moveTo>
                <a:cubicBezTo>
                  <a:pt x="141071" y="191154"/>
                  <a:pt x="136768" y="195450"/>
                  <a:pt x="136768" y="200461"/>
                </a:cubicBezTo>
                <a:cubicBezTo>
                  <a:pt x="136768" y="205831"/>
                  <a:pt x="141071" y="210126"/>
                  <a:pt x="146451" y="210126"/>
                </a:cubicBezTo>
                <a:cubicBezTo>
                  <a:pt x="151472" y="210126"/>
                  <a:pt x="155776" y="205831"/>
                  <a:pt x="155776" y="200461"/>
                </a:cubicBezTo>
                <a:cubicBezTo>
                  <a:pt x="155776" y="195450"/>
                  <a:pt x="151472" y="191154"/>
                  <a:pt x="146451" y="191154"/>
                </a:cubicBezTo>
                <a:close/>
                <a:moveTo>
                  <a:pt x="75441" y="191154"/>
                </a:moveTo>
                <a:cubicBezTo>
                  <a:pt x="70420" y="191154"/>
                  <a:pt x="66116" y="195450"/>
                  <a:pt x="66116" y="200461"/>
                </a:cubicBezTo>
                <a:cubicBezTo>
                  <a:pt x="66116" y="205831"/>
                  <a:pt x="70420" y="210126"/>
                  <a:pt x="75441" y="210126"/>
                </a:cubicBezTo>
                <a:cubicBezTo>
                  <a:pt x="80462" y="210126"/>
                  <a:pt x="84765" y="205831"/>
                  <a:pt x="84765" y="200461"/>
                </a:cubicBezTo>
                <a:cubicBezTo>
                  <a:pt x="84765" y="195450"/>
                  <a:pt x="80462" y="191154"/>
                  <a:pt x="75441" y="191154"/>
                </a:cubicBezTo>
                <a:close/>
                <a:moveTo>
                  <a:pt x="189441" y="189441"/>
                </a:moveTo>
                <a:lnTo>
                  <a:pt x="219277" y="276793"/>
                </a:lnTo>
                <a:lnTo>
                  <a:pt x="236172" y="238330"/>
                </a:lnTo>
                <a:cubicBezTo>
                  <a:pt x="236531" y="237611"/>
                  <a:pt x="237610" y="236892"/>
                  <a:pt x="238329" y="236173"/>
                </a:cubicBezTo>
                <a:lnTo>
                  <a:pt x="276792" y="219278"/>
                </a:lnTo>
                <a:lnTo>
                  <a:pt x="189441" y="189441"/>
                </a:lnTo>
                <a:close/>
                <a:moveTo>
                  <a:pt x="75441" y="182563"/>
                </a:moveTo>
                <a:cubicBezTo>
                  <a:pt x="84048" y="182563"/>
                  <a:pt x="91221" y="188290"/>
                  <a:pt x="93373" y="196166"/>
                </a:cubicBezTo>
                <a:lnTo>
                  <a:pt x="128519" y="196166"/>
                </a:lnTo>
                <a:cubicBezTo>
                  <a:pt x="130671" y="188290"/>
                  <a:pt x="137844" y="182563"/>
                  <a:pt x="146451" y="182563"/>
                </a:cubicBezTo>
                <a:cubicBezTo>
                  <a:pt x="156493" y="182563"/>
                  <a:pt x="164741" y="190796"/>
                  <a:pt x="164741" y="200461"/>
                </a:cubicBezTo>
                <a:cubicBezTo>
                  <a:pt x="164741" y="210842"/>
                  <a:pt x="156493" y="218717"/>
                  <a:pt x="146451" y="218717"/>
                </a:cubicBezTo>
                <a:cubicBezTo>
                  <a:pt x="137844" y="218717"/>
                  <a:pt x="130671" y="212990"/>
                  <a:pt x="128519" y="205115"/>
                </a:cubicBezTo>
                <a:lnTo>
                  <a:pt x="93373" y="205115"/>
                </a:lnTo>
                <a:cubicBezTo>
                  <a:pt x="91221" y="212990"/>
                  <a:pt x="84048" y="218717"/>
                  <a:pt x="75441" y="218717"/>
                </a:cubicBezTo>
                <a:cubicBezTo>
                  <a:pt x="65399" y="218717"/>
                  <a:pt x="57150" y="210842"/>
                  <a:pt x="57150" y="200461"/>
                </a:cubicBezTo>
                <a:cubicBezTo>
                  <a:pt x="57150" y="190796"/>
                  <a:pt x="65399" y="182563"/>
                  <a:pt x="75441" y="182563"/>
                </a:cubicBezTo>
                <a:close/>
                <a:moveTo>
                  <a:pt x="146744" y="117929"/>
                </a:moveTo>
                <a:lnTo>
                  <a:pt x="138427" y="162409"/>
                </a:lnTo>
                <a:lnTo>
                  <a:pt x="156870" y="162409"/>
                </a:lnTo>
                <a:cubicBezTo>
                  <a:pt x="160848" y="162409"/>
                  <a:pt x="164102" y="159878"/>
                  <a:pt x="165549" y="156262"/>
                </a:cubicBezTo>
                <a:lnTo>
                  <a:pt x="179290" y="121907"/>
                </a:lnTo>
                <a:lnTo>
                  <a:pt x="146744" y="117929"/>
                </a:lnTo>
                <a:close/>
                <a:moveTo>
                  <a:pt x="102989" y="112505"/>
                </a:moveTo>
                <a:lnTo>
                  <a:pt x="97926" y="162409"/>
                </a:lnTo>
                <a:lnTo>
                  <a:pt x="129025" y="162409"/>
                </a:lnTo>
                <a:lnTo>
                  <a:pt x="137704" y="116482"/>
                </a:lnTo>
                <a:lnTo>
                  <a:pt x="102989" y="112505"/>
                </a:lnTo>
                <a:close/>
                <a:moveTo>
                  <a:pt x="60318" y="107080"/>
                </a:moveTo>
                <a:lnTo>
                  <a:pt x="60318" y="152645"/>
                </a:lnTo>
                <a:cubicBezTo>
                  <a:pt x="60318" y="158070"/>
                  <a:pt x="64657" y="162409"/>
                  <a:pt x="69720" y="162409"/>
                </a:cubicBezTo>
                <a:lnTo>
                  <a:pt x="88886" y="162409"/>
                </a:lnTo>
                <a:lnTo>
                  <a:pt x="94310" y="111420"/>
                </a:lnTo>
                <a:lnTo>
                  <a:pt x="60318" y="107080"/>
                </a:lnTo>
                <a:close/>
                <a:moveTo>
                  <a:pt x="36451" y="77788"/>
                </a:moveTo>
                <a:cubicBezTo>
                  <a:pt x="48385" y="77788"/>
                  <a:pt x="58148" y="86829"/>
                  <a:pt x="59956" y="98039"/>
                </a:cubicBezTo>
                <a:lnTo>
                  <a:pt x="186161" y="113589"/>
                </a:lnTo>
                <a:cubicBezTo>
                  <a:pt x="187246" y="113951"/>
                  <a:pt x="188692" y="114674"/>
                  <a:pt x="189415" y="115759"/>
                </a:cubicBezTo>
                <a:cubicBezTo>
                  <a:pt x="190139" y="116844"/>
                  <a:pt x="190139" y="118652"/>
                  <a:pt x="189777" y="119737"/>
                </a:cubicBezTo>
                <a:lnTo>
                  <a:pt x="174227" y="159516"/>
                </a:lnTo>
                <a:cubicBezTo>
                  <a:pt x="171334" y="166387"/>
                  <a:pt x="164464" y="171088"/>
                  <a:pt x="156870" y="171088"/>
                </a:cubicBezTo>
                <a:lnTo>
                  <a:pt x="69720" y="171088"/>
                </a:lnTo>
                <a:cubicBezTo>
                  <a:pt x="59595" y="171088"/>
                  <a:pt x="51639" y="162771"/>
                  <a:pt x="51639" y="152645"/>
                </a:cubicBezTo>
                <a:lnTo>
                  <a:pt x="51639" y="102017"/>
                </a:lnTo>
                <a:cubicBezTo>
                  <a:pt x="51639" y="93700"/>
                  <a:pt x="44768" y="86829"/>
                  <a:pt x="36451" y="86829"/>
                </a:cubicBezTo>
                <a:cubicBezTo>
                  <a:pt x="33920" y="86829"/>
                  <a:pt x="31750" y="84659"/>
                  <a:pt x="31750" y="82489"/>
                </a:cubicBezTo>
                <a:cubicBezTo>
                  <a:pt x="31750" y="79958"/>
                  <a:pt x="33920" y="77788"/>
                  <a:pt x="36451" y="77788"/>
                </a:cubicBezTo>
                <a:close/>
                <a:moveTo>
                  <a:pt x="128412" y="38100"/>
                </a:moveTo>
                <a:cubicBezTo>
                  <a:pt x="178223" y="38100"/>
                  <a:pt x="218717" y="78893"/>
                  <a:pt x="218717" y="128710"/>
                </a:cubicBezTo>
                <a:cubicBezTo>
                  <a:pt x="218717" y="142428"/>
                  <a:pt x="215492" y="155062"/>
                  <a:pt x="210116" y="166975"/>
                </a:cubicBezTo>
                <a:cubicBezTo>
                  <a:pt x="209400" y="168780"/>
                  <a:pt x="207966" y="169502"/>
                  <a:pt x="206174" y="169502"/>
                </a:cubicBezTo>
                <a:cubicBezTo>
                  <a:pt x="205458" y="169502"/>
                  <a:pt x="204741" y="169502"/>
                  <a:pt x="204383" y="169141"/>
                </a:cubicBezTo>
                <a:cubicBezTo>
                  <a:pt x="201874" y="168419"/>
                  <a:pt x="201158" y="165531"/>
                  <a:pt x="202233" y="163365"/>
                </a:cubicBezTo>
                <a:cubicBezTo>
                  <a:pt x="207250" y="152535"/>
                  <a:pt x="209758" y="140984"/>
                  <a:pt x="209758" y="128710"/>
                </a:cubicBezTo>
                <a:cubicBezTo>
                  <a:pt x="209758" y="83585"/>
                  <a:pt x="173206" y="47125"/>
                  <a:pt x="128412" y="47125"/>
                </a:cubicBezTo>
                <a:cubicBezTo>
                  <a:pt x="105836" y="47125"/>
                  <a:pt x="83976" y="56511"/>
                  <a:pt x="68567" y="73478"/>
                </a:cubicBezTo>
                <a:cubicBezTo>
                  <a:pt x="66775" y="75283"/>
                  <a:pt x="64267" y="75283"/>
                  <a:pt x="62117" y="73839"/>
                </a:cubicBezTo>
                <a:cubicBezTo>
                  <a:pt x="60683" y="72034"/>
                  <a:pt x="60325" y="69146"/>
                  <a:pt x="62117" y="67341"/>
                </a:cubicBezTo>
                <a:cubicBezTo>
                  <a:pt x="78959" y="48569"/>
                  <a:pt x="103327" y="38100"/>
                  <a:pt x="128412" y="38100"/>
                </a:cubicBezTo>
                <a:close/>
                <a:moveTo>
                  <a:pt x="129050" y="8987"/>
                </a:moveTo>
                <a:cubicBezTo>
                  <a:pt x="62907" y="8987"/>
                  <a:pt x="8987" y="62548"/>
                  <a:pt x="8987" y="128691"/>
                </a:cubicBezTo>
                <a:cubicBezTo>
                  <a:pt x="8987" y="194834"/>
                  <a:pt x="62907" y="248754"/>
                  <a:pt x="129050" y="248754"/>
                </a:cubicBezTo>
                <a:cubicBezTo>
                  <a:pt x="152775" y="248754"/>
                  <a:pt x="175062" y="241924"/>
                  <a:pt x="193754" y="229702"/>
                </a:cubicBezTo>
                <a:lnTo>
                  <a:pt x="177938" y="183690"/>
                </a:lnTo>
                <a:cubicBezTo>
                  <a:pt x="177219" y="182252"/>
                  <a:pt x="177578" y="180095"/>
                  <a:pt x="179016" y="179017"/>
                </a:cubicBezTo>
                <a:cubicBezTo>
                  <a:pt x="180095" y="177938"/>
                  <a:pt x="181892" y="177219"/>
                  <a:pt x="183689" y="177938"/>
                </a:cubicBezTo>
                <a:lnTo>
                  <a:pt x="230061" y="193755"/>
                </a:lnTo>
                <a:cubicBezTo>
                  <a:pt x="241923" y="175063"/>
                  <a:pt x="249113" y="152775"/>
                  <a:pt x="249113" y="128691"/>
                </a:cubicBezTo>
                <a:cubicBezTo>
                  <a:pt x="249113" y="62548"/>
                  <a:pt x="195192" y="8987"/>
                  <a:pt x="129050" y="8987"/>
                </a:cubicBezTo>
                <a:close/>
                <a:moveTo>
                  <a:pt x="129050" y="0"/>
                </a:moveTo>
                <a:cubicBezTo>
                  <a:pt x="200225" y="0"/>
                  <a:pt x="258100" y="57875"/>
                  <a:pt x="258100" y="128691"/>
                </a:cubicBezTo>
                <a:cubicBezTo>
                  <a:pt x="258100" y="153854"/>
                  <a:pt x="250910" y="176860"/>
                  <a:pt x="238329" y="196990"/>
                </a:cubicBezTo>
                <a:lnTo>
                  <a:pt x="290092" y="214604"/>
                </a:lnTo>
                <a:cubicBezTo>
                  <a:pt x="292249" y="215323"/>
                  <a:pt x="293328" y="216761"/>
                  <a:pt x="293328" y="218559"/>
                </a:cubicBezTo>
                <a:cubicBezTo>
                  <a:pt x="293328" y="220356"/>
                  <a:pt x="292249" y="222153"/>
                  <a:pt x="290811" y="222872"/>
                </a:cubicBezTo>
                <a:lnTo>
                  <a:pt x="243721" y="243722"/>
                </a:lnTo>
                <a:lnTo>
                  <a:pt x="222872" y="290453"/>
                </a:lnTo>
                <a:cubicBezTo>
                  <a:pt x="222153" y="292250"/>
                  <a:pt x="220715" y="293329"/>
                  <a:pt x="218558" y="293329"/>
                </a:cubicBezTo>
                <a:cubicBezTo>
                  <a:pt x="216761" y="292969"/>
                  <a:pt x="214963" y="292250"/>
                  <a:pt x="214604" y="290093"/>
                </a:cubicBezTo>
                <a:lnTo>
                  <a:pt x="196630" y="238330"/>
                </a:lnTo>
                <a:cubicBezTo>
                  <a:pt x="177219" y="250552"/>
                  <a:pt x="153853" y="257741"/>
                  <a:pt x="129050" y="257741"/>
                </a:cubicBezTo>
                <a:cubicBezTo>
                  <a:pt x="57875" y="257741"/>
                  <a:pt x="0" y="199866"/>
                  <a:pt x="0" y="128691"/>
                </a:cubicBezTo>
                <a:cubicBezTo>
                  <a:pt x="0" y="57875"/>
                  <a:pt x="57875" y="0"/>
                  <a:pt x="129050" y="0"/>
                </a:cubicBezTo>
                <a:close/>
              </a:path>
            </a:pathLst>
          </a:custGeom>
          <a:solidFill>
            <a:schemeClr val="bg1"/>
          </a:solidFill>
          <a:ln>
            <a:noFill/>
          </a:ln>
        </p:spPr>
        <p:txBody>
          <a:bodyPr anchor="ctr"/>
          <a:lstStyle/>
          <a:p>
            <a:endParaRPr lang="en-US"/>
          </a:p>
        </p:txBody>
      </p:sp>
      <p:sp>
        <p:nvSpPr>
          <p:cNvPr id="13" name="TextBox 12">
            <a:extLst>
              <a:ext uri="{FF2B5EF4-FFF2-40B4-BE49-F238E27FC236}">
                <a16:creationId xmlns:a16="http://schemas.microsoft.com/office/drawing/2014/main" id="{F9272A55-EB71-7E44-9DB6-9A227BA96BD1}"/>
              </a:ext>
            </a:extLst>
          </p:cNvPr>
          <p:cNvSpPr txBox="1"/>
          <p:nvPr/>
        </p:nvSpPr>
        <p:spPr>
          <a:xfrm>
            <a:off x="18490515" y="6616988"/>
            <a:ext cx="4126451" cy="584775"/>
          </a:xfrm>
          <a:prstGeom prst="rect">
            <a:avLst/>
          </a:prstGeom>
          <a:noFill/>
        </p:spPr>
        <p:txBody>
          <a:bodyPr wrap="none" rtlCol="0" anchor="b" anchorCtr="0">
            <a:spAutoFit/>
          </a:bodyPr>
          <a:lstStyle/>
          <a:p>
            <a:r>
              <a:rPr lang="en-US" sz="3200" b="1">
                <a:solidFill>
                  <a:schemeClr val="tx2"/>
                </a:solidFill>
                <a:latin typeface="Poppins" pitchFamily="2" charset="77"/>
                <a:ea typeface="League Spartan" charset="0"/>
                <a:cs typeface="Poppins" pitchFamily="2" charset="77"/>
              </a:rPr>
              <a:t>NGUỒN LỰC CHÍNH</a:t>
            </a:r>
            <a:endParaRPr lang="en-US" sz="3200" b="1" dirty="0">
              <a:solidFill>
                <a:schemeClr val="tx2"/>
              </a:solidFill>
              <a:latin typeface="Poppins" pitchFamily="2" charset="77"/>
              <a:ea typeface="League Spartan" charset="0"/>
              <a:cs typeface="Poppins" pitchFamily="2" charset="77"/>
            </a:endParaRPr>
          </a:p>
        </p:txBody>
      </p:sp>
      <p:sp>
        <p:nvSpPr>
          <p:cNvPr id="14" name="Subtitle 2">
            <a:extLst>
              <a:ext uri="{FF2B5EF4-FFF2-40B4-BE49-F238E27FC236}">
                <a16:creationId xmlns:a16="http://schemas.microsoft.com/office/drawing/2014/main" id="{3079815A-0AF1-7145-893C-9853260AEBBD}"/>
              </a:ext>
            </a:extLst>
          </p:cNvPr>
          <p:cNvSpPr txBox="1">
            <a:spLocks/>
          </p:cNvSpPr>
          <p:nvPr/>
        </p:nvSpPr>
        <p:spPr>
          <a:xfrm>
            <a:off x="16960311" y="7478591"/>
            <a:ext cx="6866563" cy="2029463"/>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Vật chất (Nhà xưởng, phương tiện vận tải, hệ thống chuỗi cửa hàng…)</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Trí tuệ (Đội ngũ tư vấn, bằng sáng chế, bản quyên…)</a:t>
            </a:r>
          </a:p>
        </p:txBody>
      </p:sp>
      <p:sp>
        <p:nvSpPr>
          <p:cNvPr id="16" name="TextBox 15">
            <a:extLst>
              <a:ext uri="{FF2B5EF4-FFF2-40B4-BE49-F238E27FC236}">
                <a16:creationId xmlns:a16="http://schemas.microsoft.com/office/drawing/2014/main" id="{875F53AB-F983-F94A-933E-0B289C55F8C5}"/>
              </a:ext>
            </a:extLst>
          </p:cNvPr>
          <p:cNvSpPr txBox="1"/>
          <p:nvPr/>
        </p:nvSpPr>
        <p:spPr>
          <a:xfrm>
            <a:off x="1905507" y="2543959"/>
            <a:ext cx="3284875" cy="584775"/>
          </a:xfrm>
          <a:prstGeom prst="rect">
            <a:avLst/>
          </a:prstGeom>
          <a:noFill/>
        </p:spPr>
        <p:txBody>
          <a:bodyPr wrap="none" rtlCol="0" anchor="b" anchorCtr="0">
            <a:spAutoFit/>
          </a:bodyPr>
          <a:lstStyle/>
          <a:p>
            <a:pPr algn="r"/>
            <a:r>
              <a:rPr lang="en-GB" sz="3200" b="1">
                <a:solidFill>
                  <a:schemeClr val="tx2"/>
                </a:solidFill>
                <a:latin typeface="Poppins" pitchFamily="2" charset="77"/>
                <a:ea typeface="League Spartan" charset="0"/>
                <a:cs typeface="Poppins" pitchFamily="2" charset="77"/>
              </a:rPr>
              <a:t>ĐỐI TÁC CHÍNH</a:t>
            </a:r>
            <a:endParaRPr lang="en-US" sz="3200" b="1" dirty="0">
              <a:solidFill>
                <a:schemeClr val="tx2"/>
              </a:solidFill>
              <a:latin typeface="Poppins" pitchFamily="2" charset="77"/>
              <a:ea typeface="League Spartan" charset="0"/>
              <a:cs typeface="Poppins" pitchFamily="2" charset="77"/>
            </a:endParaRPr>
          </a:p>
        </p:txBody>
      </p:sp>
      <p:sp>
        <p:nvSpPr>
          <p:cNvPr id="17" name="Subtitle 2">
            <a:extLst>
              <a:ext uri="{FF2B5EF4-FFF2-40B4-BE49-F238E27FC236}">
                <a16:creationId xmlns:a16="http://schemas.microsoft.com/office/drawing/2014/main" id="{8AC89069-1031-5D49-9C2A-967DE1C638D4}"/>
              </a:ext>
            </a:extLst>
          </p:cNvPr>
          <p:cNvSpPr txBox="1">
            <a:spLocks/>
          </p:cNvSpPr>
          <p:nvPr/>
        </p:nvSpPr>
        <p:spPr>
          <a:xfrm>
            <a:off x="429434" y="3461080"/>
            <a:ext cx="6639723" cy="401751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Liên minh chiến lược giữa các công ty không cạnh tranh lẫn nhau</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Cộng tác: Quan hệ đối tác chiến lược giữa các đối thủ cạnh tranh</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Liên doanh nhằm phát triển nghiệp vụ kinh doanh mới</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Quan hệ người mua- nhà cung cấp để đảm bảo nguồn cung cấp tin cậy</a:t>
            </a: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19" name="TextBox 18">
            <a:extLst>
              <a:ext uri="{FF2B5EF4-FFF2-40B4-BE49-F238E27FC236}">
                <a16:creationId xmlns:a16="http://schemas.microsoft.com/office/drawing/2014/main" id="{8477C79C-E4D0-DF46-8A24-AC0F69EB3A19}"/>
              </a:ext>
            </a:extLst>
          </p:cNvPr>
          <p:cNvSpPr txBox="1"/>
          <p:nvPr/>
        </p:nvSpPr>
        <p:spPr>
          <a:xfrm>
            <a:off x="18490515" y="2730947"/>
            <a:ext cx="3893053" cy="584775"/>
          </a:xfrm>
          <a:prstGeom prst="rect">
            <a:avLst/>
          </a:prstGeom>
          <a:noFill/>
        </p:spPr>
        <p:txBody>
          <a:bodyPr wrap="none" rtlCol="0" anchor="b" anchorCtr="0">
            <a:spAutoFit/>
          </a:bodyPr>
          <a:lstStyle/>
          <a:p>
            <a:pPr algn="r"/>
            <a:r>
              <a:rPr lang="en-US" sz="3200" b="1">
                <a:solidFill>
                  <a:schemeClr val="tx2"/>
                </a:solidFill>
                <a:latin typeface="Poppins" pitchFamily="2" charset="77"/>
                <a:ea typeface="League Spartan" charset="0"/>
                <a:cs typeface="Poppins" pitchFamily="2" charset="77"/>
              </a:rPr>
              <a:t>GIẢI PHÁP GIÁ TRỊ</a:t>
            </a:r>
            <a:endParaRPr lang="en-US" sz="3200" b="1" dirty="0">
              <a:solidFill>
                <a:schemeClr val="tx2"/>
              </a:solidFill>
              <a:latin typeface="Poppins" pitchFamily="2" charset="77"/>
              <a:ea typeface="League Spartan" charset="0"/>
              <a:cs typeface="Poppins" pitchFamily="2" charset="77"/>
            </a:endParaRPr>
          </a:p>
        </p:txBody>
      </p:sp>
      <p:sp>
        <p:nvSpPr>
          <p:cNvPr id="20" name="Subtitle 2">
            <a:extLst>
              <a:ext uri="{FF2B5EF4-FFF2-40B4-BE49-F238E27FC236}">
                <a16:creationId xmlns:a16="http://schemas.microsoft.com/office/drawing/2014/main" id="{D53507EF-0C19-3640-BA3B-5DF7320269DB}"/>
              </a:ext>
            </a:extLst>
          </p:cNvPr>
          <p:cNvSpPr txBox="1">
            <a:spLocks/>
          </p:cNvSpPr>
          <p:nvPr/>
        </p:nvSpPr>
        <p:spPr>
          <a:xfrm>
            <a:off x="17160882" y="3685738"/>
            <a:ext cx="6332219" cy="188769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Mô tả gói sản phẩm và dịch vụ mang lại giá trị cho một phân khúc khách hàng cụ thể (Sự mới mẻ, tính hiệu quả, chuyên biệt hóa theo nhu cầu của khách hàng)</a:t>
            </a:r>
          </a:p>
        </p:txBody>
      </p:sp>
      <p:sp>
        <p:nvSpPr>
          <p:cNvPr id="15" name="TextBox 14">
            <a:extLst>
              <a:ext uri="{FF2B5EF4-FFF2-40B4-BE49-F238E27FC236}">
                <a16:creationId xmlns:a16="http://schemas.microsoft.com/office/drawing/2014/main" id="{875F53AB-F983-F94A-933E-0B289C55F8C5}"/>
              </a:ext>
            </a:extLst>
          </p:cNvPr>
          <p:cNvSpPr txBox="1"/>
          <p:nvPr/>
        </p:nvSpPr>
        <p:spPr>
          <a:xfrm>
            <a:off x="17828397" y="10152656"/>
            <a:ext cx="4105611" cy="584775"/>
          </a:xfrm>
          <a:prstGeom prst="rect">
            <a:avLst/>
          </a:prstGeom>
          <a:noFill/>
        </p:spPr>
        <p:txBody>
          <a:bodyPr wrap="none" rtlCol="0" anchor="b" anchorCtr="0">
            <a:spAutoFit/>
          </a:bodyPr>
          <a:lstStyle/>
          <a:p>
            <a:pPr algn="r"/>
            <a:r>
              <a:rPr lang="en-GB" sz="3200" b="1">
                <a:solidFill>
                  <a:schemeClr val="tx2"/>
                </a:solidFill>
                <a:latin typeface="Poppins" pitchFamily="2" charset="77"/>
                <a:ea typeface="League Spartan" charset="0"/>
                <a:cs typeface="Poppins" pitchFamily="2" charset="77"/>
              </a:rPr>
              <a:t>HOẠT ĐỘNG CHÍNH</a:t>
            </a:r>
            <a:endParaRPr lang="en-US" sz="3200" b="1" dirty="0">
              <a:solidFill>
                <a:schemeClr val="tx2"/>
              </a:solidFill>
              <a:latin typeface="Poppins" pitchFamily="2" charset="77"/>
              <a:ea typeface="League Spartan" charset="0"/>
              <a:cs typeface="Poppins" pitchFamily="2" charset="77"/>
            </a:endParaRPr>
          </a:p>
        </p:txBody>
      </p:sp>
      <p:sp>
        <p:nvSpPr>
          <p:cNvPr id="21" name="Subtitle 2">
            <a:extLst>
              <a:ext uri="{FF2B5EF4-FFF2-40B4-BE49-F238E27FC236}">
                <a16:creationId xmlns:a16="http://schemas.microsoft.com/office/drawing/2014/main" id="{8AC89069-1031-5D49-9C2A-967DE1C638D4}"/>
              </a:ext>
            </a:extLst>
          </p:cNvPr>
          <p:cNvSpPr txBox="1">
            <a:spLocks/>
          </p:cNvSpPr>
          <p:nvPr/>
        </p:nvSpPr>
        <p:spPr>
          <a:xfrm>
            <a:off x="16988364" y="11014259"/>
            <a:ext cx="7480343" cy="106388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Sản xuất/thương mại</a:t>
            </a:r>
          </a:p>
          <a:p>
            <a:pPr marL="342900" indent="-342900" algn="just">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Giải quyết vấn đề: Công ty tư vấn, tổ chức đào tạo</a:t>
            </a:r>
          </a:p>
        </p:txBody>
      </p:sp>
      <p:sp>
        <p:nvSpPr>
          <p:cNvPr id="18" name="TextBox 17">
            <a:extLst>
              <a:ext uri="{FF2B5EF4-FFF2-40B4-BE49-F238E27FC236}">
                <a16:creationId xmlns:a16="http://schemas.microsoft.com/office/drawing/2014/main" id="{875F53AB-F983-F94A-933E-0B289C55F8C5}"/>
              </a:ext>
            </a:extLst>
          </p:cNvPr>
          <p:cNvSpPr txBox="1"/>
          <p:nvPr/>
        </p:nvSpPr>
        <p:spPr>
          <a:xfrm>
            <a:off x="1821351" y="8777794"/>
            <a:ext cx="3453189" cy="584775"/>
          </a:xfrm>
          <a:prstGeom prst="rect">
            <a:avLst/>
          </a:prstGeom>
          <a:noFill/>
        </p:spPr>
        <p:txBody>
          <a:bodyPr wrap="none" rtlCol="0" anchor="b" anchorCtr="0">
            <a:spAutoFit/>
          </a:bodyPr>
          <a:lstStyle/>
          <a:p>
            <a:pPr algn="r"/>
            <a:r>
              <a:rPr lang="en-GB" sz="3200" b="1">
                <a:solidFill>
                  <a:schemeClr val="tx2"/>
                </a:solidFill>
                <a:latin typeface="Poppins" pitchFamily="2" charset="77"/>
                <a:ea typeface="League Spartan" charset="0"/>
                <a:cs typeface="Poppins" pitchFamily="2" charset="77"/>
              </a:rPr>
              <a:t>CƠ CẤU CHI PHÍ</a:t>
            </a:r>
            <a:endParaRPr lang="en-US" sz="3200" b="1" dirty="0">
              <a:solidFill>
                <a:schemeClr val="tx2"/>
              </a:solidFill>
              <a:latin typeface="Poppins" pitchFamily="2" charset="77"/>
              <a:ea typeface="League Spartan" charset="0"/>
              <a:cs typeface="Poppins" pitchFamily="2" charset="77"/>
            </a:endParaRPr>
          </a:p>
        </p:txBody>
      </p:sp>
      <p:sp>
        <p:nvSpPr>
          <p:cNvPr id="22" name="Subtitle 2">
            <a:extLst>
              <a:ext uri="{FF2B5EF4-FFF2-40B4-BE49-F238E27FC236}">
                <a16:creationId xmlns:a16="http://schemas.microsoft.com/office/drawing/2014/main" id="{8AC89069-1031-5D49-9C2A-967DE1C638D4}"/>
              </a:ext>
            </a:extLst>
          </p:cNvPr>
          <p:cNvSpPr txBox="1">
            <a:spLocks/>
          </p:cNvSpPr>
          <p:nvPr/>
        </p:nvSpPr>
        <p:spPr>
          <a:xfrm>
            <a:off x="429434" y="9612124"/>
            <a:ext cx="6639723" cy="338195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Mô tả mọi chi phí phát sinh để vận hành một mô hình kinh doanh, từ đó xác định các chi phí quan trọng nhất cần quản trị tốt</a:t>
            </a:r>
          </a:p>
          <a:p>
            <a:pPr marL="342900" indent="-342900" algn="l">
              <a:lnSpc>
                <a:spcPts val="3500"/>
              </a:lnSpc>
              <a:buFontTx/>
              <a:buChar char="-"/>
            </a:pPr>
            <a:r>
              <a:rPr lang="en-GB">
                <a:solidFill>
                  <a:schemeClr val="tx1"/>
                </a:solidFill>
                <a:latin typeface="Lato Light" panose="020F0502020204030203" pitchFamily="34" charset="0"/>
                <a:ea typeface="Lato Light" panose="020F0502020204030203" pitchFamily="34" charset="0"/>
                <a:cs typeface="Mukta ExtraLight" panose="020B0000000000000000" pitchFamily="34" charset="77"/>
              </a:rPr>
              <a:t>Xác định chi phí cố định/chi phí biến đổi, tính toán tính kinh tế của quy mô, tính kinh tế của phạm vi</a:t>
            </a:r>
          </a:p>
          <a:p>
            <a:pPr marL="342900" indent="-342900" algn="l">
              <a:lnSpc>
                <a:spcPts val="3500"/>
              </a:lnSpc>
              <a:buFontTx/>
              <a:buChar char="-"/>
            </a:pPr>
            <a:endParaRPr lang="en-US"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Tree>
    <p:extLst>
      <p:ext uri="{BB962C8B-B14F-4D97-AF65-F5344CB8AC3E}">
        <p14:creationId xmlns:p14="http://schemas.microsoft.com/office/powerpoint/2010/main" val="1388547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C0E4-5D26-2449-A10F-453E7395F8DE}"/>
              </a:ext>
            </a:extLst>
          </p:cNvPr>
          <p:cNvSpPr txBox="1"/>
          <p:nvPr/>
        </p:nvSpPr>
        <p:spPr>
          <a:xfrm>
            <a:off x="41226" y="468037"/>
            <a:ext cx="24126669" cy="1015663"/>
          </a:xfrm>
          <a:prstGeom prst="rect">
            <a:avLst/>
          </a:prstGeom>
          <a:noFill/>
        </p:spPr>
        <p:txBody>
          <a:bodyPr wrap="none" rtlCol="0">
            <a:spAutoFit/>
          </a:bodyPr>
          <a:lstStyle/>
          <a:p>
            <a:pPr algn="ctr"/>
            <a:r>
              <a:rPr lang="en-GB" sz="6000" b="1">
                <a:solidFill>
                  <a:schemeClr val="tx2"/>
                </a:solidFill>
                <a:latin typeface="Poppins" pitchFamily="2" charset="77"/>
                <a:cs typeface="Poppins" pitchFamily="2" charset="77"/>
              </a:rPr>
              <a:t>MÔ HÌNH KINH DOANH CANVAS CỦA SẢN PHẨM IPODS (APPLE)</a:t>
            </a:r>
            <a:endParaRPr lang="en-US" sz="6000" b="1" dirty="0">
              <a:solidFill>
                <a:schemeClr val="tx2"/>
              </a:solidFill>
              <a:latin typeface="Poppins" pitchFamily="2" charset="77"/>
              <a:cs typeface="Poppins" pitchFamily="2" charset="77"/>
            </a:endParaRPr>
          </a:p>
        </p:txBody>
      </p:sp>
      <p:graphicFrame>
        <p:nvGraphicFramePr>
          <p:cNvPr id="5" name="Chart 4">
            <a:extLst>
              <a:ext uri="{FF2B5EF4-FFF2-40B4-BE49-F238E27FC236}">
                <a16:creationId xmlns:a16="http://schemas.microsoft.com/office/drawing/2014/main" id="{29C82826-A0EB-254A-9375-0FE2958050A0}"/>
              </a:ext>
            </a:extLst>
          </p:cNvPr>
          <p:cNvGraphicFramePr/>
          <p:nvPr/>
        </p:nvGraphicFramePr>
        <p:xfrm>
          <a:off x="8470680" y="4110684"/>
          <a:ext cx="7436291" cy="743551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929">
            <a:extLst>
              <a:ext uri="{FF2B5EF4-FFF2-40B4-BE49-F238E27FC236}">
                <a16:creationId xmlns:a16="http://schemas.microsoft.com/office/drawing/2014/main" id="{3DCF3CDE-7C11-724D-9C9D-F593DE35189D}"/>
              </a:ext>
            </a:extLst>
          </p:cNvPr>
          <p:cNvSpPr>
            <a:spLocks noChangeAspect="1"/>
          </p:cNvSpPr>
          <p:nvPr/>
        </p:nvSpPr>
        <p:spPr bwMode="auto">
          <a:xfrm>
            <a:off x="13151355" y="6073345"/>
            <a:ext cx="1429184" cy="1424934"/>
          </a:xfrm>
          <a:custGeom>
            <a:avLst/>
            <a:gdLst>
              <a:gd name="T0" fmla="*/ 7657895 w 293328"/>
              <a:gd name="T1" fmla="*/ 9005345 h 293238"/>
              <a:gd name="T2" fmla="*/ 4498868 w 293328"/>
              <a:gd name="T3" fmla="*/ 9005345 h 293238"/>
              <a:gd name="T4" fmla="*/ 3522037 w 293328"/>
              <a:gd name="T5" fmla="*/ 8834279 h 293238"/>
              <a:gd name="T6" fmla="*/ 1438230 w 293328"/>
              <a:gd name="T7" fmla="*/ 9163206 h 293238"/>
              <a:gd name="T8" fmla="*/ 8017115 w 293328"/>
              <a:gd name="T9" fmla="*/ 7579894 h 293238"/>
              <a:gd name="T10" fmla="*/ 9228325 w 293328"/>
              <a:gd name="T11" fmla="*/ 7908834 h 293238"/>
              <a:gd name="T12" fmla="*/ 8017115 w 293328"/>
              <a:gd name="T13" fmla="*/ 7579894 h 293238"/>
              <a:gd name="T14" fmla="*/ 7196298 w 293328"/>
              <a:gd name="T15" fmla="*/ 7750944 h 293238"/>
              <a:gd name="T16" fmla="*/ 5652355 w 293328"/>
              <a:gd name="T17" fmla="*/ 7750944 h 293238"/>
              <a:gd name="T18" fmla="*/ 4792152 w 293328"/>
              <a:gd name="T19" fmla="*/ 7579894 h 293238"/>
              <a:gd name="T20" fmla="*/ 3615792 w 293328"/>
              <a:gd name="T21" fmla="*/ 7908834 h 293238"/>
              <a:gd name="T22" fmla="*/ 1441954 w 293328"/>
              <a:gd name="T23" fmla="*/ 7579894 h 293238"/>
              <a:gd name="T24" fmla="*/ 2653087 w 293328"/>
              <a:gd name="T25" fmla="*/ 7908834 h 293238"/>
              <a:gd name="T26" fmla="*/ 1441954 w 293328"/>
              <a:gd name="T27" fmla="*/ 7579894 h 293238"/>
              <a:gd name="T28" fmla="*/ 7960461 w 293328"/>
              <a:gd name="T29" fmla="*/ 5049788 h 293238"/>
              <a:gd name="T30" fmla="*/ 8417216 w 293328"/>
              <a:gd name="T31" fmla="*/ 6059062 h 293238"/>
              <a:gd name="T32" fmla="*/ 8417216 w 293328"/>
              <a:gd name="T33" fmla="*/ 4558084 h 293238"/>
              <a:gd name="T34" fmla="*/ 7803923 w 293328"/>
              <a:gd name="T35" fmla="*/ 6136728 h 293238"/>
              <a:gd name="T36" fmla="*/ 6512036 w 293328"/>
              <a:gd name="T37" fmla="*/ 6110840 h 293238"/>
              <a:gd name="T38" fmla="*/ 7582022 w 293328"/>
              <a:gd name="T39" fmla="*/ 5877936 h 293238"/>
              <a:gd name="T40" fmla="*/ 7790812 w 293328"/>
              <a:gd name="T41" fmla="*/ 4803898 h 293238"/>
              <a:gd name="T42" fmla="*/ 1645443 w 293328"/>
              <a:gd name="T43" fmla="*/ 4558084 h 293238"/>
              <a:gd name="T44" fmla="*/ 2827025 w 293328"/>
              <a:gd name="T45" fmla="*/ 4881567 h 293238"/>
              <a:gd name="T46" fmla="*/ 1593537 w 293328"/>
              <a:gd name="T47" fmla="*/ 6007352 h 293238"/>
              <a:gd name="T48" fmla="*/ 3411399 w 293328"/>
              <a:gd name="T49" fmla="*/ 6007352 h 293238"/>
              <a:gd name="T50" fmla="*/ 3735991 w 293328"/>
              <a:gd name="T51" fmla="*/ 5670900 h 293238"/>
              <a:gd name="T52" fmla="*/ 1645443 w 293328"/>
              <a:gd name="T53" fmla="*/ 6369652 h 293238"/>
              <a:gd name="T54" fmla="*/ 1645443 w 293328"/>
              <a:gd name="T55" fmla="*/ 4558084 h 293238"/>
              <a:gd name="T56" fmla="*/ 326516 w 293328"/>
              <a:gd name="T57" fmla="*/ 9731379 h 293238"/>
              <a:gd name="T58" fmla="*/ 10330664 w 293328"/>
              <a:gd name="T59" fmla="*/ 9731379 h 293238"/>
              <a:gd name="T60" fmla="*/ 8019003 w 293328"/>
              <a:gd name="T61" fmla="*/ 3715021 h 293238"/>
              <a:gd name="T62" fmla="*/ 5224068 w 293328"/>
              <a:gd name="T63" fmla="*/ 6671540 h 293238"/>
              <a:gd name="T64" fmla="*/ 5328636 w 293328"/>
              <a:gd name="T65" fmla="*/ 2017972 h 293238"/>
              <a:gd name="T66" fmla="*/ 5119204 w 293328"/>
              <a:gd name="T67" fmla="*/ 2950064 h 293238"/>
              <a:gd name="T68" fmla="*/ 5538018 w 293328"/>
              <a:gd name="T69" fmla="*/ 2950064 h 293238"/>
              <a:gd name="T70" fmla="*/ 5328636 w 293328"/>
              <a:gd name="T71" fmla="*/ 2017972 h 293238"/>
              <a:gd name="T72" fmla="*/ 5878196 w 293328"/>
              <a:gd name="T73" fmla="*/ 2975948 h 293238"/>
              <a:gd name="T74" fmla="*/ 5930522 w 293328"/>
              <a:gd name="T75" fmla="*/ 4374065 h 293238"/>
              <a:gd name="T76" fmla="*/ 4569543 w 293328"/>
              <a:gd name="T77" fmla="*/ 4179851 h 293238"/>
              <a:gd name="T78" fmla="*/ 5328636 w 293328"/>
              <a:gd name="T79" fmla="*/ 1707229 h 293238"/>
              <a:gd name="T80" fmla="*/ 2912433 w 293328"/>
              <a:gd name="T81" fmla="*/ 3353513 h 293238"/>
              <a:gd name="T82" fmla="*/ 7757771 w 293328"/>
              <a:gd name="T83" fmla="*/ 1120021 h 293238"/>
              <a:gd name="T84" fmla="*/ 5380810 w 293328"/>
              <a:gd name="T85" fmla="*/ 9598 h 293238"/>
              <a:gd name="T86" fmla="*/ 8071270 w 293328"/>
              <a:gd name="T87" fmla="*/ 3353513 h 293238"/>
              <a:gd name="T88" fmla="*/ 10657173 w 293328"/>
              <a:gd name="T89" fmla="*/ 4205648 h 293238"/>
              <a:gd name="T90" fmla="*/ 809663 w 293328"/>
              <a:gd name="T91" fmla="*/ 10531857 h 293238"/>
              <a:gd name="T92" fmla="*/ 809663 w 293328"/>
              <a:gd name="T93" fmla="*/ 3405144 h 293238"/>
              <a:gd name="T94" fmla="*/ 2585917 w 293328"/>
              <a:gd name="T95" fmla="*/ 1003808 h 293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p:spPr>
        <p:txBody>
          <a:bodyPr anchor="ctr"/>
          <a:lstStyle/>
          <a:p>
            <a:endParaRPr lang="en-US"/>
          </a:p>
        </p:txBody>
      </p:sp>
      <p:sp>
        <p:nvSpPr>
          <p:cNvPr id="7" name="Freeform 938">
            <a:extLst>
              <a:ext uri="{FF2B5EF4-FFF2-40B4-BE49-F238E27FC236}">
                <a16:creationId xmlns:a16="http://schemas.microsoft.com/office/drawing/2014/main" id="{4C0F6293-DB02-F147-843E-D9F88DA85377}"/>
              </a:ext>
            </a:extLst>
          </p:cNvPr>
          <p:cNvSpPr>
            <a:spLocks noChangeAspect="1"/>
          </p:cNvSpPr>
          <p:nvPr/>
        </p:nvSpPr>
        <p:spPr bwMode="auto">
          <a:xfrm>
            <a:off x="11474232" y="9015860"/>
            <a:ext cx="1429184" cy="1429184"/>
          </a:xfrm>
          <a:custGeom>
            <a:avLst/>
            <a:gdLst>
              <a:gd name="T0" fmla="*/ 3908867 w 293327"/>
              <a:gd name="T1" fmla="*/ 9106418 h 293328"/>
              <a:gd name="T2" fmla="*/ 4627651 w 293327"/>
              <a:gd name="T3" fmla="*/ 9106418 h 293328"/>
              <a:gd name="T4" fmla="*/ 4268257 w 293327"/>
              <a:gd name="T5" fmla="*/ 8420867 h 293328"/>
              <a:gd name="T6" fmla="*/ 4268257 w 293327"/>
              <a:gd name="T7" fmla="*/ 9791887 h 293328"/>
              <a:gd name="T8" fmla="*/ 4268257 w 293327"/>
              <a:gd name="T9" fmla="*/ 8420867 h 293328"/>
              <a:gd name="T10" fmla="*/ 2117656 w 293327"/>
              <a:gd name="T11" fmla="*/ 7311654 h 293328"/>
              <a:gd name="T12" fmla="*/ 2829577 w 293327"/>
              <a:gd name="T13" fmla="*/ 7311654 h 293328"/>
              <a:gd name="T14" fmla="*/ 4545752 w 293327"/>
              <a:gd name="T15" fmla="*/ 6800492 h 293328"/>
              <a:gd name="T16" fmla="*/ 4780006 w 293327"/>
              <a:gd name="T17" fmla="*/ 7035809 h 293328"/>
              <a:gd name="T18" fmla="*/ 2085617 w 293327"/>
              <a:gd name="T19" fmla="*/ 9676631 h 293328"/>
              <a:gd name="T20" fmla="*/ 1968489 w 293327"/>
              <a:gd name="T21" fmla="*/ 9402106 h 293328"/>
              <a:gd name="T22" fmla="*/ 2473597 w 293327"/>
              <a:gd name="T23" fmla="*/ 6632828 h 293328"/>
              <a:gd name="T24" fmla="*/ 2473597 w 293327"/>
              <a:gd name="T25" fmla="*/ 8003799 h 293328"/>
              <a:gd name="T26" fmla="*/ 2473597 w 293327"/>
              <a:gd name="T27" fmla="*/ 6632828 h 293328"/>
              <a:gd name="T28" fmla="*/ 339617 w 293327"/>
              <a:gd name="T29" fmla="*/ 10331239 h 293328"/>
              <a:gd name="T30" fmla="*/ 5826363 w 293327"/>
              <a:gd name="T31" fmla="*/ 5507530 h 293328"/>
              <a:gd name="T32" fmla="*/ 5277686 w 293327"/>
              <a:gd name="T33" fmla="*/ 5989807 h 293328"/>
              <a:gd name="T34" fmla="*/ 4951088 w 293327"/>
              <a:gd name="T35" fmla="*/ 5989807 h 293328"/>
              <a:gd name="T36" fmla="*/ 1828917 w 293327"/>
              <a:gd name="T37" fmla="*/ 5507530 h 293328"/>
              <a:gd name="T38" fmla="*/ 1672147 w 293327"/>
              <a:gd name="T39" fmla="*/ 6146314 h 293328"/>
              <a:gd name="T40" fmla="*/ 1515406 w 293327"/>
              <a:gd name="T41" fmla="*/ 5507530 h 293328"/>
              <a:gd name="T42" fmla="*/ 3383445 w 293327"/>
              <a:gd name="T43" fmla="*/ 3786598 h 293328"/>
              <a:gd name="T44" fmla="*/ 4951088 w 293327"/>
              <a:gd name="T45" fmla="*/ 5181596 h 293328"/>
              <a:gd name="T46" fmla="*/ 3383445 w 293327"/>
              <a:gd name="T47" fmla="*/ 3460617 h 293328"/>
              <a:gd name="T48" fmla="*/ 5970084 w 293327"/>
              <a:gd name="T49" fmla="*/ 5181596 h 293328"/>
              <a:gd name="T50" fmla="*/ 6780043 w 293327"/>
              <a:gd name="T51" fmla="*/ 10487700 h 293328"/>
              <a:gd name="T52" fmla="*/ 6623220 w 293327"/>
              <a:gd name="T53" fmla="*/ 10657173 h 293328"/>
              <a:gd name="T54" fmla="*/ 39158 w 293327"/>
              <a:gd name="T55" fmla="*/ 10605053 h 293328"/>
              <a:gd name="T56" fmla="*/ 653138 w 293327"/>
              <a:gd name="T57" fmla="*/ 5325002 h 293328"/>
              <a:gd name="T58" fmla="*/ 1515406 w 293327"/>
              <a:gd name="T59" fmla="*/ 5181596 h 293328"/>
              <a:gd name="T60" fmla="*/ 6823927 w 293327"/>
              <a:gd name="T61" fmla="*/ 326867 h 293328"/>
              <a:gd name="T62" fmla="*/ 5266850 w 293327"/>
              <a:gd name="T63" fmla="*/ 2157483 h 293328"/>
              <a:gd name="T64" fmla="*/ 8393994 w 293327"/>
              <a:gd name="T65" fmla="*/ 1895931 h 293328"/>
              <a:gd name="T66" fmla="*/ 6823927 w 293327"/>
              <a:gd name="T67" fmla="*/ 0 h 293328"/>
              <a:gd name="T68" fmla="*/ 8721089 w 293327"/>
              <a:gd name="T69" fmla="*/ 2157483 h 293328"/>
              <a:gd name="T70" fmla="*/ 9794012 w 293327"/>
              <a:gd name="T71" fmla="*/ 2301333 h 293328"/>
              <a:gd name="T72" fmla="*/ 10618320 w 293327"/>
              <a:gd name="T73" fmla="*/ 9322855 h 293328"/>
              <a:gd name="T74" fmla="*/ 7098646 w 293327"/>
              <a:gd name="T75" fmla="*/ 9388255 h 293328"/>
              <a:gd name="T76" fmla="*/ 7098646 w 293327"/>
              <a:gd name="T77" fmla="*/ 9061388 h 293328"/>
              <a:gd name="T78" fmla="*/ 10160357 w 293327"/>
              <a:gd name="T79" fmla="*/ 7871491 h 293328"/>
              <a:gd name="T80" fmla="*/ 6745385 w 293327"/>
              <a:gd name="T81" fmla="*/ 7701477 h 293328"/>
              <a:gd name="T82" fmla="*/ 10121102 w 293327"/>
              <a:gd name="T83" fmla="*/ 7544584 h 293328"/>
              <a:gd name="T84" fmla="*/ 8721089 w 293327"/>
              <a:gd name="T85" fmla="*/ 2484348 h 293328"/>
              <a:gd name="T86" fmla="*/ 8551042 w 293327"/>
              <a:gd name="T87" fmla="*/ 3347336 h 293328"/>
              <a:gd name="T88" fmla="*/ 8393994 w 293327"/>
              <a:gd name="T89" fmla="*/ 2484348 h 293328"/>
              <a:gd name="T90" fmla="*/ 5266850 w 293327"/>
              <a:gd name="T91" fmla="*/ 3177369 h 293328"/>
              <a:gd name="T92" fmla="*/ 4939746 w 293327"/>
              <a:gd name="T93" fmla="*/ 3177369 h 293328"/>
              <a:gd name="T94" fmla="*/ 4167856 w 293327"/>
              <a:gd name="T95" fmla="*/ 2484348 h 293328"/>
              <a:gd name="T96" fmla="*/ 3893078 w 293327"/>
              <a:gd name="T97" fmla="*/ 3347336 h 293328"/>
              <a:gd name="T98" fmla="*/ 3866909 w 293327"/>
              <a:gd name="T99" fmla="*/ 2301333 h 293328"/>
              <a:gd name="T100" fmla="*/ 4939746 w 293327"/>
              <a:gd name="T101" fmla="*/ 2157483 h 293328"/>
              <a:gd name="T102" fmla="*/ 6823927 w 293327"/>
              <a:gd name="T103" fmla="*/ 0 h 293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3327" h="293328">
                <a:moveTo>
                  <a:pt x="117475" y="240846"/>
                </a:moveTo>
                <a:cubicBezTo>
                  <a:pt x="111980" y="240846"/>
                  <a:pt x="107584" y="245201"/>
                  <a:pt x="107584" y="250644"/>
                </a:cubicBezTo>
                <a:cubicBezTo>
                  <a:pt x="107584" y="256086"/>
                  <a:pt x="111980" y="260441"/>
                  <a:pt x="117475" y="260441"/>
                </a:cubicBezTo>
                <a:cubicBezTo>
                  <a:pt x="122604" y="260441"/>
                  <a:pt x="127366" y="256086"/>
                  <a:pt x="127366" y="250644"/>
                </a:cubicBezTo>
                <a:cubicBezTo>
                  <a:pt x="127366" y="245201"/>
                  <a:pt x="122604" y="240846"/>
                  <a:pt x="117475" y="240846"/>
                </a:cubicBezTo>
                <a:close/>
                <a:moveTo>
                  <a:pt x="117475" y="231775"/>
                </a:moveTo>
                <a:cubicBezTo>
                  <a:pt x="127733" y="231775"/>
                  <a:pt x="136159" y="240121"/>
                  <a:pt x="136159" y="250644"/>
                </a:cubicBezTo>
                <a:cubicBezTo>
                  <a:pt x="136159" y="260804"/>
                  <a:pt x="127733" y="269512"/>
                  <a:pt x="117475" y="269512"/>
                </a:cubicBezTo>
                <a:cubicBezTo>
                  <a:pt x="106851" y="269512"/>
                  <a:pt x="98425" y="260804"/>
                  <a:pt x="98425" y="250644"/>
                </a:cubicBezTo>
                <a:cubicBezTo>
                  <a:pt x="98425" y="240121"/>
                  <a:pt x="106851" y="231775"/>
                  <a:pt x="117475" y="231775"/>
                </a:cubicBezTo>
                <a:close/>
                <a:moveTo>
                  <a:pt x="68080" y="191354"/>
                </a:moveTo>
                <a:cubicBezTo>
                  <a:pt x="62638" y="191354"/>
                  <a:pt x="58283" y="195751"/>
                  <a:pt x="58283" y="201246"/>
                </a:cubicBezTo>
                <a:cubicBezTo>
                  <a:pt x="58283" y="206741"/>
                  <a:pt x="62638" y="211503"/>
                  <a:pt x="68080" y="211503"/>
                </a:cubicBezTo>
                <a:cubicBezTo>
                  <a:pt x="73523" y="211503"/>
                  <a:pt x="77878" y="206741"/>
                  <a:pt x="77878" y="201246"/>
                </a:cubicBezTo>
                <a:cubicBezTo>
                  <a:pt x="77878" y="195751"/>
                  <a:pt x="73523" y="191354"/>
                  <a:pt x="68080" y="191354"/>
                </a:cubicBezTo>
                <a:close/>
                <a:moveTo>
                  <a:pt x="125111" y="187176"/>
                </a:moveTo>
                <a:cubicBezTo>
                  <a:pt x="126902" y="185737"/>
                  <a:pt x="129409" y="185737"/>
                  <a:pt x="131559" y="187176"/>
                </a:cubicBezTo>
                <a:cubicBezTo>
                  <a:pt x="132992" y="188976"/>
                  <a:pt x="132992" y="191854"/>
                  <a:pt x="131559" y="193653"/>
                </a:cubicBezTo>
                <a:lnTo>
                  <a:pt x="60626" y="264901"/>
                </a:lnTo>
                <a:cubicBezTo>
                  <a:pt x="59552" y="265980"/>
                  <a:pt x="58477" y="266340"/>
                  <a:pt x="57402" y="266340"/>
                </a:cubicBezTo>
                <a:cubicBezTo>
                  <a:pt x="56328" y="266340"/>
                  <a:pt x="54895" y="265980"/>
                  <a:pt x="54178" y="264901"/>
                </a:cubicBezTo>
                <a:cubicBezTo>
                  <a:pt x="52387" y="263102"/>
                  <a:pt x="52387" y="260223"/>
                  <a:pt x="54178" y="258784"/>
                </a:cubicBezTo>
                <a:lnTo>
                  <a:pt x="125111" y="187176"/>
                </a:lnTo>
                <a:close/>
                <a:moveTo>
                  <a:pt x="68080" y="182562"/>
                </a:moveTo>
                <a:cubicBezTo>
                  <a:pt x="78240" y="182562"/>
                  <a:pt x="86949" y="190988"/>
                  <a:pt x="86949" y="201246"/>
                </a:cubicBezTo>
                <a:cubicBezTo>
                  <a:pt x="86949" y="211870"/>
                  <a:pt x="78240" y="220296"/>
                  <a:pt x="68080" y="220296"/>
                </a:cubicBezTo>
                <a:cubicBezTo>
                  <a:pt x="57558" y="220296"/>
                  <a:pt x="49212" y="211870"/>
                  <a:pt x="49212" y="201246"/>
                </a:cubicBezTo>
                <a:cubicBezTo>
                  <a:pt x="49212" y="190988"/>
                  <a:pt x="57558" y="182562"/>
                  <a:pt x="68080" y="182562"/>
                </a:cubicBezTo>
                <a:close/>
                <a:moveTo>
                  <a:pt x="26247" y="151588"/>
                </a:moveTo>
                <a:lnTo>
                  <a:pt x="9348" y="284357"/>
                </a:lnTo>
                <a:lnTo>
                  <a:pt x="177258" y="284357"/>
                </a:lnTo>
                <a:lnTo>
                  <a:pt x="160359" y="151588"/>
                </a:lnTo>
                <a:lnTo>
                  <a:pt x="145258" y="151588"/>
                </a:lnTo>
                <a:lnTo>
                  <a:pt x="145258" y="164864"/>
                </a:lnTo>
                <a:cubicBezTo>
                  <a:pt x="145258" y="167376"/>
                  <a:pt x="143101" y="169171"/>
                  <a:pt x="140943" y="169171"/>
                </a:cubicBezTo>
                <a:cubicBezTo>
                  <a:pt x="138426" y="169171"/>
                  <a:pt x="136269" y="167376"/>
                  <a:pt x="136269" y="164864"/>
                </a:cubicBezTo>
                <a:lnTo>
                  <a:pt x="136269" y="151588"/>
                </a:lnTo>
                <a:lnTo>
                  <a:pt x="50337" y="151588"/>
                </a:lnTo>
                <a:lnTo>
                  <a:pt x="50337" y="164864"/>
                </a:lnTo>
                <a:cubicBezTo>
                  <a:pt x="50337" y="167376"/>
                  <a:pt x="48179" y="169171"/>
                  <a:pt x="46022" y="169171"/>
                </a:cubicBezTo>
                <a:cubicBezTo>
                  <a:pt x="43505" y="169171"/>
                  <a:pt x="41708" y="167376"/>
                  <a:pt x="41708" y="164864"/>
                </a:cubicBezTo>
                <a:lnTo>
                  <a:pt x="41708" y="151588"/>
                </a:lnTo>
                <a:lnTo>
                  <a:pt x="26247" y="151588"/>
                </a:lnTo>
                <a:close/>
                <a:moveTo>
                  <a:pt x="93123" y="104221"/>
                </a:moveTo>
                <a:cubicBezTo>
                  <a:pt x="71191" y="104221"/>
                  <a:pt x="52854" y="121086"/>
                  <a:pt x="50696" y="142617"/>
                </a:cubicBezTo>
                <a:lnTo>
                  <a:pt x="136269" y="142617"/>
                </a:lnTo>
                <a:cubicBezTo>
                  <a:pt x="133752" y="121086"/>
                  <a:pt x="115415" y="104221"/>
                  <a:pt x="93123" y="104221"/>
                </a:cubicBezTo>
                <a:close/>
                <a:moveTo>
                  <a:pt x="93123" y="95250"/>
                </a:moveTo>
                <a:cubicBezTo>
                  <a:pt x="120449" y="95250"/>
                  <a:pt x="142741" y="116063"/>
                  <a:pt x="144898" y="142617"/>
                </a:cubicBezTo>
                <a:lnTo>
                  <a:pt x="164314" y="142617"/>
                </a:lnTo>
                <a:cubicBezTo>
                  <a:pt x="166831" y="142617"/>
                  <a:pt x="168629" y="144411"/>
                  <a:pt x="168988" y="146564"/>
                </a:cubicBezTo>
                <a:lnTo>
                  <a:pt x="186606" y="288663"/>
                </a:lnTo>
                <a:cubicBezTo>
                  <a:pt x="186966" y="289740"/>
                  <a:pt x="186606" y="291175"/>
                  <a:pt x="185527" y="291893"/>
                </a:cubicBezTo>
                <a:cubicBezTo>
                  <a:pt x="184808" y="292969"/>
                  <a:pt x="183370" y="293328"/>
                  <a:pt x="182291" y="293328"/>
                </a:cubicBezTo>
                <a:lnTo>
                  <a:pt x="4314" y="293328"/>
                </a:lnTo>
                <a:cubicBezTo>
                  <a:pt x="3236" y="293328"/>
                  <a:pt x="2157" y="292969"/>
                  <a:pt x="1079" y="291893"/>
                </a:cubicBezTo>
                <a:cubicBezTo>
                  <a:pt x="359" y="291175"/>
                  <a:pt x="0" y="289740"/>
                  <a:pt x="0" y="288663"/>
                </a:cubicBezTo>
                <a:lnTo>
                  <a:pt x="17977" y="146564"/>
                </a:lnTo>
                <a:cubicBezTo>
                  <a:pt x="18337" y="144411"/>
                  <a:pt x="20135" y="142617"/>
                  <a:pt x="22292" y="142617"/>
                </a:cubicBezTo>
                <a:lnTo>
                  <a:pt x="41708" y="142617"/>
                </a:lnTo>
                <a:cubicBezTo>
                  <a:pt x="44224" y="116063"/>
                  <a:pt x="66157" y="95250"/>
                  <a:pt x="93123" y="95250"/>
                </a:cubicBezTo>
                <a:close/>
                <a:moveTo>
                  <a:pt x="187814" y="8997"/>
                </a:moveTo>
                <a:cubicBezTo>
                  <a:pt x="164046" y="8997"/>
                  <a:pt x="144960" y="28431"/>
                  <a:pt x="144960" y="52184"/>
                </a:cubicBezTo>
                <a:lnTo>
                  <a:pt x="144960" y="59382"/>
                </a:lnTo>
                <a:lnTo>
                  <a:pt x="231027" y="59382"/>
                </a:lnTo>
                <a:lnTo>
                  <a:pt x="231027" y="52184"/>
                </a:lnTo>
                <a:cubicBezTo>
                  <a:pt x="231027" y="28431"/>
                  <a:pt x="211941" y="8997"/>
                  <a:pt x="187814" y="8997"/>
                </a:cubicBezTo>
                <a:close/>
                <a:moveTo>
                  <a:pt x="187814" y="0"/>
                </a:moveTo>
                <a:cubicBezTo>
                  <a:pt x="216623" y="0"/>
                  <a:pt x="240030" y="23393"/>
                  <a:pt x="240030" y="52184"/>
                </a:cubicBezTo>
                <a:lnTo>
                  <a:pt x="240030" y="59382"/>
                </a:lnTo>
                <a:lnTo>
                  <a:pt x="265238" y="59382"/>
                </a:lnTo>
                <a:cubicBezTo>
                  <a:pt x="267399" y="59382"/>
                  <a:pt x="269199" y="61182"/>
                  <a:pt x="269560" y="63341"/>
                </a:cubicBezTo>
                <a:lnTo>
                  <a:pt x="293327" y="253004"/>
                </a:lnTo>
                <a:cubicBezTo>
                  <a:pt x="293327" y="254443"/>
                  <a:pt x="292967" y="255523"/>
                  <a:pt x="292247" y="256603"/>
                </a:cubicBezTo>
                <a:cubicBezTo>
                  <a:pt x="291526" y="257682"/>
                  <a:pt x="290086" y="258402"/>
                  <a:pt x="288646" y="258402"/>
                </a:cubicBezTo>
                <a:lnTo>
                  <a:pt x="195376" y="258402"/>
                </a:lnTo>
                <a:cubicBezTo>
                  <a:pt x="192855" y="258402"/>
                  <a:pt x="190695" y="255883"/>
                  <a:pt x="190695" y="253724"/>
                </a:cubicBezTo>
                <a:cubicBezTo>
                  <a:pt x="190695" y="251204"/>
                  <a:pt x="192855" y="249405"/>
                  <a:pt x="195376" y="249405"/>
                </a:cubicBezTo>
                <a:lnTo>
                  <a:pt x="283964" y="249405"/>
                </a:lnTo>
                <a:lnTo>
                  <a:pt x="279643" y="216655"/>
                </a:lnTo>
                <a:lnTo>
                  <a:pt x="190335" y="216655"/>
                </a:lnTo>
                <a:cubicBezTo>
                  <a:pt x="187814" y="216655"/>
                  <a:pt x="185653" y="214855"/>
                  <a:pt x="185653" y="211976"/>
                </a:cubicBezTo>
                <a:cubicBezTo>
                  <a:pt x="185653" y="209817"/>
                  <a:pt x="187814" y="207657"/>
                  <a:pt x="190335" y="207657"/>
                </a:cubicBezTo>
                <a:lnTo>
                  <a:pt x="278562" y="207657"/>
                </a:lnTo>
                <a:lnTo>
                  <a:pt x="261277" y="68379"/>
                </a:lnTo>
                <a:lnTo>
                  <a:pt x="240030" y="68379"/>
                </a:lnTo>
                <a:lnTo>
                  <a:pt x="240030" y="87454"/>
                </a:lnTo>
                <a:cubicBezTo>
                  <a:pt x="240030" y="90333"/>
                  <a:pt x="237870" y="92132"/>
                  <a:pt x="235349" y="92132"/>
                </a:cubicBezTo>
                <a:cubicBezTo>
                  <a:pt x="232828" y="92132"/>
                  <a:pt x="231027" y="90333"/>
                  <a:pt x="231027" y="87454"/>
                </a:cubicBezTo>
                <a:lnTo>
                  <a:pt x="231027" y="68379"/>
                </a:lnTo>
                <a:lnTo>
                  <a:pt x="144960" y="68379"/>
                </a:lnTo>
                <a:lnTo>
                  <a:pt x="144960" y="87454"/>
                </a:lnTo>
                <a:cubicBezTo>
                  <a:pt x="144960" y="90333"/>
                  <a:pt x="142800" y="92132"/>
                  <a:pt x="140639" y="92132"/>
                </a:cubicBezTo>
                <a:cubicBezTo>
                  <a:pt x="138118" y="92132"/>
                  <a:pt x="135957" y="90333"/>
                  <a:pt x="135957" y="87454"/>
                </a:cubicBezTo>
                <a:lnTo>
                  <a:pt x="135957" y="68379"/>
                </a:lnTo>
                <a:lnTo>
                  <a:pt x="114711" y="68379"/>
                </a:lnTo>
                <a:lnTo>
                  <a:pt x="112190" y="88173"/>
                </a:lnTo>
                <a:cubicBezTo>
                  <a:pt x="111830" y="90693"/>
                  <a:pt x="109669" y="92132"/>
                  <a:pt x="107148" y="92132"/>
                </a:cubicBezTo>
                <a:cubicBezTo>
                  <a:pt x="104628" y="91772"/>
                  <a:pt x="103187" y="89613"/>
                  <a:pt x="103547" y="87094"/>
                </a:cubicBezTo>
                <a:lnTo>
                  <a:pt x="106428" y="63341"/>
                </a:lnTo>
                <a:cubicBezTo>
                  <a:pt x="106788" y="61182"/>
                  <a:pt x="108589" y="59382"/>
                  <a:pt x="110750" y="59382"/>
                </a:cubicBezTo>
                <a:lnTo>
                  <a:pt x="135957" y="59382"/>
                </a:lnTo>
                <a:lnTo>
                  <a:pt x="135957" y="52184"/>
                </a:lnTo>
                <a:cubicBezTo>
                  <a:pt x="135957" y="23393"/>
                  <a:pt x="159365" y="0"/>
                  <a:pt x="187814" y="0"/>
                </a:cubicBezTo>
                <a:close/>
              </a:path>
            </a:pathLst>
          </a:custGeom>
          <a:solidFill>
            <a:schemeClr val="bg1"/>
          </a:solidFill>
          <a:ln>
            <a:noFill/>
          </a:ln>
        </p:spPr>
        <p:txBody>
          <a:bodyPr anchor="ctr"/>
          <a:lstStyle/>
          <a:p>
            <a:endParaRPr lang="en-US"/>
          </a:p>
        </p:txBody>
      </p:sp>
      <p:sp>
        <p:nvSpPr>
          <p:cNvPr id="8" name="Freeform 946">
            <a:extLst>
              <a:ext uri="{FF2B5EF4-FFF2-40B4-BE49-F238E27FC236}">
                <a16:creationId xmlns:a16="http://schemas.microsoft.com/office/drawing/2014/main" id="{C1068F1E-762F-BF49-8440-601A9EECBB5F}"/>
              </a:ext>
            </a:extLst>
          </p:cNvPr>
          <p:cNvSpPr>
            <a:spLocks noChangeAspect="1"/>
          </p:cNvSpPr>
          <p:nvPr/>
        </p:nvSpPr>
        <p:spPr bwMode="auto">
          <a:xfrm>
            <a:off x="9797113" y="6071219"/>
            <a:ext cx="1429184" cy="1429184"/>
          </a:xfrm>
          <a:custGeom>
            <a:avLst/>
            <a:gdLst>
              <a:gd name="T0" fmla="*/ 4969062 w 293328"/>
              <a:gd name="T1" fmla="*/ 7282885 h 293329"/>
              <a:gd name="T2" fmla="*/ 5659663 w 293328"/>
              <a:gd name="T3" fmla="*/ 7282885 h 293329"/>
              <a:gd name="T4" fmla="*/ 2740911 w 293328"/>
              <a:gd name="T5" fmla="*/ 6944731 h 293329"/>
              <a:gd name="T6" fmla="*/ 2740911 w 293328"/>
              <a:gd name="T7" fmla="*/ 7633985 h 293329"/>
              <a:gd name="T8" fmla="*/ 2740911 w 293328"/>
              <a:gd name="T9" fmla="*/ 6944731 h 293329"/>
              <a:gd name="T10" fmla="*/ 7966750 w 293328"/>
              <a:gd name="T11" fmla="*/ 10056064 h 293329"/>
              <a:gd name="T12" fmla="*/ 8658978 w 293328"/>
              <a:gd name="T13" fmla="*/ 8580288 h 293329"/>
              <a:gd name="T14" fmla="*/ 6882751 w 293328"/>
              <a:gd name="T15" fmla="*/ 6882469 h 293329"/>
              <a:gd name="T16" fmla="*/ 3392400 w 293328"/>
              <a:gd name="T17" fmla="*/ 7126814 h 293329"/>
              <a:gd name="T18" fmla="*/ 5320836 w 293328"/>
              <a:gd name="T19" fmla="*/ 6632627 h 293329"/>
              <a:gd name="T20" fmla="*/ 5320836 w 293328"/>
              <a:gd name="T21" fmla="*/ 7946105 h 293329"/>
              <a:gd name="T22" fmla="*/ 3392400 w 293328"/>
              <a:gd name="T23" fmla="*/ 7451954 h 293329"/>
              <a:gd name="T24" fmla="*/ 2076337 w 293328"/>
              <a:gd name="T25" fmla="*/ 7282885 h 293329"/>
              <a:gd name="T26" fmla="*/ 5331523 w 293328"/>
              <a:gd name="T27" fmla="*/ 4284453 h 293329"/>
              <a:gd name="T28" fmla="*/ 5699345 w 293328"/>
              <a:gd name="T29" fmla="*/ 5900416 h 293329"/>
              <a:gd name="T30" fmla="*/ 6513962 w 293328"/>
              <a:gd name="T31" fmla="*/ 4428957 h 293329"/>
              <a:gd name="T32" fmla="*/ 3741779 w 293328"/>
              <a:gd name="T33" fmla="*/ 4087408 h 293329"/>
              <a:gd name="T34" fmla="*/ 4687717 w 293328"/>
              <a:gd name="T35" fmla="*/ 5900416 h 293329"/>
              <a:gd name="T36" fmla="*/ 3741779 w 293328"/>
              <a:gd name="T37" fmla="*/ 4087408 h 293329"/>
              <a:gd name="T38" fmla="*/ 2191466 w 293328"/>
              <a:gd name="T39" fmla="*/ 5545670 h 293329"/>
              <a:gd name="T40" fmla="*/ 3229408 w 293328"/>
              <a:gd name="T41" fmla="*/ 5900416 h 293329"/>
              <a:gd name="T42" fmla="*/ 2191466 w 293328"/>
              <a:gd name="T43" fmla="*/ 3890238 h 293329"/>
              <a:gd name="T44" fmla="*/ 2178323 w 293328"/>
              <a:gd name="T45" fmla="*/ 3561792 h 293329"/>
              <a:gd name="T46" fmla="*/ 6881809 w 293328"/>
              <a:gd name="T47" fmla="*/ 4205615 h 293329"/>
              <a:gd name="T48" fmla="*/ 6330021 w 293328"/>
              <a:gd name="T49" fmla="*/ 5795290 h 293329"/>
              <a:gd name="T50" fmla="*/ 2533066 w 293328"/>
              <a:gd name="T51" fmla="*/ 6215738 h 293329"/>
              <a:gd name="T52" fmla="*/ 1876147 w 293328"/>
              <a:gd name="T53" fmla="*/ 3706342 h 293329"/>
              <a:gd name="T54" fmla="*/ 1153534 w 293328"/>
              <a:gd name="T55" fmla="*/ 2996857 h 293329"/>
              <a:gd name="T56" fmla="*/ 4665432 w 293328"/>
              <a:gd name="T57" fmla="*/ 1384261 h 293329"/>
              <a:gd name="T58" fmla="*/ 7633915 w 293328"/>
              <a:gd name="T59" fmla="*/ 6066344 h 293329"/>
              <a:gd name="T60" fmla="*/ 7425638 w 293328"/>
              <a:gd name="T61" fmla="*/ 6144970 h 293329"/>
              <a:gd name="T62" fmla="*/ 7620913 w 293328"/>
              <a:gd name="T63" fmla="*/ 4676154 h 293329"/>
              <a:gd name="T64" fmla="*/ 2491166 w 293328"/>
              <a:gd name="T65" fmla="*/ 2669484 h 293329"/>
              <a:gd name="T66" fmla="*/ 2256867 w 293328"/>
              <a:gd name="T67" fmla="*/ 2446542 h 293329"/>
              <a:gd name="T68" fmla="*/ 4688611 w 293328"/>
              <a:gd name="T69" fmla="*/ 326507 h 293329"/>
              <a:gd name="T70" fmla="*/ 4688611 w 293328"/>
              <a:gd name="T71" fmla="*/ 9037376 h 293329"/>
              <a:gd name="T72" fmla="*/ 6464809 w 293328"/>
              <a:gd name="T73" fmla="*/ 6673534 h 293329"/>
              <a:gd name="T74" fmla="*/ 6673772 w 293328"/>
              <a:gd name="T75" fmla="*/ 6464583 h 293329"/>
              <a:gd name="T76" fmla="*/ 9050770 w 293328"/>
              <a:gd name="T77" fmla="*/ 4675475 h 293329"/>
              <a:gd name="T78" fmla="*/ 4688611 w 293328"/>
              <a:gd name="T79" fmla="*/ 0 h 293329"/>
              <a:gd name="T80" fmla="*/ 8658978 w 293328"/>
              <a:gd name="T81" fmla="*/ 7156755 h 293329"/>
              <a:gd name="T82" fmla="*/ 10657173 w 293328"/>
              <a:gd name="T83" fmla="*/ 7940368 h 293329"/>
              <a:gd name="T84" fmla="*/ 8854870 w 293328"/>
              <a:gd name="T85" fmla="*/ 8854585 h 293329"/>
              <a:gd name="T86" fmla="*/ 7940637 w 293328"/>
              <a:gd name="T87" fmla="*/ 10656789 h 293329"/>
              <a:gd name="T88" fmla="*/ 7143972 w 293328"/>
              <a:gd name="T89" fmla="*/ 8658652 h 293329"/>
              <a:gd name="T90" fmla="*/ 0 w 293328"/>
              <a:gd name="T91" fmla="*/ 4675475 h 293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3328" h="293329">
                <a:moveTo>
                  <a:pt x="146451" y="191154"/>
                </a:moveTo>
                <a:cubicBezTo>
                  <a:pt x="141071" y="191154"/>
                  <a:pt x="136768" y="195450"/>
                  <a:pt x="136768" y="200461"/>
                </a:cubicBezTo>
                <a:cubicBezTo>
                  <a:pt x="136768" y="205831"/>
                  <a:pt x="141071" y="210126"/>
                  <a:pt x="146451" y="210126"/>
                </a:cubicBezTo>
                <a:cubicBezTo>
                  <a:pt x="151472" y="210126"/>
                  <a:pt x="155776" y="205831"/>
                  <a:pt x="155776" y="200461"/>
                </a:cubicBezTo>
                <a:cubicBezTo>
                  <a:pt x="155776" y="195450"/>
                  <a:pt x="151472" y="191154"/>
                  <a:pt x="146451" y="191154"/>
                </a:cubicBezTo>
                <a:close/>
                <a:moveTo>
                  <a:pt x="75441" y="191154"/>
                </a:moveTo>
                <a:cubicBezTo>
                  <a:pt x="70420" y="191154"/>
                  <a:pt x="66116" y="195450"/>
                  <a:pt x="66116" y="200461"/>
                </a:cubicBezTo>
                <a:cubicBezTo>
                  <a:pt x="66116" y="205831"/>
                  <a:pt x="70420" y="210126"/>
                  <a:pt x="75441" y="210126"/>
                </a:cubicBezTo>
                <a:cubicBezTo>
                  <a:pt x="80462" y="210126"/>
                  <a:pt x="84765" y="205831"/>
                  <a:pt x="84765" y="200461"/>
                </a:cubicBezTo>
                <a:cubicBezTo>
                  <a:pt x="84765" y="195450"/>
                  <a:pt x="80462" y="191154"/>
                  <a:pt x="75441" y="191154"/>
                </a:cubicBezTo>
                <a:close/>
                <a:moveTo>
                  <a:pt x="189441" y="189441"/>
                </a:moveTo>
                <a:lnTo>
                  <a:pt x="219277" y="276793"/>
                </a:lnTo>
                <a:lnTo>
                  <a:pt x="236172" y="238330"/>
                </a:lnTo>
                <a:cubicBezTo>
                  <a:pt x="236531" y="237611"/>
                  <a:pt x="237610" y="236892"/>
                  <a:pt x="238329" y="236173"/>
                </a:cubicBezTo>
                <a:lnTo>
                  <a:pt x="276792" y="219278"/>
                </a:lnTo>
                <a:lnTo>
                  <a:pt x="189441" y="189441"/>
                </a:lnTo>
                <a:close/>
                <a:moveTo>
                  <a:pt x="75441" y="182563"/>
                </a:moveTo>
                <a:cubicBezTo>
                  <a:pt x="84048" y="182563"/>
                  <a:pt x="91221" y="188290"/>
                  <a:pt x="93373" y="196166"/>
                </a:cubicBezTo>
                <a:lnTo>
                  <a:pt x="128519" y="196166"/>
                </a:lnTo>
                <a:cubicBezTo>
                  <a:pt x="130671" y="188290"/>
                  <a:pt x="137844" y="182563"/>
                  <a:pt x="146451" y="182563"/>
                </a:cubicBezTo>
                <a:cubicBezTo>
                  <a:pt x="156493" y="182563"/>
                  <a:pt x="164741" y="190796"/>
                  <a:pt x="164741" y="200461"/>
                </a:cubicBezTo>
                <a:cubicBezTo>
                  <a:pt x="164741" y="210842"/>
                  <a:pt x="156493" y="218717"/>
                  <a:pt x="146451" y="218717"/>
                </a:cubicBezTo>
                <a:cubicBezTo>
                  <a:pt x="137844" y="218717"/>
                  <a:pt x="130671" y="212990"/>
                  <a:pt x="128519" y="205115"/>
                </a:cubicBezTo>
                <a:lnTo>
                  <a:pt x="93373" y="205115"/>
                </a:lnTo>
                <a:cubicBezTo>
                  <a:pt x="91221" y="212990"/>
                  <a:pt x="84048" y="218717"/>
                  <a:pt x="75441" y="218717"/>
                </a:cubicBezTo>
                <a:cubicBezTo>
                  <a:pt x="65399" y="218717"/>
                  <a:pt x="57150" y="210842"/>
                  <a:pt x="57150" y="200461"/>
                </a:cubicBezTo>
                <a:cubicBezTo>
                  <a:pt x="57150" y="190796"/>
                  <a:pt x="65399" y="182563"/>
                  <a:pt x="75441" y="182563"/>
                </a:cubicBezTo>
                <a:close/>
                <a:moveTo>
                  <a:pt x="146744" y="117929"/>
                </a:moveTo>
                <a:lnTo>
                  <a:pt x="138427" y="162409"/>
                </a:lnTo>
                <a:lnTo>
                  <a:pt x="156870" y="162409"/>
                </a:lnTo>
                <a:cubicBezTo>
                  <a:pt x="160848" y="162409"/>
                  <a:pt x="164102" y="159878"/>
                  <a:pt x="165549" y="156262"/>
                </a:cubicBezTo>
                <a:lnTo>
                  <a:pt x="179290" y="121907"/>
                </a:lnTo>
                <a:lnTo>
                  <a:pt x="146744" y="117929"/>
                </a:lnTo>
                <a:close/>
                <a:moveTo>
                  <a:pt x="102989" y="112505"/>
                </a:moveTo>
                <a:lnTo>
                  <a:pt x="97926" y="162409"/>
                </a:lnTo>
                <a:lnTo>
                  <a:pt x="129025" y="162409"/>
                </a:lnTo>
                <a:lnTo>
                  <a:pt x="137704" y="116482"/>
                </a:lnTo>
                <a:lnTo>
                  <a:pt x="102989" y="112505"/>
                </a:lnTo>
                <a:close/>
                <a:moveTo>
                  <a:pt x="60318" y="107080"/>
                </a:moveTo>
                <a:lnTo>
                  <a:pt x="60318" y="152645"/>
                </a:lnTo>
                <a:cubicBezTo>
                  <a:pt x="60318" y="158070"/>
                  <a:pt x="64657" y="162409"/>
                  <a:pt x="69720" y="162409"/>
                </a:cubicBezTo>
                <a:lnTo>
                  <a:pt x="88886" y="162409"/>
                </a:lnTo>
                <a:lnTo>
                  <a:pt x="94310" y="111420"/>
                </a:lnTo>
                <a:lnTo>
                  <a:pt x="60318" y="107080"/>
                </a:lnTo>
                <a:close/>
                <a:moveTo>
                  <a:pt x="36451" y="77788"/>
                </a:moveTo>
                <a:cubicBezTo>
                  <a:pt x="48385" y="77788"/>
                  <a:pt x="58148" y="86829"/>
                  <a:pt x="59956" y="98039"/>
                </a:cubicBezTo>
                <a:lnTo>
                  <a:pt x="186161" y="113589"/>
                </a:lnTo>
                <a:cubicBezTo>
                  <a:pt x="187246" y="113951"/>
                  <a:pt x="188692" y="114674"/>
                  <a:pt x="189415" y="115759"/>
                </a:cubicBezTo>
                <a:cubicBezTo>
                  <a:pt x="190139" y="116844"/>
                  <a:pt x="190139" y="118652"/>
                  <a:pt x="189777" y="119737"/>
                </a:cubicBezTo>
                <a:lnTo>
                  <a:pt x="174227" y="159516"/>
                </a:lnTo>
                <a:cubicBezTo>
                  <a:pt x="171334" y="166387"/>
                  <a:pt x="164464" y="171088"/>
                  <a:pt x="156870" y="171088"/>
                </a:cubicBezTo>
                <a:lnTo>
                  <a:pt x="69720" y="171088"/>
                </a:lnTo>
                <a:cubicBezTo>
                  <a:pt x="59595" y="171088"/>
                  <a:pt x="51639" y="162771"/>
                  <a:pt x="51639" y="152645"/>
                </a:cubicBezTo>
                <a:lnTo>
                  <a:pt x="51639" y="102017"/>
                </a:lnTo>
                <a:cubicBezTo>
                  <a:pt x="51639" y="93700"/>
                  <a:pt x="44768" y="86829"/>
                  <a:pt x="36451" y="86829"/>
                </a:cubicBezTo>
                <a:cubicBezTo>
                  <a:pt x="33920" y="86829"/>
                  <a:pt x="31750" y="84659"/>
                  <a:pt x="31750" y="82489"/>
                </a:cubicBezTo>
                <a:cubicBezTo>
                  <a:pt x="31750" y="79958"/>
                  <a:pt x="33920" y="77788"/>
                  <a:pt x="36451" y="77788"/>
                </a:cubicBezTo>
                <a:close/>
                <a:moveTo>
                  <a:pt x="128412" y="38100"/>
                </a:moveTo>
                <a:cubicBezTo>
                  <a:pt x="178223" y="38100"/>
                  <a:pt x="218717" y="78893"/>
                  <a:pt x="218717" y="128710"/>
                </a:cubicBezTo>
                <a:cubicBezTo>
                  <a:pt x="218717" y="142428"/>
                  <a:pt x="215492" y="155062"/>
                  <a:pt x="210116" y="166975"/>
                </a:cubicBezTo>
                <a:cubicBezTo>
                  <a:pt x="209400" y="168780"/>
                  <a:pt x="207966" y="169502"/>
                  <a:pt x="206174" y="169502"/>
                </a:cubicBezTo>
                <a:cubicBezTo>
                  <a:pt x="205458" y="169502"/>
                  <a:pt x="204741" y="169502"/>
                  <a:pt x="204383" y="169141"/>
                </a:cubicBezTo>
                <a:cubicBezTo>
                  <a:pt x="201874" y="168419"/>
                  <a:pt x="201158" y="165531"/>
                  <a:pt x="202233" y="163365"/>
                </a:cubicBezTo>
                <a:cubicBezTo>
                  <a:pt x="207250" y="152535"/>
                  <a:pt x="209758" y="140984"/>
                  <a:pt x="209758" y="128710"/>
                </a:cubicBezTo>
                <a:cubicBezTo>
                  <a:pt x="209758" y="83585"/>
                  <a:pt x="173206" y="47125"/>
                  <a:pt x="128412" y="47125"/>
                </a:cubicBezTo>
                <a:cubicBezTo>
                  <a:pt x="105836" y="47125"/>
                  <a:pt x="83976" y="56511"/>
                  <a:pt x="68567" y="73478"/>
                </a:cubicBezTo>
                <a:cubicBezTo>
                  <a:pt x="66775" y="75283"/>
                  <a:pt x="64267" y="75283"/>
                  <a:pt x="62117" y="73839"/>
                </a:cubicBezTo>
                <a:cubicBezTo>
                  <a:pt x="60683" y="72034"/>
                  <a:pt x="60325" y="69146"/>
                  <a:pt x="62117" y="67341"/>
                </a:cubicBezTo>
                <a:cubicBezTo>
                  <a:pt x="78959" y="48569"/>
                  <a:pt x="103327" y="38100"/>
                  <a:pt x="128412" y="38100"/>
                </a:cubicBezTo>
                <a:close/>
                <a:moveTo>
                  <a:pt x="129050" y="8987"/>
                </a:moveTo>
                <a:cubicBezTo>
                  <a:pt x="62907" y="8987"/>
                  <a:pt x="8987" y="62548"/>
                  <a:pt x="8987" y="128691"/>
                </a:cubicBezTo>
                <a:cubicBezTo>
                  <a:pt x="8987" y="194834"/>
                  <a:pt x="62907" y="248754"/>
                  <a:pt x="129050" y="248754"/>
                </a:cubicBezTo>
                <a:cubicBezTo>
                  <a:pt x="152775" y="248754"/>
                  <a:pt x="175062" y="241924"/>
                  <a:pt x="193754" y="229702"/>
                </a:cubicBezTo>
                <a:lnTo>
                  <a:pt x="177938" y="183690"/>
                </a:lnTo>
                <a:cubicBezTo>
                  <a:pt x="177219" y="182252"/>
                  <a:pt x="177578" y="180095"/>
                  <a:pt x="179016" y="179017"/>
                </a:cubicBezTo>
                <a:cubicBezTo>
                  <a:pt x="180095" y="177938"/>
                  <a:pt x="181892" y="177219"/>
                  <a:pt x="183689" y="177938"/>
                </a:cubicBezTo>
                <a:lnTo>
                  <a:pt x="230061" y="193755"/>
                </a:lnTo>
                <a:cubicBezTo>
                  <a:pt x="241923" y="175063"/>
                  <a:pt x="249113" y="152775"/>
                  <a:pt x="249113" y="128691"/>
                </a:cubicBezTo>
                <a:cubicBezTo>
                  <a:pt x="249113" y="62548"/>
                  <a:pt x="195192" y="8987"/>
                  <a:pt x="129050" y="8987"/>
                </a:cubicBezTo>
                <a:close/>
                <a:moveTo>
                  <a:pt x="129050" y="0"/>
                </a:moveTo>
                <a:cubicBezTo>
                  <a:pt x="200225" y="0"/>
                  <a:pt x="258100" y="57875"/>
                  <a:pt x="258100" y="128691"/>
                </a:cubicBezTo>
                <a:cubicBezTo>
                  <a:pt x="258100" y="153854"/>
                  <a:pt x="250910" y="176860"/>
                  <a:pt x="238329" y="196990"/>
                </a:cubicBezTo>
                <a:lnTo>
                  <a:pt x="290092" y="214604"/>
                </a:lnTo>
                <a:cubicBezTo>
                  <a:pt x="292249" y="215323"/>
                  <a:pt x="293328" y="216761"/>
                  <a:pt x="293328" y="218559"/>
                </a:cubicBezTo>
                <a:cubicBezTo>
                  <a:pt x="293328" y="220356"/>
                  <a:pt x="292249" y="222153"/>
                  <a:pt x="290811" y="222872"/>
                </a:cubicBezTo>
                <a:lnTo>
                  <a:pt x="243721" y="243722"/>
                </a:lnTo>
                <a:lnTo>
                  <a:pt x="222872" y="290453"/>
                </a:lnTo>
                <a:cubicBezTo>
                  <a:pt x="222153" y="292250"/>
                  <a:pt x="220715" y="293329"/>
                  <a:pt x="218558" y="293329"/>
                </a:cubicBezTo>
                <a:cubicBezTo>
                  <a:pt x="216761" y="292969"/>
                  <a:pt x="214963" y="292250"/>
                  <a:pt x="214604" y="290093"/>
                </a:cubicBezTo>
                <a:lnTo>
                  <a:pt x="196630" y="238330"/>
                </a:lnTo>
                <a:cubicBezTo>
                  <a:pt x="177219" y="250552"/>
                  <a:pt x="153853" y="257741"/>
                  <a:pt x="129050" y="257741"/>
                </a:cubicBezTo>
                <a:cubicBezTo>
                  <a:pt x="57875" y="257741"/>
                  <a:pt x="0" y="199866"/>
                  <a:pt x="0" y="128691"/>
                </a:cubicBezTo>
                <a:cubicBezTo>
                  <a:pt x="0" y="57875"/>
                  <a:pt x="57875" y="0"/>
                  <a:pt x="129050" y="0"/>
                </a:cubicBezTo>
                <a:close/>
              </a:path>
            </a:pathLst>
          </a:custGeom>
          <a:solidFill>
            <a:schemeClr val="bg1"/>
          </a:solidFill>
          <a:ln>
            <a:noFill/>
          </a:ln>
        </p:spPr>
        <p:txBody>
          <a:bodyPr anchor="ctr"/>
          <a:lstStyle/>
          <a:p>
            <a:endParaRPr lang="en-US"/>
          </a:p>
        </p:txBody>
      </p:sp>
      <p:pic>
        <p:nvPicPr>
          <p:cNvPr id="3" name="Picture 2"/>
          <p:cNvPicPr>
            <a:picLocks noChangeAspect="1"/>
          </p:cNvPicPr>
          <p:nvPr/>
        </p:nvPicPr>
        <p:blipFill>
          <a:blip r:embed="rId3"/>
          <a:stretch>
            <a:fillRect/>
          </a:stretch>
        </p:blipFill>
        <p:spPr>
          <a:xfrm rot="16200000">
            <a:off x="7769225" y="-691671"/>
            <a:ext cx="9525000" cy="17040225"/>
          </a:xfrm>
          <a:prstGeom prst="rect">
            <a:avLst/>
          </a:prstGeom>
        </p:spPr>
      </p:pic>
    </p:spTree>
    <p:extLst>
      <p:ext uri="{BB962C8B-B14F-4D97-AF65-F5344CB8AC3E}">
        <p14:creationId xmlns:p14="http://schemas.microsoft.com/office/powerpoint/2010/main" val="357737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20-09-24 at 10.3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6006" y="947890"/>
            <a:ext cx="4406900" cy="1485900"/>
          </a:xfrm>
          <a:prstGeom prst="rect">
            <a:avLst/>
          </a:prstGeom>
        </p:spPr>
      </p:pic>
      <p:pic>
        <p:nvPicPr>
          <p:cNvPr id="7" name="Picture 6" descr="Screen Shot 2020-09-24 at 10.35.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584" y="3149725"/>
            <a:ext cx="7772400" cy="2336800"/>
          </a:xfrm>
          <a:prstGeom prst="rect">
            <a:avLst/>
          </a:prstGeom>
        </p:spPr>
      </p:pic>
      <p:cxnSp>
        <p:nvCxnSpPr>
          <p:cNvPr id="12" name="Straight Connector 11"/>
          <p:cNvCxnSpPr/>
          <p:nvPr/>
        </p:nvCxnSpPr>
        <p:spPr>
          <a:xfrm>
            <a:off x="9961544" y="2701994"/>
            <a:ext cx="5657432" cy="27020"/>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2808638" y="2433790"/>
            <a:ext cx="0" cy="71593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15618976" y="2701994"/>
            <a:ext cx="0" cy="44773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9961544" y="2701994"/>
            <a:ext cx="0" cy="44773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404495" y="942410"/>
            <a:ext cx="2540096" cy="14859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accent1">
                    <a:lumMod val="50000"/>
                  </a:schemeClr>
                </a:solidFill>
                <a:latin typeface="Arial"/>
                <a:cs typeface="Arial"/>
              </a:rPr>
              <a:t>Phân tích </a:t>
            </a:r>
          </a:p>
          <a:p>
            <a:pPr algn="ctr"/>
            <a:r>
              <a:rPr lang="en-US" sz="2600" b="1" dirty="0">
                <a:solidFill>
                  <a:schemeClr val="accent1">
                    <a:lumMod val="50000"/>
                  </a:schemeClr>
                </a:solidFill>
                <a:latin typeface="Arial"/>
                <a:cs typeface="Arial"/>
              </a:rPr>
              <a:t>Quản trị</a:t>
            </a:r>
          </a:p>
        </p:txBody>
      </p:sp>
      <p:cxnSp>
        <p:nvCxnSpPr>
          <p:cNvPr id="50" name="Straight Arrow Connector 49"/>
          <p:cNvCxnSpPr>
            <a:stCxn id="20" idx="3"/>
            <a:endCxn id="4" idx="1"/>
          </p:cNvCxnSpPr>
          <p:nvPr/>
        </p:nvCxnSpPr>
        <p:spPr>
          <a:xfrm>
            <a:off x="7944591" y="1685360"/>
            <a:ext cx="1821415" cy="548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4475979" y="6589724"/>
            <a:ext cx="4026349" cy="135414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accent1">
                    <a:lumMod val="50000"/>
                  </a:schemeClr>
                </a:solidFill>
                <a:latin typeface="Arial"/>
                <a:cs typeface="Arial"/>
              </a:rPr>
              <a:t>Phân tích </a:t>
            </a:r>
          </a:p>
          <a:p>
            <a:pPr algn="ctr"/>
            <a:r>
              <a:rPr lang="en-US" sz="2600" b="1" dirty="0">
                <a:solidFill>
                  <a:schemeClr val="accent1">
                    <a:lumMod val="50000"/>
                  </a:schemeClr>
                </a:solidFill>
                <a:latin typeface="Arial"/>
                <a:cs typeface="Arial"/>
              </a:rPr>
              <a:t>Chiến lược kinh doanh </a:t>
            </a:r>
            <a:r>
              <a:rPr lang="en-US" sz="2600" b="1" dirty="0">
                <a:solidFill>
                  <a:srgbClr val="DB2029"/>
                </a:solidFill>
                <a:latin typeface="Arial"/>
                <a:cs typeface="Arial"/>
              </a:rPr>
              <a:t>nâng cao hiệu quả</a:t>
            </a:r>
          </a:p>
        </p:txBody>
      </p:sp>
      <p:sp>
        <p:nvSpPr>
          <p:cNvPr id="52" name="Rectangle 51"/>
          <p:cNvSpPr/>
          <p:nvPr/>
        </p:nvSpPr>
        <p:spPr>
          <a:xfrm>
            <a:off x="10795463" y="6589724"/>
            <a:ext cx="4026349" cy="135414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accent1">
                    <a:lumMod val="50000"/>
                  </a:schemeClr>
                </a:solidFill>
                <a:latin typeface="Arial"/>
                <a:cs typeface="Arial"/>
              </a:rPr>
              <a:t>Phân tích </a:t>
            </a:r>
          </a:p>
          <a:p>
            <a:pPr algn="ctr"/>
            <a:r>
              <a:rPr lang="en-US" sz="2600" b="1" dirty="0">
                <a:solidFill>
                  <a:schemeClr val="accent1">
                    <a:lumMod val="50000"/>
                  </a:schemeClr>
                </a:solidFill>
                <a:latin typeface="Arial"/>
                <a:cs typeface="Arial"/>
              </a:rPr>
              <a:t>Chiến lược kinh doanh </a:t>
            </a:r>
            <a:r>
              <a:rPr lang="en-US" sz="2600" b="1" dirty="0">
                <a:solidFill>
                  <a:srgbClr val="DB2029"/>
                </a:solidFill>
                <a:latin typeface="Arial"/>
                <a:cs typeface="Arial"/>
              </a:rPr>
              <a:t>mở rộng quy mô</a:t>
            </a:r>
          </a:p>
        </p:txBody>
      </p:sp>
      <p:sp>
        <p:nvSpPr>
          <p:cNvPr id="53" name="Rectangle 52"/>
          <p:cNvSpPr/>
          <p:nvPr/>
        </p:nvSpPr>
        <p:spPr>
          <a:xfrm>
            <a:off x="17244100" y="6589724"/>
            <a:ext cx="4026349" cy="135414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accent1">
                    <a:lumMod val="50000"/>
                  </a:schemeClr>
                </a:solidFill>
                <a:latin typeface="Arial"/>
                <a:cs typeface="Arial"/>
              </a:rPr>
              <a:t>Phân tích </a:t>
            </a:r>
          </a:p>
          <a:p>
            <a:pPr algn="ctr"/>
            <a:r>
              <a:rPr lang="en-US" sz="2600" b="1" dirty="0">
                <a:solidFill>
                  <a:srgbClr val="DB2029"/>
                </a:solidFill>
                <a:latin typeface="Arial"/>
                <a:cs typeface="Arial"/>
              </a:rPr>
              <a:t>Cấu trúc tài chính</a:t>
            </a:r>
          </a:p>
        </p:txBody>
      </p:sp>
      <p:cxnSp>
        <p:nvCxnSpPr>
          <p:cNvPr id="55" name="Straight Arrow Connector 54"/>
          <p:cNvCxnSpPr/>
          <p:nvPr/>
        </p:nvCxnSpPr>
        <p:spPr>
          <a:xfrm flipH="1">
            <a:off x="6431334" y="5486525"/>
            <a:ext cx="3530210" cy="1103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7" idx="2"/>
          </p:cNvCxnSpPr>
          <p:nvPr/>
        </p:nvCxnSpPr>
        <p:spPr>
          <a:xfrm>
            <a:off x="12773784" y="5486525"/>
            <a:ext cx="0" cy="1103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endCxn id="53" idx="0"/>
          </p:cNvCxnSpPr>
          <p:nvPr/>
        </p:nvCxnSpPr>
        <p:spPr>
          <a:xfrm>
            <a:off x="15618976" y="5486525"/>
            <a:ext cx="3638299" cy="110319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17244100" y="564129"/>
            <a:ext cx="4026349" cy="2207315"/>
          </a:xfrm>
          <a:prstGeom prst="rect">
            <a:avLst/>
          </a:prstGeom>
          <a:solidFill>
            <a:schemeClr val="accent4"/>
          </a:solid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b="1" dirty="0">
                <a:solidFill>
                  <a:srgbClr val="FFFF00"/>
                </a:solidFill>
                <a:latin typeface="Arial"/>
                <a:cs typeface="Arial"/>
              </a:rPr>
              <a:t>Định giá Công ty</a:t>
            </a:r>
          </a:p>
          <a:p>
            <a:pPr marL="457200" indent="-457200">
              <a:buFontTx/>
              <a:buChar char="-"/>
            </a:pPr>
            <a:r>
              <a:rPr lang="en-US" sz="3200" b="1" dirty="0">
                <a:solidFill>
                  <a:srgbClr val="FFFF00"/>
                </a:solidFill>
                <a:latin typeface="Arial"/>
                <a:cs typeface="Arial"/>
              </a:rPr>
              <a:t>P/E</a:t>
            </a:r>
          </a:p>
          <a:p>
            <a:pPr marL="457200" indent="-457200">
              <a:buFontTx/>
              <a:buChar char="-"/>
            </a:pPr>
            <a:r>
              <a:rPr lang="en-US" sz="3200" b="1" dirty="0">
                <a:solidFill>
                  <a:srgbClr val="FFFF00"/>
                </a:solidFill>
                <a:latin typeface="Arial"/>
                <a:cs typeface="Arial"/>
              </a:rPr>
              <a:t>DCF</a:t>
            </a:r>
          </a:p>
          <a:p>
            <a:pPr marL="457200" indent="-457200">
              <a:buFontTx/>
              <a:buChar char="-"/>
            </a:pPr>
            <a:r>
              <a:rPr lang="en-US" sz="3200" b="1" dirty="0">
                <a:solidFill>
                  <a:srgbClr val="FFFF00"/>
                </a:solidFill>
                <a:latin typeface="Arial"/>
                <a:cs typeface="Arial"/>
              </a:rPr>
              <a:t>Multiples</a:t>
            </a:r>
          </a:p>
        </p:txBody>
      </p:sp>
      <p:cxnSp>
        <p:nvCxnSpPr>
          <p:cNvPr id="66" name="Straight Arrow Connector 65"/>
          <p:cNvCxnSpPr/>
          <p:nvPr/>
        </p:nvCxnSpPr>
        <p:spPr>
          <a:xfrm>
            <a:off x="14443504" y="1659177"/>
            <a:ext cx="2800596" cy="316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5751696" y="10970099"/>
            <a:ext cx="6435627" cy="729537"/>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Mở rộng thị phần</a:t>
            </a:r>
          </a:p>
        </p:txBody>
      </p:sp>
      <p:sp>
        <p:nvSpPr>
          <p:cNvPr id="69" name="Rectangle 68"/>
          <p:cNvSpPr/>
          <p:nvPr/>
        </p:nvSpPr>
        <p:spPr>
          <a:xfrm>
            <a:off x="9225566" y="8768618"/>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Phát triển </a:t>
            </a:r>
          </a:p>
          <a:p>
            <a:pPr algn="ctr"/>
            <a:r>
              <a:rPr lang="en-US" sz="2600" b="1" dirty="0">
                <a:solidFill>
                  <a:srgbClr val="1B4E69"/>
                </a:solidFill>
                <a:latin typeface="Arial"/>
                <a:cs typeface="Arial"/>
              </a:rPr>
              <a:t>thị trường </a:t>
            </a:r>
          </a:p>
        </p:txBody>
      </p:sp>
      <p:sp>
        <p:nvSpPr>
          <p:cNvPr id="70" name="Rectangle 69"/>
          <p:cNvSpPr/>
          <p:nvPr/>
        </p:nvSpPr>
        <p:spPr>
          <a:xfrm>
            <a:off x="11633187" y="8768618"/>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Phát triển sản phẩm</a:t>
            </a:r>
          </a:p>
        </p:txBody>
      </p:sp>
      <p:sp>
        <p:nvSpPr>
          <p:cNvPr id="71" name="Rectangle 70"/>
          <p:cNvSpPr/>
          <p:nvPr/>
        </p:nvSpPr>
        <p:spPr>
          <a:xfrm>
            <a:off x="14038174" y="8768618"/>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Đa dạng hoá</a:t>
            </a:r>
          </a:p>
        </p:txBody>
      </p:sp>
      <p:sp>
        <p:nvSpPr>
          <p:cNvPr id="72" name="Rectangle 71"/>
          <p:cNvSpPr/>
          <p:nvPr/>
        </p:nvSpPr>
        <p:spPr>
          <a:xfrm>
            <a:off x="3352661" y="8768618"/>
            <a:ext cx="224663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Quản trị </a:t>
            </a:r>
          </a:p>
          <a:p>
            <a:pPr algn="ctr"/>
            <a:r>
              <a:rPr lang="en-US" sz="2600" b="1" dirty="0">
                <a:solidFill>
                  <a:srgbClr val="1B4E69"/>
                </a:solidFill>
                <a:latin typeface="Arial"/>
                <a:cs typeface="Arial"/>
              </a:rPr>
              <a:t>tinh gọn</a:t>
            </a:r>
          </a:p>
        </p:txBody>
      </p:sp>
      <p:sp>
        <p:nvSpPr>
          <p:cNvPr id="73" name="Rectangle 72"/>
          <p:cNvSpPr/>
          <p:nvPr/>
        </p:nvSpPr>
        <p:spPr>
          <a:xfrm>
            <a:off x="5751696" y="8758897"/>
            <a:ext cx="224663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Chiến lược “Gặt hái”</a:t>
            </a:r>
          </a:p>
        </p:txBody>
      </p:sp>
      <p:sp>
        <p:nvSpPr>
          <p:cNvPr id="75" name="Rectangle 74"/>
          <p:cNvSpPr/>
          <p:nvPr/>
        </p:nvSpPr>
        <p:spPr>
          <a:xfrm>
            <a:off x="1216011" y="947890"/>
            <a:ext cx="2961556" cy="1485900"/>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accent1">
                    <a:lumMod val="50000"/>
                  </a:schemeClr>
                </a:solidFill>
                <a:latin typeface="Arial"/>
                <a:cs typeface="Arial"/>
              </a:rPr>
              <a:t>Phân tích </a:t>
            </a:r>
          </a:p>
          <a:p>
            <a:pPr algn="ctr"/>
            <a:r>
              <a:rPr lang="en-US" sz="2600" b="1" dirty="0">
                <a:solidFill>
                  <a:schemeClr val="accent1">
                    <a:lumMod val="50000"/>
                  </a:schemeClr>
                </a:solidFill>
                <a:latin typeface="Arial"/>
                <a:cs typeface="Arial"/>
              </a:rPr>
              <a:t>ngành kinh doanh</a:t>
            </a:r>
          </a:p>
        </p:txBody>
      </p:sp>
      <p:cxnSp>
        <p:nvCxnSpPr>
          <p:cNvPr id="76" name="Straight Arrow Connector 75"/>
          <p:cNvCxnSpPr>
            <a:stCxn id="75" idx="3"/>
            <a:endCxn id="20" idx="1"/>
          </p:cNvCxnSpPr>
          <p:nvPr/>
        </p:nvCxnSpPr>
        <p:spPr>
          <a:xfrm flipV="1">
            <a:off x="4177567" y="1685360"/>
            <a:ext cx="1226928" cy="548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9430427" y="8758897"/>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Chi phí vốn (WACC)</a:t>
            </a:r>
          </a:p>
        </p:txBody>
      </p:sp>
      <p:sp>
        <p:nvSpPr>
          <p:cNvPr id="87" name="Rectangle 86"/>
          <p:cNvSpPr/>
          <p:nvPr/>
        </p:nvSpPr>
        <p:spPr>
          <a:xfrm>
            <a:off x="17014420" y="8758897"/>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Cấu trúc vốn tối ưu</a:t>
            </a:r>
          </a:p>
        </p:txBody>
      </p:sp>
      <p:sp>
        <p:nvSpPr>
          <p:cNvPr id="88" name="Rectangle 87"/>
          <p:cNvSpPr/>
          <p:nvPr/>
        </p:nvSpPr>
        <p:spPr>
          <a:xfrm>
            <a:off x="19430427" y="10741074"/>
            <a:ext cx="2242855" cy="1093661"/>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1B4E69"/>
                </a:solidFill>
                <a:latin typeface="Arial"/>
                <a:cs typeface="Arial"/>
              </a:rPr>
              <a:t>Dòng tiền tự do (FCFF)</a:t>
            </a:r>
          </a:p>
        </p:txBody>
      </p:sp>
      <p:cxnSp>
        <p:nvCxnSpPr>
          <p:cNvPr id="93" name="Straight Arrow Connector 92"/>
          <p:cNvCxnSpPr>
            <a:endCxn id="70" idx="0"/>
          </p:cNvCxnSpPr>
          <p:nvPr/>
        </p:nvCxnSpPr>
        <p:spPr>
          <a:xfrm flipH="1">
            <a:off x="12754615" y="7943864"/>
            <a:ext cx="19169" cy="82475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52" idx="2"/>
            <a:endCxn id="71" idx="0"/>
          </p:cNvCxnSpPr>
          <p:nvPr/>
        </p:nvCxnSpPr>
        <p:spPr>
          <a:xfrm>
            <a:off x="12808638" y="7943864"/>
            <a:ext cx="2350964" cy="82475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52" idx="2"/>
            <a:endCxn id="69" idx="0"/>
          </p:cNvCxnSpPr>
          <p:nvPr/>
        </p:nvCxnSpPr>
        <p:spPr>
          <a:xfrm flipH="1">
            <a:off x="10346994" y="7943864"/>
            <a:ext cx="2461644" cy="82475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73" idx="0"/>
          </p:cNvCxnSpPr>
          <p:nvPr/>
        </p:nvCxnSpPr>
        <p:spPr>
          <a:xfrm>
            <a:off x="6523100" y="7943864"/>
            <a:ext cx="351914" cy="815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51" idx="2"/>
          </p:cNvCxnSpPr>
          <p:nvPr/>
        </p:nvCxnSpPr>
        <p:spPr>
          <a:xfrm flipH="1">
            <a:off x="4475980" y="7943864"/>
            <a:ext cx="2013174" cy="815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86" idx="0"/>
          </p:cNvCxnSpPr>
          <p:nvPr/>
        </p:nvCxnSpPr>
        <p:spPr>
          <a:xfrm>
            <a:off x="19214535" y="7943864"/>
            <a:ext cx="1337320" cy="815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53" idx="2"/>
          </p:cNvCxnSpPr>
          <p:nvPr/>
        </p:nvCxnSpPr>
        <p:spPr>
          <a:xfrm flipH="1">
            <a:off x="18105059" y="7943864"/>
            <a:ext cx="1152216" cy="81503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endCxn id="67" idx="0"/>
          </p:cNvCxnSpPr>
          <p:nvPr/>
        </p:nvCxnSpPr>
        <p:spPr>
          <a:xfrm>
            <a:off x="6875014" y="9862280"/>
            <a:ext cx="2094496" cy="110781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9961544" y="9862279"/>
            <a:ext cx="169557" cy="110781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flipH="1">
            <a:off x="10346994" y="9862279"/>
            <a:ext cx="2426791" cy="1107819"/>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flipH="1">
            <a:off x="11160282" y="9852558"/>
            <a:ext cx="3999321" cy="111754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stCxn id="67" idx="3"/>
          </p:cNvCxnSpPr>
          <p:nvPr/>
        </p:nvCxnSpPr>
        <p:spPr>
          <a:xfrm>
            <a:off x="12187323" y="11334868"/>
            <a:ext cx="7243104"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86" idx="3"/>
          </p:cNvCxnSpPr>
          <p:nvPr/>
        </p:nvCxnSpPr>
        <p:spPr>
          <a:xfrm>
            <a:off x="21673282" y="9305728"/>
            <a:ext cx="8169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1673282" y="11334867"/>
            <a:ext cx="816956"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22490238" y="1767257"/>
            <a:ext cx="0" cy="9567611"/>
          </a:xfrm>
          <a:prstGeom prst="straightConnector1">
            <a:avLst/>
          </a:prstGeom>
          <a:ln w="57150" cmpd="sng">
            <a:headEnd type="none"/>
            <a:tailEnd type="none"/>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flipH="1">
            <a:off x="21270449" y="1767257"/>
            <a:ext cx="1219789"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6739262" y="5540565"/>
            <a:ext cx="1979228" cy="492443"/>
          </a:xfrm>
          <a:prstGeom prst="rect">
            <a:avLst/>
          </a:prstGeom>
          <a:noFill/>
        </p:spPr>
        <p:txBody>
          <a:bodyPr wrap="square" rtlCol="0">
            <a:spAutoFit/>
          </a:bodyPr>
          <a:lstStyle/>
          <a:p>
            <a:r>
              <a:rPr lang="en-US" sz="2600" b="1" i="1" dirty="0">
                <a:latin typeface="Arial"/>
                <a:cs typeface="Arial"/>
              </a:rPr>
              <a:t>Sinh lợi</a:t>
            </a:r>
          </a:p>
        </p:txBody>
      </p:sp>
      <p:sp>
        <p:nvSpPr>
          <p:cNvPr id="140" name="TextBox 139"/>
          <p:cNvSpPr txBox="1"/>
          <p:nvPr/>
        </p:nvSpPr>
        <p:spPr>
          <a:xfrm>
            <a:off x="10900748" y="5594605"/>
            <a:ext cx="1979228" cy="492443"/>
          </a:xfrm>
          <a:prstGeom prst="rect">
            <a:avLst/>
          </a:prstGeom>
          <a:noFill/>
        </p:spPr>
        <p:txBody>
          <a:bodyPr wrap="square" rtlCol="0">
            <a:spAutoFit/>
          </a:bodyPr>
          <a:lstStyle/>
          <a:p>
            <a:r>
              <a:rPr lang="en-US" sz="2600" b="1" i="1" dirty="0">
                <a:latin typeface="Arial"/>
                <a:cs typeface="Arial"/>
              </a:rPr>
              <a:t>Vòng quay</a:t>
            </a:r>
          </a:p>
        </p:txBody>
      </p:sp>
      <p:sp>
        <p:nvSpPr>
          <p:cNvPr id="141" name="TextBox 140"/>
          <p:cNvSpPr txBox="1"/>
          <p:nvPr/>
        </p:nvSpPr>
        <p:spPr>
          <a:xfrm>
            <a:off x="17252245" y="5567585"/>
            <a:ext cx="2570916" cy="492443"/>
          </a:xfrm>
          <a:prstGeom prst="rect">
            <a:avLst/>
          </a:prstGeom>
          <a:noFill/>
        </p:spPr>
        <p:txBody>
          <a:bodyPr wrap="square" rtlCol="0">
            <a:spAutoFit/>
          </a:bodyPr>
          <a:lstStyle/>
          <a:p>
            <a:r>
              <a:rPr lang="en-US" sz="2600" b="1" i="1" dirty="0">
                <a:latin typeface="Arial"/>
                <a:cs typeface="Arial"/>
              </a:rPr>
              <a:t>Thanh khoản</a:t>
            </a:r>
          </a:p>
        </p:txBody>
      </p:sp>
      <p:sp>
        <p:nvSpPr>
          <p:cNvPr id="142" name="Rectangle 141"/>
          <p:cNvSpPr/>
          <p:nvPr/>
        </p:nvSpPr>
        <p:spPr>
          <a:xfrm rot="16200000">
            <a:off x="-201769" y="4283369"/>
            <a:ext cx="3430057" cy="594498"/>
          </a:xfrm>
          <a:prstGeom prst="rect">
            <a:avLst/>
          </a:prstGeom>
          <a:solidFill>
            <a:schemeClr val="bg1">
              <a:lumMod val="50000"/>
            </a:schemeClr>
          </a:solidFill>
          <a:ln w="381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bg1"/>
                </a:solidFill>
                <a:latin typeface="Arial"/>
                <a:cs typeface="Arial"/>
              </a:rPr>
              <a:t>Phân tích tài chính</a:t>
            </a:r>
          </a:p>
        </p:txBody>
      </p:sp>
      <p:sp>
        <p:nvSpPr>
          <p:cNvPr id="143" name="Rectangle 142"/>
          <p:cNvSpPr/>
          <p:nvPr/>
        </p:nvSpPr>
        <p:spPr>
          <a:xfrm rot="16200000">
            <a:off x="-1041697" y="8847430"/>
            <a:ext cx="5109913" cy="594499"/>
          </a:xfrm>
          <a:prstGeom prst="rect">
            <a:avLst/>
          </a:prstGeom>
          <a:solidFill>
            <a:schemeClr val="bg1">
              <a:lumMod val="50000"/>
            </a:schemeClr>
          </a:solidFill>
          <a:ln w="381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bg1"/>
                </a:solidFill>
                <a:latin typeface="Arial"/>
                <a:cs typeface="Arial"/>
              </a:rPr>
              <a:t>Phân tích kinh doanh</a:t>
            </a:r>
          </a:p>
        </p:txBody>
      </p:sp>
      <p:sp>
        <p:nvSpPr>
          <p:cNvPr id="144" name="Rectangle 143"/>
          <p:cNvSpPr/>
          <p:nvPr/>
        </p:nvSpPr>
        <p:spPr>
          <a:xfrm>
            <a:off x="16785357" y="12118406"/>
            <a:ext cx="5704881" cy="526929"/>
          </a:xfrm>
          <a:prstGeom prst="rect">
            <a:avLst/>
          </a:prstGeom>
          <a:solidFill>
            <a:schemeClr val="bg1">
              <a:lumMod val="50000"/>
            </a:schemeClr>
          </a:solidFill>
          <a:ln w="381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bg1"/>
                </a:solidFill>
                <a:latin typeface="Arial"/>
                <a:cs typeface="Arial"/>
              </a:rPr>
              <a:t>Chiến lược tài chính</a:t>
            </a:r>
          </a:p>
        </p:txBody>
      </p:sp>
      <p:sp>
        <p:nvSpPr>
          <p:cNvPr id="145" name="Rectangle 144"/>
          <p:cNvSpPr/>
          <p:nvPr/>
        </p:nvSpPr>
        <p:spPr>
          <a:xfrm>
            <a:off x="3352661" y="12118406"/>
            <a:ext cx="12928368" cy="526929"/>
          </a:xfrm>
          <a:prstGeom prst="rect">
            <a:avLst/>
          </a:prstGeom>
          <a:solidFill>
            <a:schemeClr val="bg1">
              <a:lumMod val="50000"/>
            </a:schemeClr>
          </a:solidFill>
          <a:ln w="381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chemeClr val="bg1"/>
                </a:solidFill>
                <a:latin typeface="Arial"/>
                <a:cs typeface="Arial"/>
              </a:rPr>
              <a:t>Chiến lược kinh doanh</a:t>
            </a:r>
          </a:p>
        </p:txBody>
      </p:sp>
    </p:spTree>
    <p:extLst>
      <p:ext uri="{BB962C8B-B14F-4D97-AF65-F5344CB8AC3E}">
        <p14:creationId xmlns:p14="http://schemas.microsoft.com/office/powerpoint/2010/main" val="15789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linds(horizontal)">
                                      <p:cBhvr>
                                        <p:cTn id="20" dur="500"/>
                                        <p:tgtEl>
                                          <p:spTgt spid="50"/>
                                        </p:tgtEl>
                                      </p:cBhvr>
                                    </p:animEffect>
                                  </p:childTnLst>
                                </p:cTn>
                              </p:par>
                              <p:par>
                                <p:cTn id="21" presetID="3" presetClass="entr" presetSubtype="1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checkerboard(across)">
                                      <p:cBhvr>
                                        <p:cTn id="28" dur="500"/>
                                        <p:tgtEl>
                                          <p:spTgt spid="7"/>
                                        </p:tgtEl>
                                      </p:cBhvr>
                                    </p:animEffect>
                                  </p:childTnLst>
                                </p:cTn>
                              </p:par>
                              <p:par>
                                <p:cTn id="29" presetID="5"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par>
                                <p:cTn id="32" presetID="5"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checkerboard(across)">
                                      <p:cBhvr>
                                        <p:cTn id="34" dur="500"/>
                                        <p:tgtEl>
                                          <p:spTgt spid="14"/>
                                        </p:tgtEl>
                                      </p:cBhvr>
                                    </p:animEffect>
                                  </p:childTnLst>
                                </p:cTn>
                              </p:par>
                              <p:par>
                                <p:cTn id="35" presetID="5" presetClass="entr" presetSubtype="1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checkerboard(across)">
                                      <p:cBhvr>
                                        <p:cTn id="37" dur="500"/>
                                        <p:tgtEl>
                                          <p:spTgt spid="43"/>
                                        </p:tgtEl>
                                      </p:cBhvr>
                                    </p:animEffect>
                                  </p:childTnLst>
                                </p:cTn>
                              </p:par>
                              <p:par>
                                <p:cTn id="38" presetID="5" presetClass="entr" presetSubtype="1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checkerboard(across)">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blinds(horizontal)">
                                      <p:cBhvr>
                                        <p:cTn id="45" dur="500"/>
                                        <p:tgtEl>
                                          <p:spTgt spid="51"/>
                                        </p:tgtEl>
                                      </p:cBhvr>
                                    </p:animEffect>
                                  </p:childTnLst>
                                </p:cTn>
                              </p:par>
                              <p:par>
                                <p:cTn id="46" presetID="3" presetClass="entr" presetSubtype="1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linds(horizontal)">
                                      <p:cBhvr>
                                        <p:cTn id="48" dur="500"/>
                                        <p:tgtEl>
                                          <p:spTgt spid="5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blinds(horizontal)">
                                      <p:cBhvr>
                                        <p:cTn id="51" dur="500"/>
                                        <p:tgtEl>
                                          <p:spTgt spid="139"/>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grpId="0" nodeType="click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checkerboard(across)">
                                      <p:cBhvr>
                                        <p:cTn id="56" dur="500"/>
                                        <p:tgtEl>
                                          <p:spTgt spid="72"/>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checkerboard(across)">
                                      <p:cBhvr>
                                        <p:cTn id="59" dur="500"/>
                                        <p:tgtEl>
                                          <p:spTgt spid="73"/>
                                        </p:tgtEl>
                                      </p:cBhvr>
                                    </p:animEffect>
                                  </p:childTnLst>
                                </p:cTn>
                              </p:par>
                              <p:par>
                                <p:cTn id="60" presetID="5" presetClass="entr" presetSubtype="10" fill="hold"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checkerboard(across)">
                                      <p:cBhvr>
                                        <p:cTn id="62" dur="500"/>
                                        <p:tgtEl>
                                          <p:spTgt spid="104"/>
                                        </p:tgtEl>
                                      </p:cBhvr>
                                    </p:animEffect>
                                  </p:childTnLst>
                                </p:cTn>
                              </p:par>
                              <p:par>
                                <p:cTn id="63" presetID="5" presetClass="entr" presetSubtype="1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animEffect transition="in" filter="checkerboard(across)">
                                      <p:cBhvr>
                                        <p:cTn id="65" dur="500"/>
                                        <p:tgtEl>
                                          <p:spTgt spid="10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dissolve">
                                      <p:cBhvr>
                                        <p:cTn id="70" dur="500"/>
                                        <p:tgtEl>
                                          <p:spTgt spid="58"/>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dissolve">
                                      <p:cBhvr>
                                        <p:cTn id="73" dur="500"/>
                                        <p:tgtEl>
                                          <p:spTgt spid="14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dissolve">
                                      <p:cBhvr>
                                        <p:cTn id="76" dur="500"/>
                                        <p:tgtEl>
                                          <p:spTgt spid="52"/>
                                        </p:tgtEl>
                                      </p:cBhvr>
                                    </p:animEffec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checkerboard(across)">
                                      <p:cBhvr>
                                        <p:cTn id="81" dur="500"/>
                                        <p:tgtEl>
                                          <p:spTgt spid="69"/>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checkerboard(across)">
                                      <p:cBhvr>
                                        <p:cTn id="84" dur="500"/>
                                        <p:tgtEl>
                                          <p:spTgt spid="70"/>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checkerboard(across)">
                                      <p:cBhvr>
                                        <p:cTn id="87" dur="500"/>
                                        <p:tgtEl>
                                          <p:spTgt spid="71"/>
                                        </p:tgtEl>
                                      </p:cBhvr>
                                    </p:animEffect>
                                  </p:childTnLst>
                                </p:cTn>
                              </p:par>
                              <p:par>
                                <p:cTn id="88" presetID="5" presetClass="entr" presetSubtype="1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checkerboard(across)">
                                      <p:cBhvr>
                                        <p:cTn id="90" dur="500"/>
                                        <p:tgtEl>
                                          <p:spTgt spid="93"/>
                                        </p:tgtEl>
                                      </p:cBhvr>
                                    </p:animEffect>
                                  </p:childTnLst>
                                </p:cTn>
                              </p:par>
                              <p:par>
                                <p:cTn id="91" presetID="5" presetClass="entr" presetSubtype="10" fill="hold" nodeType="withEffect">
                                  <p:stCondLst>
                                    <p:cond delay="0"/>
                                  </p:stCondLst>
                                  <p:childTnLst>
                                    <p:set>
                                      <p:cBhvr>
                                        <p:cTn id="92" dur="1" fill="hold">
                                          <p:stCondLst>
                                            <p:cond delay="0"/>
                                          </p:stCondLst>
                                        </p:cTn>
                                        <p:tgtEl>
                                          <p:spTgt spid="96"/>
                                        </p:tgtEl>
                                        <p:attrNameLst>
                                          <p:attrName>style.visibility</p:attrName>
                                        </p:attrNameLst>
                                      </p:cBhvr>
                                      <p:to>
                                        <p:strVal val="visible"/>
                                      </p:to>
                                    </p:set>
                                    <p:animEffect transition="in" filter="checkerboard(across)">
                                      <p:cBhvr>
                                        <p:cTn id="93" dur="500"/>
                                        <p:tgtEl>
                                          <p:spTgt spid="96"/>
                                        </p:tgtEl>
                                      </p:cBhvr>
                                    </p:animEffect>
                                  </p:childTnLst>
                                </p:cTn>
                              </p:par>
                              <p:par>
                                <p:cTn id="94" presetID="5" presetClass="entr" presetSubtype="10" fill="hold" nodeType="with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checkerboard(across)">
                                      <p:cBhvr>
                                        <p:cTn id="96" dur="500"/>
                                        <p:tgtEl>
                                          <p:spTgt spid="99"/>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dissolve">
                                      <p:cBhvr>
                                        <p:cTn id="101" dur="500"/>
                                        <p:tgtEl>
                                          <p:spTgt spid="53"/>
                                        </p:tgtEl>
                                      </p:cBhvr>
                                    </p:animEffect>
                                  </p:childTnLst>
                                </p:cTn>
                              </p:par>
                              <p:par>
                                <p:cTn id="102" presetID="9" presetClass="entr" presetSubtype="0" fill="hold" nodeType="with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dissolve">
                                      <p:cBhvr>
                                        <p:cTn id="104" dur="500"/>
                                        <p:tgtEl>
                                          <p:spTgt spid="6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141"/>
                                        </p:tgtEl>
                                        <p:attrNameLst>
                                          <p:attrName>style.visibility</p:attrName>
                                        </p:attrNameLst>
                                      </p:cBhvr>
                                      <p:to>
                                        <p:strVal val="visible"/>
                                      </p:to>
                                    </p:set>
                                    <p:animEffect transition="in" filter="dissolve">
                                      <p:cBhvr>
                                        <p:cTn id="107" dur="500"/>
                                        <p:tgtEl>
                                          <p:spTgt spid="141"/>
                                        </p:tgtEl>
                                      </p:cBhvr>
                                    </p:animEffect>
                                  </p:childTnLst>
                                </p:cTn>
                              </p:par>
                            </p:childTnLst>
                          </p:cTn>
                        </p:par>
                      </p:childTnLst>
                    </p:cTn>
                  </p:par>
                  <p:par>
                    <p:cTn id="108" fill="hold">
                      <p:stCondLst>
                        <p:cond delay="indefinite"/>
                      </p:stCondLst>
                      <p:childTnLst>
                        <p:par>
                          <p:cTn id="109" fill="hold">
                            <p:stCondLst>
                              <p:cond delay="0"/>
                            </p:stCondLst>
                            <p:childTnLst>
                              <p:par>
                                <p:cTn id="110" presetID="5" presetClass="entr" presetSubtype="10" fill="hold" grpId="0" nodeType="click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checkerboard(across)">
                                      <p:cBhvr>
                                        <p:cTn id="112" dur="500"/>
                                        <p:tgtEl>
                                          <p:spTgt spid="86"/>
                                        </p:tgtEl>
                                      </p:cBhvr>
                                    </p:animEffect>
                                  </p:childTnLst>
                                </p:cTn>
                              </p:par>
                              <p:par>
                                <p:cTn id="113" presetID="5" presetClass="entr" presetSubtype="10" fill="hold" grpId="0"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checkerboard(across)">
                                      <p:cBhvr>
                                        <p:cTn id="115" dur="500"/>
                                        <p:tgtEl>
                                          <p:spTgt spid="87"/>
                                        </p:tgtEl>
                                      </p:cBhvr>
                                    </p:animEffect>
                                  </p:childTnLst>
                                </p:cTn>
                              </p:par>
                              <p:par>
                                <p:cTn id="116" presetID="5" presetClass="entr" presetSubtype="10" fill="hold"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checkerboard(across)">
                                      <p:cBhvr>
                                        <p:cTn id="118" dur="500"/>
                                        <p:tgtEl>
                                          <p:spTgt spid="110"/>
                                        </p:tgtEl>
                                      </p:cBhvr>
                                    </p:animEffect>
                                  </p:childTnLst>
                                </p:cTn>
                              </p:par>
                              <p:par>
                                <p:cTn id="119" presetID="5" presetClass="entr" presetSubtype="10" fill="hold"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checkerboard(across)">
                                      <p:cBhvr>
                                        <p:cTn id="121" dur="500"/>
                                        <p:tgtEl>
                                          <p:spTgt spid="112"/>
                                        </p:tgtEl>
                                      </p:cBhvr>
                                    </p:animEffect>
                                  </p:childTnLst>
                                </p:cTn>
                              </p:par>
                            </p:childTnLst>
                          </p:cTn>
                        </p:par>
                      </p:childTnLst>
                    </p:cTn>
                  </p:par>
                  <p:par>
                    <p:cTn id="122" fill="hold">
                      <p:stCondLst>
                        <p:cond delay="indefinite"/>
                      </p:stCondLst>
                      <p:childTnLst>
                        <p:par>
                          <p:cTn id="123" fill="hold">
                            <p:stCondLst>
                              <p:cond delay="0"/>
                            </p:stCondLst>
                            <p:childTnLst>
                              <p:par>
                                <p:cTn id="124" presetID="5" presetClass="entr" presetSubtype="10" fill="hold" grpId="0" nodeType="clickEffect">
                                  <p:stCondLst>
                                    <p:cond delay="0"/>
                                  </p:stCondLst>
                                  <p:childTnLst>
                                    <p:set>
                                      <p:cBhvr>
                                        <p:cTn id="125" dur="1" fill="hold">
                                          <p:stCondLst>
                                            <p:cond delay="0"/>
                                          </p:stCondLst>
                                        </p:cTn>
                                        <p:tgtEl>
                                          <p:spTgt spid="67"/>
                                        </p:tgtEl>
                                        <p:attrNameLst>
                                          <p:attrName>style.visibility</p:attrName>
                                        </p:attrNameLst>
                                      </p:cBhvr>
                                      <p:to>
                                        <p:strVal val="visible"/>
                                      </p:to>
                                    </p:set>
                                    <p:animEffect transition="in" filter="checkerboard(across)">
                                      <p:cBhvr>
                                        <p:cTn id="126" dur="500"/>
                                        <p:tgtEl>
                                          <p:spTgt spid="67"/>
                                        </p:tgtEl>
                                      </p:cBhvr>
                                    </p:animEffect>
                                  </p:childTnLst>
                                </p:cTn>
                              </p:par>
                              <p:par>
                                <p:cTn id="127" presetID="5" presetClass="entr" presetSubtype="10" fill="hold" nodeType="withEffect">
                                  <p:stCondLst>
                                    <p:cond delay="0"/>
                                  </p:stCondLst>
                                  <p:childTnLst>
                                    <p:set>
                                      <p:cBhvr>
                                        <p:cTn id="128" dur="1" fill="hold">
                                          <p:stCondLst>
                                            <p:cond delay="0"/>
                                          </p:stCondLst>
                                        </p:cTn>
                                        <p:tgtEl>
                                          <p:spTgt spid="115"/>
                                        </p:tgtEl>
                                        <p:attrNameLst>
                                          <p:attrName>style.visibility</p:attrName>
                                        </p:attrNameLst>
                                      </p:cBhvr>
                                      <p:to>
                                        <p:strVal val="visible"/>
                                      </p:to>
                                    </p:set>
                                    <p:animEffect transition="in" filter="checkerboard(across)">
                                      <p:cBhvr>
                                        <p:cTn id="129" dur="500"/>
                                        <p:tgtEl>
                                          <p:spTgt spid="115"/>
                                        </p:tgtEl>
                                      </p:cBhvr>
                                    </p:animEffect>
                                  </p:childTnLst>
                                </p:cTn>
                              </p:par>
                              <p:par>
                                <p:cTn id="130" presetID="5" presetClass="entr" presetSubtype="10" fill="hold" nodeType="withEffect">
                                  <p:stCondLst>
                                    <p:cond delay="0"/>
                                  </p:stCondLst>
                                  <p:childTnLst>
                                    <p:set>
                                      <p:cBhvr>
                                        <p:cTn id="131" dur="1" fill="hold">
                                          <p:stCondLst>
                                            <p:cond delay="0"/>
                                          </p:stCondLst>
                                        </p:cTn>
                                        <p:tgtEl>
                                          <p:spTgt spid="119"/>
                                        </p:tgtEl>
                                        <p:attrNameLst>
                                          <p:attrName>style.visibility</p:attrName>
                                        </p:attrNameLst>
                                      </p:cBhvr>
                                      <p:to>
                                        <p:strVal val="visible"/>
                                      </p:to>
                                    </p:set>
                                    <p:animEffect transition="in" filter="checkerboard(across)">
                                      <p:cBhvr>
                                        <p:cTn id="132" dur="500"/>
                                        <p:tgtEl>
                                          <p:spTgt spid="119"/>
                                        </p:tgtEl>
                                      </p:cBhvr>
                                    </p:animEffect>
                                  </p:childTnLst>
                                </p:cTn>
                              </p:par>
                              <p:par>
                                <p:cTn id="133" presetID="5" presetClass="entr" presetSubtype="10" fill="hold"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checkerboard(across)">
                                      <p:cBhvr>
                                        <p:cTn id="135" dur="500"/>
                                        <p:tgtEl>
                                          <p:spTgt spid="121"/>
                                        </p:tgtEl>
                                      </p:cBhvr>
                                    </p:animEffect>
                                  </p:childTnLst>
                                </p:cTn>
                              </p:par>
                              <p:par>
                                <p:cTn id="136" presetID="5" presetClass="entr" presetSubtype="10" fill="hold" nodeType="withEffect">
                                  <p:stCondLst>
                                    <p:cond delay="0"/>
                                  </p:stCondLst>
                                  <p:childTnLst>
                                    <p:set>
                                      <p:cBhvr>
                                        <p:cTn id="137" dur="1" fill="hold">
                                          <p:stCondLst>
                                            <p:cond delay="0"/>
                                          </p:stCondLst>
                                        </p:cTn>
                                        <p:tgtEl>
                                          <p:spTgt spid="123"/>
                                        </p:tgtEl>
                                        <p:attrNameLst>
                                          <p:attrName>style.visibility</p:attrName>
                                        </p:attrNameLst>
                                      </p:cBhvr>
                                      <p:to>
                                        <p:strVal val="visible"/>
                                      </p:to>
                                    </p:set>
                                    <p:animEffect transition="in" filter="checkerboard(across)">
                                      <p:cBhvr>
                                        <p:cTn id="138" dur="500"/>
                                        <p:tgtEl>
                                          <p:spTgt spid="123"/>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125"/>
                                        </p:tgtEl>
                                        <p:attrNameLst>
                                          <p:attrName>style.visibility</p:attrName>
                                        </p:attrNameLst>
                                      </p:cBhvr>
                                      <p:to>
                                        <p:strVal val="visible"/>
                                      </p:to>
                                    </p:set>
                                    <p:animEffect transition="in" filter="dissolve">
                                      <p:cBhvr>
                                        <p:cTn id="143" dur="500"/>
                                        <p:tgtEl>
                                          <p:spTgt spid="125"/>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88"/>
                                        </p:tgtEl>
                                        <p:attrNameLst>
                                          <p:attrName>style.visibility</p:attrName>
                                        </p:attrNameLst>
                                      </p:cBhvr>
                                      <p:to>
                                        <p:strVal val="visible"/>
                                      </p:to>
                                    </p:set>
                                    <p:animEffect transition="in" filter="dissolve">
                                      <p:cBhvr>
                                        <p:cTn id="146" dur="500"/>
                                        <p:tgtEl>
                                          <p:spTgt spid="88"/>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blinds(horizontal)">
                                      <p:cBhvr>
                                        <p:cTn id="151" dur="500"/>
                                        <p:tgtEl>
                                          <p:spTgt spid="65"/>
                                        </p:tgtEl>
                                      </p:cBhvr>
                                    </p:animEffect>
                                  </p:childTnLst>
                                </p:cTn>
                              </p:par>
                              <p:par>
                                <p:cTn id="152" presetID="3" presetClass="entr" presetSubtype="10" fill="hold" nodeType="withEffect">
                                  <p:stCondLst>
                                    <p:cond delay="0"/>
                                  </p:stCondLst>
                                  <p:childTnLst>
                                    <p:set>
                                      <p:cBhvr>
                                        <p:cTn id="153" dur="1" fill="hold">
                                          <p:stCondLst>
                                            <p:cond delay="0"/>
                                          </p:stCondLst>
                                        </p:cTn>
                                        <p:tgtEl>
                                          <p:spTgt spid="135"/>
                                        </p:tgtEl>
                                        <p:attrNameLst>
                                          <p:attrName>style.visibility</p:attrName>
                                        </p:attrNameLst>
                                      </p:cBhvr>
                                      <p:to>
                                        <p:strVal val="visible"/>
                                      </p:to>
                                    </p:set>
                                    <p:animEffect transition="in" filter="blinds(horizontal)">
                                      <p:cBhvr>
                                        <p:cTn id="154" dur="500"/>
                                        <p:tgtEl>
                                          <p:spTgt spid="135"/>
                                        </p:tgtEl>
                                      </p:cBhvr>
                                    </p:animEffect>
                                  </p:childTnLst>
                                </p:cTn>
                              </p:par>
                              <p:par>
                                <p:cTn id="155" presetID="3" presetClass="entr" presetSubtype="10" fill="hold" nodeType="with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blinds(horizontal)">
                                      <p:cBhvr>
                                        <p:cTn id="157" dur="500"/>
                                        <p:tgtEl>
                                          <p:spTgt spid="66"/>
                                        </p:tgtEl>
                                      </p:cBhvr>
                                    </p:animEffect>
                                  </p:childTnLst>
                                </p:cTn>
                              </p:par>
                              <p:par>
                                <p:cTn id="158" presetID="3" presetClass="entr" presetSubtype="10" fill="hold" nodeType="withEffect">
                                  <p:stCondLst>
                                    <p:cond delay="0"/>
                                  </p:stCondLst>
                                  <p:childTnLst>
                                    <p:set>
                                      <p:cBhvr>
                                        <p:cTn id="159" dur="1" fill="hold">
                                          <p:stCondLst>
                                            <p:cond delay="0"/>
                                          </p:stCondLst>
                                        </p:cTn>
                                        <p:tgtEl>
                                          <p:spTgt spid="132"/>
                                        </p:tgtEl>
                                        <p:attrNameLst>
                                          <p:attrName>style.visibility</p:attrName>
                                        </p:attrNameLst>
                                      </p:cBhvr>
                                      <p:to>
                                        <p:strVal val="visible"/>
                                      </p:to>
                                    </p:set>
                                    <p:animEffect transition="in" filter="blinds(horizontal)">
                                      <p:cBhvr>
                                        <p:cTn id="160" dur="500"/>
                                        <p:tgtEl>
                                          <p:spTgt spid="132"/>
                                        </p:tgtEl>
                                      </p:cBhvr>
                                    </p:animEffect>
                                  </p:childTnLst>
                                </p:cTn>
                              </p:par>
                              <p:par>
                                <p:cTn id="161" presetID="3" presetClass="entr" presetSubtype="10" fill="hold" nodeType="withEffect">
                                  <p:stCondLst>
                                    <p:cond delay="0"/>
                                  </p:stCondLst>
                                  <p:childTnLst>
                                    <p:set>
                                      <p:cBhvr>
                                        <p:cTn id="162" dur="1" fill="hold">
                                          <p:stCondLst>
                                            <p:cond delay="0"/>
                                          </p:stCondLst>
                                        </p:cTn>
                                        <p:tgtEl>
                                          <p:spTgt spid="128"/>
                                        </p:tgtEl>
                                        <p:attrNameLst>
                                          <p:attrName>style.visibility</p:attrName>
                                        </p:attrNameLst>
                                      </p:cBhvr>
                                      <p:to>
                                        <p:strVal val="visible"/>
                                      </p:to>
                                    </p:set>
                                    <p:animEffect transition="in" filter="blinds(horizontal)">
                                      <p:cBhvr>
                                        <p:cTn id="163" dur="500"/>
                                        <p:tgtEl>
                                          <p:spTgt spid="128"/>
                                        </p:tgtEl>
                                      </p:cBhvr>
                                    </p:animEffect>
                                  </p:childTnLst>
                                </p:cTn>
                              </p:par>
                              <p:par>
                                <p:cTn id="164" presetID="3" presetClass="entr" presetSubtype="10" fill="hold" nodeType="withEffect">
                                  <p:stCondLst>
                                    <p:cond delay="0"/>
                                  </p:stCondLst>
                                  <p:childTnLst>
                                    <p:set>
                                      <p:cBhvr>
                                        <p:cTn id="165" dur="1" fill="hold">
                                          <p:stCondLst>
                                            <p:cond delay="0"/>
                                          </p:stCondLst>
                                        </p:cTn>
                                        <p:tgtEl>
                                          <p:spTgt spid="131"/>
                                        </p:tgtEl>
                                        <p:attrNameLst>
                                          <p:attrName>style.visibility</p:attrName>
                                        </p:attrNameLst>
                                      </p:cBhvr>
                                      <p:to>
                                        <p:strVal val="visible"/>
                                      </p:to>
                                    </p:set>
                                    <p:animEffect transition="in" filter="blinds(horizontal)">
                                      <p:cBhvr>
                                        <p:cTn id="166" dur="500"/>
                                        <p:tgtEl>
                                          <p:spTgt spid="131"/>
                                        </p:tgtEl>
                                      </p:cBhvr>
                                    </p:animEffect>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143"/>
                                        </p:tgtEl>
                                        <p:attrNameLst>
                                          <p:attrName>style.visibility</p:attrName>
                                        </p:attrNameLst>
                                      </p:cBhvr>
                                      <p:to>
                                        <p:strVal val="visible"/>
                                      </p:to>
                                    </p:set>
                                    <p:animEffect transition="in" filter="dissolve">
                                      <p:cBhvr>
                                        <p:cTn id="171" dur="500"/>
                                        <p:tgtEl>
                                          <p:spTgt spid="143"/>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142"/>
                                        </p:tgtEl>
                                        <p:attrNameLst>
                                          <p:attrName>style.visibility</p:attrName>
                                        </p:attrNameLst>
                                      </p:cBhvr>
                                      <p:to>
                                        <p:strVal val="visible"/>
                                      </p:to>
                                    </p:set>
                                    <p:animEffect transition="in" filter="dissolve">
                                      <p:cBhvr>
                                        <p:cTn id="174" dur="500"/>
                                        <p:tgtEl>
                                          <p:spTgt spid="142"/>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145"/>
                                        </p:tgtEl>
                                        <p:attrNameLst>
                                          <p:attrName>style.visibility</p:attrName>
                                        </p:attrNameLst>
                                      </p:cBhvr>
                                      <p:to>
                                        <p:strVal val="visible"/>
                                      </p:to>
                                    </p:set>
                                    <p:animEffect transition="in" filter="dissolve">
                                      <p:cBhvr>
                                        <p:cTn id="179" dur="500"/>
                                        <p:tgtEl>
                                          <p:spTgt spid="145"/>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144"/>
                                        </p:tgtEl>
                                        <p:attrNameLst>
                                          <p:attrName>style.visibility</p:attrName>
                                        </p:attrNameLst>
                                      </p:cBhvr>
                                      <p:to>
                                        <p:strVal val="visible"/>
                                      </p:to>
                                    </p:set>
                                    <p:animEffect transition="in" filter="dissolve">
                                      <p:cBhvr>
                                        <p:cTn id="18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1" grpId="0" animBg="1"/>
      <p:bldP spid="52" grpId="0" animBg="1"/>
      <p:bldP spid="53" grpId="0" animBg="1"/>
      <p:bldP spid="65" grpId="0" animBg="1"/>
      <p:bldP spid="67" grpId="0" animBg="1"/>
      <p:bldP spid="69" grpId="0" animBg="1"/>
      <p:bldP spid="70" grpId="0" animBg="1"/>
      <p:bldP spid="71" grpId="0" animBg="1"/>
      <p:bldP spid="72" grpId="0" animBg="1"/>
      <p:bldP spid="73" grpId="0" animBg="1"/>
      <p:bldP spid="75" grpId="0" animBg="1"/>
      <p:bldP spid="86" grpId="0" animBg="1"/>
      <p:bldP spid="87" grpId="0" animBg="1"/>
      <p:bldP spid="88" grpId="0" animBg="1"/>
      <p:bldP spid="139" grpId="0"/>
      <p:bldP spid="140" grpId="0"/>
      <p:bldP spid="141" grpId="0"/>
      <p:bldP spid="142" grpId="0" animBg="1"/>
      <p:bldP spid="143" grpId="0" animBg="1"/>
      <p:bldP spid="144" grpId="0" animBg="1"/>
      <p:bldP spid="1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A5C0E4-5D26-2449-A10F-453E7395F8DE}"/>
              </a:ext>
            </a:extLst>
          </p:cNvPr>
          <p:cNvSpPr txBox="1"/>
          <p:nvPr/>
        </p:nvSpPr>
        <p:spPr>
          <a:xfrm>
            <a:off x="3738555" y="468037"/>
            <a:ext cx="16732016" cy="1015663"/>
          </a:xfrm>
          <a:prstGeom prst="rect">
            <a:avLst/>
          </a:prstGeom>
          <a:noFill/>
        </p:spPr>
        <p:txBody>
          <a:bodyPr wrap="none" rtlCol="0">
            <a:spAutoFit/>
          </a:bodyPr>
          <a:lstStyle/>
          <a:p>
            <a:pPr algn="ctr"/>
            <a:r>
              <a:rPr lang="en-GB" sz="6000" b="1">
                <a:solidFill>
                  <a:schemeClr val="tx2"/>
                </a:solidFill>
                <a:latin typeface="Poppins" pitchFamily="2" charset="77"/>
                <a:cs typeface="Poppins" pitchFamily="2" charset="77"/>
              </a:rPr>
              <a:t>MÔ HÌNH KINH DOANH CANVAS CỦA SKYPE</a:t>
            </a:r>
            <a:endParaRPr lang="en-US" sz="6000" b="1" dirty="0">
              <a:solidFill>
                <a:schemeClr val="tx2"/>
              </a:solidFill>
              <a:latin typeface="Poppins" pitchFamily="2" charset="77"/>
              <a:cs typeface="Poppins" pitchFamily="2" charset="77"/>
            </a:endParaRPr>
          </a:p>
        </p:txBody>
      </p:sp>
      <p:graphicFrame>
        <p:nvGraphicFramePr>
          <p:cNvPr id="5" name="Chart 4">
            <a:extLst>
              <a:ext uri="{FF2B5EF4-FFF2-40B4-BE49-F238E27FC236}">
                <a16:creationId xmlns:a16="http://schemas.microsoft.com/office/drawing/2014/main" id="{29C82826-A0EB-254A-9375-0FE2958050A0}"/>
              </a:ext>
            </a:extLst>
          </p:cNvPr>
          <p:cNvGraphicFramePr/>
          <p:nvPr/>
        </p:nvGraphicFramePr>
        <p:xfrm>
          <a:off x="8470680" y="4110684"/>
          <a:ext cx="7436291" cy="743551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929">
            <a:extLst>
              <a:ext uri="{FF2B5EF4-FFF2-40B4-BE49-F238E27FC236}">
                <a16:creationId xmlns:a16="http://schemas.microsoft.com/office/drawing/2014/main" id="{3DCF3CDE-7C11-724D-9C9D-F593DE35189D}"/>
              </a:ext>
            </a:extLst>
          </p:cNvPr>
          <p:cNvSpPr>
            <a:spLocks noChangeAspect="1"/>
          </p:cNvSpPr>
          <p:nvPr/>
        </p:nvSpPr>
        <p:spPr bwMode="auto">
          <a:xfrm>
            <a:off x="13151355" y="6073345"/>
            <a:ext cx="1429184" cy="1424934"/>
          </a:xfrm>
          <a:custGeom>
            <a:avLst/>
            <a:gdLst>
              <a:gd name="T0" fmla="*/ 7657895 w 293328"/>
              <a:gd name="T1" fmla="*/ 9005345 h 293238"/>
              <a:gd name="T2" fmla="*/ 4498868 w 293328"/>
              <a:gd name="T3" fmla="*/ 9005345 h 293238"/>
              <a:gd name="T4" fmla="*/ 3522037 w 293328"/>
              <a:gd name="T5" fmla="*/ 8834279 h 293238"/>
              <a:gd name="T6" fmla="*/ 1438230 w 293328"/>
              <a:gd name="T7" fmla="*/ 9163206 h 293238"/>
              <a:gd name="T8" fmla="*/ 8017115 w 293328"/>
              <a:gd name="T9" fmla="*/ 7579894 h 293238"/>
              <a:gd name="T10" fmla="*/ 9228325 w 293328"/>
              <a:gd name="T11" fmla="*/ 7908834 h 293238"/>
              <a:gd name="T12" fmla="*/ 8017115 w 293328"/>
              <a:gd name="T13" fmla="*/ 7579894 h 293238"/>
              <a:gd name="T14" fmla="*/ 7196298 w 293328"/>
              <a:gd name="T15" fmla="*/ 7750944 h 293238"/>
              <a:gd name="T16" fmla="*/ 5652355 w 293328"/>
              <a:gd name="T17" fmla="*/ 7750944 h 293238"/>
              <a:gd name="T18" fmla="*/ 4792152 w 293328"/>
              <a:gd name="T19" fmla="*/ 7579894 h 293238"/>
              <a:gd name="T20" fmla="*/ 3615792 w 293328"/>
              <a:gd name="T21" fmla="*/ 7908834 h 293238"/>
              <a:gd name="T22" fmla="*/ 1441954 w 293328"/>
              <a:gd name="T23" fmla="*/ 7579894 h 293238"/>
              <a:gd name="T24" fmla="*/ 2653087 w 293328"/>
              <a:gd name="T25" fmla="*/ 7908834 h 293238"/>
              <a:gd name="T26" fmla="*/ 1441954 w 293328"/>
              <a:gd name="T27" fmla="*/ 7579894 h 293238"/>
              <a:gd name="T28" fmla="*/ 7960461 w 293328"/>
              <a:gd name="T29" fmla="*/ 5049788 h 293238"/>
              <a:gd name="T30" fmla="*/ 8417216 w 293328"/>
              <a:gd name="T31" fmla="*/ 6059062 h 293238"/>
              <a:gd name="T32" fmla="*/ 8417216 w 293328"/>
              <a:gd name="T33" fmla="*/ 4558084 h 293238"/>
              <a:gd name="T34" fmla="*/ 7803923 w 293328"/>
              <a:gd name="T35" fmla="*/ 6136728 h 293238"/>
              <a:gd name="T36" fmla="*/ 6512036 w 293328"/>
              <a:gd name="T37" fmla="*/ 6110840 h 293238"/>
              <a:gd name="T38" fmla="*/ 7582022 w 293328"/>
              <a:gd name="T39" fmla="*/ 5877936 h 293238"/>
              <a:gd name="T40" fmla="*/ 7790812 w 293328"/>
              <a:gd name="T41" fmla="*/ 4803898 h 293238"/>
              <a:gd name="T42" fmla="*/ 1645443 w 293328"/>
              <a:gd name="T43" fmla="*/ 4558084 h 293238"/>
              <a:gd name="T44" fmla="*/ 2827025 w 293328"/>
              <a:gd name="T45" fmla="*/ 4881567 h 293238"/>
              <a:gd name="T46" fmla="*/ 1593537 w 293328"/>
              <a:gd name="T47" fmla="*/ 6007352 h 293238"/>
              <a:gd name="T48" fmla="*/ 3411399 w 293328"/>
              <a:gd name="T49" fmla="*/ 6007352 h 293238"/>
              <a:gd name="T50" fmla="*/ 3735991 w 293328"/>
              <a:gd name="T51" fmla="*/ 5670900 h 293238"/>
              <a:gd name="T52" fmla="*/ 1645443 w 293328"/>
              <a:gd name="T53" fmla="*/ 6369652 h 293238"/>
              <a:gd name="T54" fmla="*/ 1645443 w 293328"/>
              <a:gd name="T55" fmla="*/ 4558084 h 293238"/>
              <a:gd name="T56" fmla="*/ 326516 w 293328"/>
              <a:gd name="T57" fmla="*/ 9731379 h 293238"/>
              <a:gd name="T58" fmla="*/ 10330664 w 293328"/>
              <a:gd name="T59" fmla="*/ 9731379 h 293238"/>
              <a:gd name="T60" fmla="*/ 8019003 w 293328"/>
              <a:gd name="T61" fmla="*/ 3715021 h 293238"/>
              <a:gd name="T62" fmla="*/ 5224068 w 293328"/>
              <a:gd name="T63" fmla="*/ 6671540 h 293238"/>
              <a:gd name="T64" fmla="*/ 5328636 w 293328"/>
              <a:gd name="T65" fmla="*/ 2017972 h 293238"/>
              <a:gd name="T66" fmla="*/ 5119204 w 293328"/>
              <a:gd name="T67" fmla="*/ 2950064 h 293238"/>
              <a:gd name="T68" fmla="*/ 5538018 w 293328"/>
              <a:gd name="T69" fmla="*/ 2950064 h 293238"/>
              <a:gd name="T70" fmla="*/ 5328636 w 293328"/>
              <a:gd name="T71" fmla="*/ 2017972 h 293238"/>
              <a:gd name="T72" fmla="*/ 5878196 w 293328"/>
              <a:gd name="T73" fmla="*/ 2975948 h 293238"/>
              <a:gd name="T74" fmla="*/ 5930522 w 293328"/>
              <a:gd name="T75" fmla="*/ 4374065 h 293238"/>
              <a:gd name="T76" fmla="*/ 4569543 w 293328"/>
              <a:gd name="T77" fmla="*/ 4179851 h 293238"/>
              <a:gd name="T78" fmla="*/ 5328636 w 293328"/>
              <a:gd name="T79" fmla="*/ 1707229 h 293238"/>
              <a:gd name="T80" fmla="*/ 2912433 w 293328"/>
              <a:gd name="T81" fmla="*/ 3353513 h 293238"/>
              <a:gd name="T82" fmla="*/ 7757771 w 293328"/>
              <a:gd name="T83" fmla="*/ 1120021 h 293238"/>
              <a:gd name="T84" fmla="*/ 5380810 w 293328"/>
              <a:gd name="T85" fmla="*/ 9598 h 293238"/>
              <a:gd name="T86" fmla="*/ 8071270 w 293328"/>
              <a:gd name="T87" fmla="*/ 3353513 h 293238"/>
              <a:gd name="T88" fmla="*/ 10657173 w 293328"/>
              <a:gd name="T89" fmla="*/ 4205648 h 293238"/>
              <a:gd name="T90" fmla="*/ 809663 w 293328"/>
              <a:gd name="T91" fmla="*/ 10531857 h 293238"/>
              <a:gd name="T92" fmla="*/ 809663 w 293328"/>
              <a:gd name="T93" fmla="*/ 3405144 h 293238"/>
              <a:gd name="T94" fmla="*/ 2585917 w 293328"/>
              <a:gd name="T95" fmla="*/ 1003808 h 2932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3328" h="293238">
                <a:moveTo>
                  <a:pt x="128173" y="245972"/>
                </a:moveTo>
                <a:lnTo>
                  <a:pt x="206065" y="245972"/>
                </a:lnTo>
                <a:cubicBezTo>
                  <a:pt x="208601" y="245972"/>
                  <a:pt x="210775" y="248170"/>
                  <a:pt x="210775" y="250735"/>
                </a:cubicBezTo>
                <a:cubicBezTo>
                  <a:pt x="210775" y="253299"/>
                  <a:pt x="208601" y="255131"/>
                  <a:pt x="206065" y="255131"/>
                </a:cubicBezTo>
                <a:lnTo>
                  <a:pt x="128173" y="255131"/>
                </a:lnTo>
                <a:cubicBezTo>
                  <a:pt x="125999" y="255131"/>
                  <a:pt x="123825" y="253299"/>
                  <a:pt x="123825" y="250735"/>
                </a:cubicBezTo>
                <a:cubicBezTo>
                  <a:pt x="123825" y="248170"/>
                  <a:pt x="125999" y="245972"/>
                  <a:pt x="128173" y="245972"/>
                </a:cubicBezTo>
                <a:close/>
                <a:moveTo>
                  <a:pt x="39585" y="245972"/>
                </a:moveTo>
                <a:lnTo>
                  <a:pt x="96940" y="245972"/>
                </a:lnTo>
                <a:cubicBezTo>
                  <a:pt x="99449" y="245972"/>
                  <a:pt x="101241" y="248170"/>
                  <a:pt x="101241" y="250735"/>
                </a:cubicBezTo>
                <a:cubicBezTo>
                  <a:pt x="101241" y="253299"/>
                  <a:pt x="99449" y="255131"/>
                  <a:pt x="96940" y="255131"/>
                </a:cubicBezTo>
                <a:lnTo>
                  <a:pt x="39585" y="255131"/>
                </a:lnTo>
                <a:cubicBezTo>
                  <a:pt x="36717" y="255131"/>
                  <a:pt x="34925" y="253299"/>
                  <a:pt x="34925" y="250735"/>
                </a:cubicBezTo>
                <a:cubicBezTo>
                  <a:pt x="34925" y="248170"/>
                  <a:pt x="36717" y="245972"/>
                  <a:pt x="39585" y="245972"/>
                </a:cubicBezTo>
                <a:close/>
                <a:moveTo>
                  <a:pt x="220663" y="211047"/>
                </a:moveTo>
                <a:lnTo>
                  <a:pt x="254000" y="211047"/>
                </a:lnTo>
                <a:cubicBezTo>
                  <a:pt x="256564" y="211047"/>
                  <a:pt x="258396" y="213245"/>
                  <a:pt x="258396" y="215810"/>
                </a:cubicBezTo>
                <a:cubicBezTo>
                  <a:pt x="258396" y="218374"/>
                  <a:pt x="256564" y="220206"/>
                  <a:pt x="254000" y="220206"/>
                </a:cubicBezTo>
                <a:lnTo>
                  <a:pt x="220663" y="220206"/>
                </a:lnTo>
                <a:cubicBezTo>
                  <a:pt x="218098" y="220206"/>
                  <a:pt x="215900" y="218374"/>
                  <a:pt x="215900" y="215810"/>
                </a:cubicBezTo>
                <a:cubicBezTo>
                  <a:pt x="215900" y="213245"/>
                  <a:pt x="218098" y="211047"/>
                  <a:pt x="220663" y="211047"/>
                </a:cubicBezTo>
                <a:close/>
                <a:moveTo>
                  <a:pt x="159971" y="211047"/>
                </a:moveTo>
                <a:lnTo>
                  <a:pt x="193308" y="211047"/>
                </a:lnTo>
                <a:cubicBezTo>
                  <a:pt x="195873" y="211047"/>
                  <a:pt x="198071" y="213245"/>
                  <a:pt x="198071" y="215810"/>
                </a:cubicBezTo>
                <a:cubicBezTo>
                  <a:pt x="198071" y="218374"/>
                  <a:pt x="195873" y="220206"/>
                  <a:pt x="193308" y="220206"/>
                </a:cubicBezTo>
                <a:lnTo>
                  <a:pt x="159971" y="220206"/>
                </a:lnTo>
                <a:cubicBezTo>
                  <a:pt x="157407" y="220206"/>
                  <a:pt x="155575" y="218374"/>
                  <a:pt x="155575" y="215810"/>
                </a:cubicBezTo>
                <a:cubicBezTo>
                  <a:pt x="155575" y="213245"/>
                  <a:pt x="157407" y="211047"/>
                  <a:pt x="159971" y="211047"/>
                </a:cubicBezTo>
                <a:close/>
                <a:moveTo>
                  <a:pt x="99520" y="211047"/>
                </a:moveTo>
                <a:lnTo>
                  <a:pt x="131899" y="211047"/>
                </a:lnTo>
                <a:cubicBezTo>
                  <a:pt x="134390" y="211047"/>
                  <a:pt x="136169" y="213245"/>
                  <a:pt x="136169" y="215810"/>
                </a:cubicBezTo>
                <a:cubicBezTo>
                  <a:pt x="136169" y="218374"/>
                  <a:pt x="134390" y="220206"/>
                  <a:pt x="131899" y="220206"/>
                </a:cubicBezTo>
                <a:lnTo>
                  <a:pt x="99520" y="220206"/>
                </a:lnTo>
                <a:cubicBezTo>
                  <a:pt x="97029" y="220206"/>
                  <a:pt x="95250" y="218374"/>
                  <a:pt x="95250" y="215810"/>
                </a:cubicBezTo>
                <a:cubicBezTo>
                  <a:pt x="95250" y="213245"/>
                  <a:pt x="97029" y="211047"/>
                  <a:pt x="99520" y="211047"/>
                </a:cubicBezTo>
                <a:close/>
                <a:moveTo>
                  <a:pt x="39687" y="211047"/>
                </a:moveTo>
                <a:lnTo>
                  <a:pt x="73024" y="211047"/>
                </a:lnTo>
                <a:cubicBezTo>
                  <a:pt x="75589" y="211047"/>
                  <a:pt x="77421" y="213245"/>
                  <a:pt x="77421" y="215810"/>
                </a:cubicBezTo>
                <a:cubicBezTo>
                  <a:pt x="77421" y="218374"/>
                  <a:pt x="75589" y="220206"/>
                  <a:pt x="73024" y="220206"/>
                </a:cubicBezTo>
                <a:lnTo>
                  <a:pt x="39687" y="220206"/>
                </a:lnTo>
                <a:cubicBezTo>
                  <a:pt x="36757" y="220206"/>
                  <a:pt x="34925" y="218374"/>
                  <a:pt x="34925" y="215810"/>
                </a:cubicBezTo>
                <a:cubicBezTo>
                  <a:pt x="34925" y="213245"/>
                  <a:pt x="36757" y="211047"/>
                  <a:pt x="39687" y="211047"/>
                </a:cubicBezTo>
                <a:close/>
                <a:moveTo>
                  <a:pt x="231675" y="135917"/>
                </a:moveTo>
                <a:cubicBezTo>
                  <a:pt x="227365" y="135917"/>
                  <a:pt x="222336" y="137358"/>
                  <a:pt x="219463" y="140241"/>
                </a:cubicBezTo>
                <a:cubicBezTo>
                  <a:pt x="219463" y="140241"/>
                  <a:pt x="219463" y="140601"/>
                  <a:pt x="219104" y="140601"/>
                </a:cubicBezTo>
                <a:cubicBezTo>
                  <a:pt x="223414" y="147807"/>
                  <a:pt x="223414" y="156453"/>
                  <a:pt x="219104" y="164019"/>
                </a:cubicBezTo>
                <a:cubicBezTo>
                  <a:pt x="219463" y="164019"/>
                  <a:pt x="219463" y="164019"/>
                  <a:pt x="219463" y="164019"/>
                </a:cubicBezTo>
                <a:cubicBezTo>
                  <a:pt x="222336" y="166902"/>
                  <a:pt x="227365" y="168703"/>
                  <a:pt x="231675" y="168703"/>
                </a:cubicBezTo>
                <a:cubicBezTo>
                  <a:pt x="240654" y="168703"/>
                  <a:pt x="247837" y="161137"/>
                  <a:pt x="247837" y="152490"/>
                </a:cubicBezTo>
                <a:cubicBezTo>
                  <a:pt x="247837" y="143123"/>
                  <a:pt x="240654" y="135917"/>
                  <a:pt x="231675" y="135917"/>
                </a:cubicBezTo>
                <a:close/>
                <a:moveTo>
                  <a:pt x="231675" y="126910"/>
                </a:moveTo>
                <a:cubicBezTo>
                  <a:pt x="245682" y="126910"/>
                  <a:pt x="256816" y="138439"/>
                  <a:pt x="256816" y="152490"/>
                </a:cubicBezTo>
                <a:cubicBezTo>
                  <a:pt x="256816" y="166181"/>
                  <a:pt x="245682" y="177350"/>
                  <a:pt x="231675" y="177350"/>
                </a:cubicBezTo>
                <a:cubicBezTo>
                  <a:pt x="225569" y="177350"/>
                  <a:pt x="219104" y="174828"/>
                  <a:pt x="214794" y="170865"/>
                </a:cubicBezTo>
                <a:cubicBezTo>
                  <a:pt x="214435" y="170504"/>
                  <a:pt x="214435" y="170504"/>
                  <a:pt x="214435" y="170504"/>
                </a:cubicBezTo>
                <a:cubicBezTo>
                  <a:pt x="209766" y="175188"/>
                  <a:pt x="203301" y="177350"/>
                  <a:pt x="197195" y="177350"/>
                </a:cubicBezTo>
                <a:cubicBezTo>
                  <a:pt x="190730" y="177350"/>
                  <a:pt x="184265" y="174828"/>
                  <a:pt x="179237" y="170144"/>
                </a:cubicBezTo>
                <a:cubicBezTo>
                  <a:pt x="177800" y="168343"/>
                  <a:pt x="177800" y="165460"/>
                  <a:pt x="179237" y="163659"/>
                </a:cubicBezTo>
                <a:cubicBezTo>
                  <a:pt x="181033" y="162218"/>
                  <a:pt x="183906" y="162218"/>
                  <a:pt x="185702" y="163659"/>
                </a:cubicBezTo>
                <a:cubicBezTo>
                  <a:pt x="192167" y="170144"/>
                  <a:pt x="202582" y="170144"/>
                  <a:pt x="208688" y="163659"/>
                </a:cubicBezTo>
                <a:cubicBezTo>
                  <a:pt x="215153" y="157534"/>
                  <a:pt x="215153" y="147086"/>
                  <a:pt x="208688" y="140601"/>
                </a:cubicBezTo>
                <a:cubicBezTo>
                  <a:pt x="206892" y="138799"/>
                  <a:pt x="206892" y="135917"/>
                  <a:pt x="208688" y="134476"/>
                </a:cubicBezTo>
                <a:cubicBezTo>
                  <a:pt x="210125" y="133035"/>
                  <a:pt x="212639" y="132675"/>
                  <a:pt x="214435" y="133755"/>
                </a:cubicBezTo>
                <a:cubicBezTo>
                  <a:pt x="214435" y="133755"/>
                  <a:pt x="214435" y="133755"/>
                  <a:pt x="214794" y="133755"/>
                </a:cubicBezTo>
                <a:cubicBezTo>
                  <a:pt x="219104" y="129432"/>
                  <a:pt x="225569" y="126910"/>
                  <a:pt x="231675" y="126910"/>
                </a:cubicBezTo>
                <a:close/>
                <a:moveTo>
                  <a:pt x="45289" y="126910"/>
                </a:moveTo>
                <a:lnTo>
                  <a:pt x="77812" y="126910"/>
                </a:lnTo>
                <a:cubicBezTo>
                  <a:pt x="80314" y="126910"/>
                  <a:pt x="82458" y="129072"/>
                  <a:pt x="82458" y="131233"/>
                </a:cubicBezTo>
                <a:cubicBezTo>
                  <a:pt x="82458" y="133755"/>
                  <a:pt x="80314" y="135917"/>
                  <a:pt x="77812" y="135917"/>
                </a:cubicBezTo>
                <a:lnTo>
                  <a:pt x="45289" y="135917"/>
                </a:lnTo>
                <a:cubicBezTo>
                  <a:pt x="44217" y="135917"/>
                  <a:pt x="43860" y="136638"/>
                  <a:pt x="43860" y="137358"/>
                </a:cubicBezTo>
                <a:lnTo>
                  <a:pt x="43860" y="167262"/>
                </a:lnTo>
                <a:cubicBezTo>
                  <a:pt x="43860" y="167622"/>
                  <a:pt x="44217" y="168703"/>
                  <a:pt x="45289" y="168703"/>
                </a:cubicBezTo>
                <a:lnTo>
                  <a:pt x="92465" y="168703"/>
                </a:lnTo>
                <a:cubicBezTo>
                  <a:pt x="93180" y="168703"/>
                  <a:pt x="93895" y="167622"/>
                  <a:pt x="93895" y="167262"/>
                </a:cubicBezTo>
                <a:lnTo>
                  <a:pt x="93895" y="157894"/>
                </a:lnTo>
                <a:cubicBezTo>
                  <a:pt x="93895" y="155372"/>
                  <a:pt x="95682" y="153211"/>
                  <a:pt x="98183" y="153211"/>
                </a:cubicBezTo>
                <a:cubicBezTo>
                  <a:pt x="100685" y="153211"/>
                  <a:pt x="102829" y="155372"/>
                  <a:pt x="102829" y="157894"/>
                </a:cubicBezTo>
                <a:lnTo>
                  <a:pt x="102829" y="167262"/>
                </a:lnTo>
                <a:cubicBezTo>
                  <a:pt x="102829" y="173026"/>
                  <a:pt x="98183" y="177350"/>
                  <a:pt x="92465" y="177350"/>
                </a:cubicBezTo>
                <a:lnTo>
                  <a:pt x="45289" y="177350"/>
                </a:lnTo>
                <a:cubicBezTo>
                  <a:pt x="39571" y="177350"/>
                  <a:pt x="34925" y="173026"/>
                  <a:pt x="34925" y="167262"/>
                </a:cubicBezTo>
                <a:lnTo>
                  <a:pt x="34925" y="137358"/>
                </a:lnTo>
                <a:cubicBezTo>
                  <a:pt x="34925" y="131594"/>
                  <a:pt x="39571" y="126910"/>
                  <a:pt x="45289" y="126910"/>
                </a:cubicBezTo>
                <a:close/>
                <a:moveTo>
                  <a:pt x="22287" y="103437"/>
                </a:moveTo>
                <a:cubicBezTo>
                  <a:pt x="15098" y="103437"/>
                  <a:pt x="8987" y="109548"/>
                  <a:pt x="8987" y="117097"/>
                </a:cubicBezTo>
                <a:lnTo>
                  <a:pt x="8987" y="270950"/>
                </a:lnTo>
                <a:cubicBezTo>
                  <a:pt x="8987" y="278499"/>
                  <a:pt x="15098" y="284251"/>
                  <a:pt x="22287" y="284251"/>
                </a:cubicBezTo>
                <a:lnTo>
                  <a:pt x="271041" y="284251"/>
                </a:lnTo>
                <a:cubicBezTo>
                  <a:pt x="278230" y="284251"/>
                  <a:pt x="284341" y="278499"/>
                  <a:pt x="284341" y="270950"/>
                </a:cubicBezTo>
                <a:lnTo>
                  <a:pt x="284341" y="117097"/>
                </a:lnTo>
                <a:cubicBezTo>
                  <a:pt x="284341" y="109548"/>
                  <a:pt x="278230" y="103437"/>
                  <a:pt x="271041" y="103437"/>
                </a:cubicBezTo>
                <a:lnTo>
                  <a:pt x="220715" y="103437"/>
                </a:lnTo>
                <a:cubicBezTo>
                  <a:pt x="210290" y="139744"/>
                  <a:pt x="152056" y="183599"/>
                  <a:pt x="149180" y="185756"/>
                </a:cubicBezTo>
                <a:cubicBezTo>
                  <a:pt x="148461" y="186475"/>
                  <a:pt x="147383" y="186475"/>
                  <a:pt x="146664" y="186475"/>
                </a:cubicBezTo>
                <a:cubicBezTo>
                  <a:pt x="145585" y="186475"/>
                  <a:pt x="144867" y="186475"/>
                  <a:pt x="143788" y="185756"/>
                </a:cubicBezTo>
                <a:cubicBezTo>
                  <a:pt x="141272" y="183599"/>
                  <a:pt x="83037" y="139744"/>
                  <a:pt x="72972" y="103437"/>
                </a:cubicBezTo>
                <a:lnTo>
                  <a:pt x="22287" y="103437"/>
                </a:lnTo>
                <a:close/>
                <a:moveTo>
                  <a:pt x="146664" y="56186"/>
                </a:moveTo>
                <a:cubicBezTo>
                  <a:pt x="139820" y="56186"/>
                  <a:pt x="134417" y="61953"/>
                  <a:pt x="134417" y="68441"/>
                </a:cubicBezTo>
                <a:cubicBezTo>
                  <a:pt x="134417" y="72045"/>
                  <a:pt x="136218" y="75650"/>
                  <a:pt x="139460" y="77812"/>
                </a:cubicBezTo>
                <a:cubicBezTo>
                  <a:pt x="140540" y="78894"/>
                  <a:pt x="141261" y="80335"/>
                  <a:pt x="140900" y="82138"/>
                </a:cubicBezTo>
                <a:lnTo>
                  <a:pt x="135498" y="112776"/>
                </a:lnTo>
                <a:lnTo>
                  <a:pt x="157830" y="112776"/>
                </a:lnTo>
                <a:lnTo>
                  <a:pt x="152427" y="82138"/>
                </a:lnTo>
                <a:cubicBezTo>
                  <a:pt x="152066" y="80335"/>
                  <a:pt x="152787" y="78894"/>
                  <a:pt x="154228" y="77812"/>
                </a:cubicBezTo>
                <a:cubicBezTo>
                  <a:pt x="157109" y="75650"/>
                  <a:pt x="158550" y="72045"/>
                  <a:pt x="158550" y="68441"/>
                </a:cubicBezTo>
                <a:cubicBezTo>
                  <a:pt x="158550" y="61953"/>
                  <a:pt x="153507" y="56186"/>
                  <a:pt x="146664" y="56186"/>
                </a:cubicBezTo>
                <a:close/>
                <a:moveTo>
                  <a:pt x="146664" y="47535"/>
                </a:moveTo>
                <a:cubicBezTo>
                  <a:pt x="158190" y="47535"/>
                  <a:pt x="167915" y="56907"/>
                  <a:pt x="167915" y="68441"/>
                </a:cubicBezTo>
                <a:cubicBezTo>
                  <a:pt x="167915" y="73847"/>
                  <a:pt x="165394" y="79254"/>
                  <a:pt x="161792" y="82859"/>
                </a:cubicBezTo>
                <a:lnTo>
                  <a:pt x="167555" y="116380"/>
                </a:lnTo>
                <a:cubicBezTo>
                  <a:pt x="167915" y="117822"/>
                  <a:pt x="167555" y="119264"/>
                  <a:pt x="166834" y="120345"/>
                </a:cubicBezTo>
                <a:cubicBezTo>
                  <a:pt x="165754" y="121066"/>
                  <a:pt x="164673" y="121787"/>
                  <a:pt x="163232" y="121787"/>
                </a:cubicBezTo>
                <a:lnTo>
                  <a:pt x="130095" y="121787"/>
                </a:lnTo>
                <a:cubicBezTo>
                  <a:pt x="128654" y="121787"/>
                  <a:pt x="127573" y="121066"/>
                  <a:pt x="126493" y="120345"/>
                </a:cubicBezTo>
                <a:cubicBezTo>
                  <a:pt x="125772" y="119264"/>
                  <a:pt x="125412" y="117822"/>
                  <a:pt x="125772" y="116380"/>
                </a:cubicBezTo>
                <a:lnTo>
                  <a:pt x="131535" y="82859"/>
                </a:lnTo>
                <a:cubicBezTo>
                  <a:pt x="127933" y="79254"/>
                  <a:pt x="125412" y="73847"/>
                  <a:pt x="125412" y="68441"/>
                </a:cubicBezTo>
                <a:cubicBezTo>
                  <a:pt x="125412" y="56907"/>
                  <a:pt x="135137" y="47535"/>
                  <a:pt x="146664" y="47535"/>
                </a:cubicBezTo>
                <a:close/>
                <a:moveTo>
                  <a:pt x="146664" y="8897"/>
                </a:moveTo>
                <a:lnTo>
                  <a:pt x="80162" y="31184"/>
                </a:lnTo>
                <a:lnTo>
                  <a:pt x="80162" y="93372"/>
                </a:lnTo>
                <a:cubicBezTo>
                  <a:pt x="80162" y="122849"/>
                  <a:pt x="134082" y="166704"/>
                  <a:pt x="146664" y="176410"/>
                </a:cubicBezTo>
                <a:cubicBezTo>
                  <a:pt x="159245" y="166704"/>
                  <a:pt x="213525" y="122849"/>
                  <a:pt x="213525" y="93372"/>
                </a:cubicBezTo>
                <a:lnTo>
                  <a:pt x="213525" y="31184"/>
                </a:lnTo>
                <a:lnTo>
                  <a:pt x="146664" y="8897"/>
                </a:lnTo>
                <a:close/>
                <a:moveTo>
                  <a:pt x="145226" y="269"/>
                </a:moveTo>
                <a:cubicBezTo>
                  <a:pt x="146304" y="-90"/>
                  <a:pt x="147023" y="-90"/>
                  <a:pt x="148102" y="269"/>
                </a:cubicBezTo>
                <a:lnTo>
                  <a:pt x="219277" y="23635"/>
                </a:lnTo>
                <a:cubicBezTo>
                  <a:pt x="221074" y="24354"/>
                  <a:pt x="222153" y="26151"/>
                  <a:pt x="222153" y="27949"/>
                </a:cubicBezTo>
                <a:lnTo>
                  <a:pt x="222153" y="93372"/>
                </a:lnTo>
                <a:cubicBezTo>
                  <a:pt x="222153" y="93732"/>
                  <a:pt x="222153" y="94451"/>
                  <a:pt x="222153" y="94810"/>
                </a:cubicBezTo>
                <a:lnTo>
                  <a:pt x="271041" y="94810"/>
                </a:lnTo>
                <a:cubicBezTo>
                  <a:pt x="283263" y="94810"/>
                  <a:pt x="293328" y="104875"/>
                  <a:pt x="293328" y="117097"/>
                </a:cubicBezTo>
                <a:lnTo>
                  <a:pt x="293328" y="270950"/>
                </a:lnTo>
                <a:cubicBezTo>
                  <a:pt x="293328" y="283172"/>
                  <a:pt x="283263" y="293238"/>
                  <a:pt x="271041" y="293238"/>
                </a:cubicBezTo>
                <a:lnTo>
                  <a:pt x="22287" y="293238"/>
                </a:lnTo>
                <a:cubicBezTo>
                  <a:pt x="10065" y="293238"/>
                  <a:pt x="0" y="283172"/>
                  <a:pt x="0" y="270950"/>
                </a:cubicBezTo>
                <a:lnTo>
                  <a:pt x="0" y="117097"/>
                </a:lnTo>
                <a:cubicBezTo>
                  <a:pt x="0" y="104875"/>
                  <a:pt x="10065" y="94810"/>
                  <a:pt x="22287" y="94810"/>
                </a:cubicBezTo>
                <a:lnTo>
                  <a:pt x="71175" y="94810"/>
                </a:lnTo>
                <a:cubicBezTo>
                  <a:pt x="71175" y="94451"/>
                  <a:pt x="71175" y="93732"/>
                  <a:pt x="71175" y="93372"/>
                </a:cubicBezTo>
                <a:lnTo>
                  <a:pt x="71175" y="27949"/>
                </a:lnTo>
                <a:cubicBezTo>
                  <a:pt x="71175" y="26151"/>
                  <a:pt x="72253" y="24354"/>
                  <a:pt x="74051" y="23635"/>
                </a:cubicBezTo>
                <a:lnTo>
                  <a:pt x="145226" y="269"/>
                </a:lnTo>
                <a:close/>
              </a:path>
            </a:pathLst>
          </a:custGeom>
          <a:solidFill>
            <a:schemeClr val="bg1"/>
          </a:solidFill>
          <a:ln>
            <a:noFill/>
          </a:ln>
        </p:spPr>
        <p:txBody>
          <a:bodyPr anchor="ctr"/>
          <a:lstStyle/>
          <a:p>
            <a:endParaRPr lang="en-US"/>
          </a:p>
        </p:txBody>
      </p:sp>
      <p:sp>
        <p:nvSpPr>
          <p:cNvPr id="7" name="Freeform 938">
            <a:extLst>
              <a:ext uri="{FF2B5EF4-FFF2-40B4-BE49-F238E27FC236}">
                <a16:creationId xmlns:a16="http://schemas.microsoft.com/office/drawing/2014/main" id="{4C0F6293-DB02-F147-843E-D9F88DA85377}"/>
              </a:ext>
            </a:extLst>
          </p:cNvPr>
          <p:cNvSpPr>
            <a:spLocks noChangeAspect="1"/>
          </p:cNvSpPr>
          <p:nvPr/>
        </p:nvSpPr>
        <p:spPr bwMode="auto">
          <a:xfrm>
            <a:off x="11474232" y="9015860"/>
            <a:ext cx="1429184" cy="1429184"/>
          </a:xfrm>
          <a:custGeom>
            <a:avLst/>
            <a:gdLst>
              <a:gd name="T0" fmla="*/ 3908867 w 293327"/>
              <a:gd name="T1" fmla="*/ 9106418 h 293328"/>
              <a:gd name="T2" fmla="*/ 4627651 w 293327"/>
              <a:gd name="T3" fmla="*/ 9106418 h 293328"/>
              <a:gd name="T4" fmla="*/ 4268257 w 293327"/>
              <a:gd name="T5" fmla="*/ 8420867 h 293328"/>
              <a:gd name="T6" fmla="*/ 4268257 w 293327"/>
              <a:gd name="T7" fmla="*/ 9791887 h 293328"/>
              <a:gd name="T8" fmla="*/ 4268257 w 293327"/>
              <a:gd name="T9" fmla="*/ 8420867 h 293328"/>
              <a:gd name="T10" fmla="*/ 2117656 w 293327"/>
              <a:gd name="T11" fmla="*/ 7311654 h 293328"/>
              <a:gd name="T12" fmla="*/ 2829577 w 293327"/>
              <a:gd name="T13" fmla="*/ 7311654 h 293328"/>
              <a:gd name="T14" fmla="*/ 4545752 w 293327"/>
              <a:gd name="T15" fmla="*/ 6800492 h 293328"/>
              <a:gd name="T16" fmla="*/ 4780006 w 293327"/>
              <a:gd name="T17" fmla="*/ 7035809 h 293328"/>
              <a:gd name="T18" fmla="*/ 2085617 w 293327"/>
              <a:gd name="T19" fmla="*/ 9676631 h 293328"/>
              <a:gd name="T20" fmla="*/ 1968489 w 293327"/>
              <a:gd name="T21" fmla="*/ 9402106 h 293328"/>
              <a:gd name="T22" fmla="*/ 2473597 w 293327"/>
              <a:gd name="T23" fmla="*/ 6632828 h 293328"/>
              <a:gd name="T24" fmla="*/ 2473597 w 293327"/>
              <a:gd name="T25" fmla="*/ 8003799 h 293328"/>
              <a:gd name="T26" fmla="*/ 2473597 w 293327"/>
              <a:gd name="T27" fmla="*/ 6632828 h 293328"/>
              <a:gd name="T28" fmla="*/ 339617 w 293327"/>
              <a:gd name="T29" fmla="*/ 10331239 h 293328"/>
              <a:gd name="T30" fmla="*/ 5826363 w 293327"/>
              <a:gd name="T31" fmla="*/ 5507530 h 293328"/>
              <a:gd name="T32" fmla="*/ 5277686 w 293327"/>
              <a:gd name="T33" fmla="*/ 5989807 h 293328"/>
              <a:gd name="T34" fmla="*/ 4951088 w 293327"/>
              <a:gd name="T35" fmla="*/ 5989807 h 293328"/>
              <a:gd name="T36" fmla="*/ 1828917 w 293327"/>
              <a:gd name="T37" fmla="*/ 5507530 h 293328"/>
              <a:gd name="T38" fmla="*/ 1672147 w 293327"/>
              <a:gd name="T39" fmla="*/ 6146314 h 293328"/>
              <a:gd name="T40" fmla="*/ 1515406 w 293327"/>
              <a:gd name="T41" fmla="*/ 5507530 h 293328"/>
              <a:gd name="T42" fmla="*/ 3383445 w 293327"/>
              <a:gd name="T43" fmla="*/ 3786598 h 293328"/>
              <a:gd name="T44" fmla="*/ 4951088 w 293327"/>
              <a:gd name="T45" fmla="*/ 5181596 h 293328"/>
              <a:gd name="T46" fmla="*/ 3383445 w 293327"/>
              <a:gd name="T47" fmla="*/ 3460617 h 293328"/>
              <a:gd name="T48" fmla="*/ 5970084 w 293327"/>
              <a:gd name="T49" fmla="*/ 5181596 h 293328"/>
              <a:gd name="T50" fmla="*/ 6780043 w 293327"/>
              <a:gd name="T51" fmla="*/ 10487700 h 293328"/>
              <a:gd name="T52" fmla="*/ 6623220 w 293327"/>
              <a:gd name="T53" fmla="*/ 10657173 h 293328"/>
              <a:gd name="T54" fmla="*/ 39158 w 293327"/>
              <a:gd name="T55" fmla="*/ 10605053 h 293328"/>
              <a:gd name="T56" fmla="*/ 653138 w 293327"/>
              <a:gd name="T57" fmla="*/ 5325002 h 293328"/>
              <a:gd name="T58" fmla="*/ 1515406 w 293327"/>
              <a:gd name="T59" fmla="*/ 5181596 h 293328"/>
              <a:gd name="T60" fmla="*/ 6823927 w 293327"/>
              <a:gd name="T61" fmla="*/ 326867 h 293328"/>
              <a:gd name="T62" fmla="*/ 5266850 w 293327"/>
              <a:gd name="T63" fmla="*/ 2157483 h 293328"/>
              <a:gd name="T64" fmla="*/ 8393994 w 293327"/>
              <a:gd name="T65" fmla="*/ 1895931 h 293328"/>
              <a:gd name="T66" fmla="*/ 6823927 w 293327"/>
              <a:gd name="T67" fmla="*/ 0 h 293328"/>
              <a:gd name="T68" fmla="*/ 8721089 w 293327"/>
              <a:gd name="T69" fmla="*/ 2157483 h 293328"/>
              <a:gd name="T70" fmla="*/ 9794012 w 293327"/>
              <a:gd name="T71" fmla="*/ 2301333 h 293328"/>
              <a:gd name="T72" fmla="*/ 10618320 w 293327"/>
              <a:gd name="T73" fmla="*/ 9322855 h 293328"/>
              <a:gd name="T74" fmla="*/ 7098646 w 293327"/>
              <a:gd name="T75" fmla="*/ 9388255 h 293328"/>
              <a:gd name="T76" fmla="*/ 7098646 w 293327"/>
              <a:gd name="T77" fmla="*/ 9061388 h 293328"/>
              <a:gd name="T78" fmla="*/ 10160357 w 293327"/>
              <a:gd name="T79" fmla="*/ 7871491 h 293328"/>
              <a:gd name="T80" fmla="*/ 6745385 w 293327"/>
              <a:gd name="T81" fmla="*/ 7701477 h 293328"/>
              <a:gd name="T82" fmla="*/ 10121102 w 293327"/>
              <a:gd name="T83" fmla="*/ 7544584 h 293328"/>
              <a:gd name="T84" fmla="*/ 8721089 w 293327"/>
              <a:gd name="T85" fmla="*/ 2484348 h 293328"/>
              <a:gd name="T86" fmla="*/ 8551042 w 293327"/>
              <a:gd name="T87" fmla="*/ 3347336 h 293328"/>
              <a:gd name="T88" fmla="*/ 8393994 w 293327"/>
              <a:gd name="T89" fmla="*/ 2484348 h 293328"/>
              <a:gd name="T90" fmla="*/ 5266850 w 293327"/>
              <a:gd name="T91" fmla="*/ 3177369 h 293328"/>
              <a:gd name="T92" fmla="*/ 4939746 w 293327"/>
              <a:gd name="T93" fmla="*/ 3177369 h 293328"/>
              <a:gd name="T94" fmla="*/ 4167856 w 293327"/>
              <a:gd name="T95" fmla="*/ 2484348 h 293328"/>
              <a:gd name="T96" fmla="*/ 3893078 w 293327"/>
              <a:gd name="T97" fmla="*/ 3347336 h 293328"/>
              <a:gd name="T98" fmla="*/ 3866909 w 293327"/>
              <a:gd name="T99" fmla="*/ 2301333 h 293328"/>
              <a:gd name="T100" fmla="*/ 4939746 w 293327"/>
              <a:gd name="T101" fmla="*/ 2157483 h 293328"/>
              <a:gd name="T102" fmla="*/ 6823927 w 293327"/>
              <a:gd name="T103" fmla="*/ 0 h 293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93327" h="293328">
                <a:moveTo>
                  <a:pt x="117475" y="240846"/>
                </a:moveTo>
                <a:cubicBezTo>
                  <a:pt x="111980" y="240846"/>
                  <a:pt x="107584" y="245201"/>
                  <a:pt x="107584" y="250644"/>
                </a:cubicBezTo>
                <a:cubicBezTo>
                  <a:pt x="107584" y="256086"/>
                  <a:pt x="111980" y="260441"/>
                  <a:pt x="117475" y="260441"/>
                </a:cubicBezTo>
                <a:cubicBezTo>
                  <a:pt x="122604" y="260441"/>
                  <a:pt x="127366" y="256086"/>
                  <a:pt x="127366" y="250644"/>
                </a:cubicBezTo>
                <a:cubicBezTo>
                  <a:pt x="127366" y="245201"/>
                  <a:pt x="122604" y="240846"/>
                  <a:pt x="117475" y="240846"/>
                </a:cubicBezTo>
                <a:close/>
                <a:moveTo>
                  <a:pt x="117475" y="231775"/>
                </a:moveTo>
                <a:cubicBezTo>
                  <a:pt x="127733" y="231775"/>
                  <a:pt x="136159" y="240121"/>
                  <a:pt x="136159" y="250644"/>
                </a:cubicBezTo>
                <a:cubicBezTo>
                  <a:pt x="136159" y="260804"/>
                  <a:pt x="127733" y="269512"/>
                  <a:pt x="117475" y="269512"/>
                </a:cubicBezTo>
                <a:cubicBezTo>
                  <a:pt x="106851" y="269512"/>
                  <a:pt x="98425" y="260804"/>
                  <a:pt x="98425" y="250644"/>
                </a:cubicBezTo>
                <a:cubicBezTo>
                  <a:pt x="98425" y="240121"/>
                  <a:pt x="106851" y="231775"/>
                  <a:pt x="117475" y="231775"/>
                </a:cubicBezTo>
                <a:close/>
                <a:moveTo>
                  <a:pt x="68080" y="191354"/>
                </a:moveTo>
                <a:cubicBezTo>
                  <a:pt x="62638" y="191354"/>
                  <a:pt x="58283" y="195751"/>
                  <a:pt x="58283" y="201246"/>
                </a:cubicBezTo>
                <a:cubicBezTo>
                  <a:pt x="58283" y="206741"/>
                  <a:pt x="62638" y="211503"/>
                  <a:pt x="68080" y="211503"/>
                </a:cubicBezTo>
                <a:cubicBezTo>
                  <a:pt x="73523" y="211503"/>
                  <a:pt x="77878" y="206741"/>
                  <a:pt x="77878" y="201246"/>
                </a:cubicBezTo>
                <a:cubicBezTo>
                  <a:pt x="77878" y="195751"/>
                  <a:pt x="73523" y="191354"/>
                  <a:pt x="68080" y="191354"/>
                </a:cubicBezTo>
                <a:close/>
                <a:moveTo>
                  <a:pt x="125111" y="187176"/>
                </a:moveTo>
                <a:cubicBezTo>
                  <a:pt x="126902" y="185737"/>
                  <a:pt x="129409" y="185737"/>
                  <a:pt x="131559" y="187176"/>
                </a:cubicBezTo>
                <a:cubicBezTo>
                  <a:pt x="132992" y="188976"/>
                  <a:pt x="132992" y="191854"/>
                  <a:pt x="131559" y="193653"/>
                </a:cubicBezTo>
                <a:lnTo>
                  <a:pt x="60626" y="264901"/>
                </a:lnTo>
                <a:cubicBezTo>
                  <a:pt x="59552" y="265980"/>
                  <a:pt x="58477" y="266340"/>
                  <a:pt x="57402" y="266340"/>
                </a:cubicBezTo>
                <a:cubicBezTo>
                  <a:pt x="56328" y="266340"/>
                  <a:pt x="54895" y="265980"/>
                  <a:pt x="54178" y="264901"/>
                </a:cubicBezTo>
                <a:cubicBezTo>
                  <a:pt x="52387" y="263102"/>
                  <a:pt x="52387" y="260223"/>
                  <a:pt x="54178" y="258784"/>
                </a:cubicBezTo>
                <a:lnTo>
                  <a:pt x="125111" y="187176"/>
                </a:lnTo>
                <a:close/>
                <a:moveTo>
                  <a:pt x="68080" y="182562"/>
                </a:moveTo>
                <a:cubicBezTo>
                  <a:pt x="78240" y="182562"/>
                  <a:pt x="86949" y="190988"/>
                  <a:pt x="86949" y="201246"/>
                </a:cubicBezTo>
                <a:cubicBezTo>
                  <a:pt x="86949" y="211870"/>
                  <a:pt x="78240" y="220296"/>
                  <a:pt x="68080" y="220296"/>
                </a:cubicBezTo>
                <a:cubicBezTo>
                  <a:pt x="57558" y="220296"/>
                  <a:pt x="49212" y="211870"/>
                  <a:pt x="49212" y="201246"/>
                </a:cubicBezTo>
                <a:cubicBezTo>
                  <a:pt x="49212" y="190988"/>
                  <a:pt x="57558" y="182562"/>
                  <a:pt x="68080" y="182562"/>
                </a:cubicBezTo>
                <a:close/>
                <a:moveTo>
                  <a:pt x="26247" y="151588"/>
                </a:moveTo>
                <a:lnTo>
                  <a:pt x="9348" y="284357"/>
                </a:lnTo>
                <a:lnTo>
                  <a:pt x="177258" y="284357"/>
                </a:lnTo>
                <a:lnTo>
                  <a:pt x="160359" y="151588"/>
                </a:lnTo>
                <a:lnTo>
                  <a:pt x="145258" y="151588"/>
                </a:lnTo>
                <a:lnTo>
                  <a:pt x="145258" y="164864"/>
                </a:lnTo>
                <a:cubicBezTo>
                  <a:pt x="145258" y="167376"/>
                  <a:pt x="143101" y="169171"/>
                  <a:pt x="140943" y="169171"/>
                </a:cubicBezTo>
                <a:cubicBezTo>
                  <a:pt x="138426" y="169171"/>
                  <a:pt x="136269" y="167376"/>
                  <a:pt x="136269" y="164864"/>
                </a:cubicBezTo>
                <a:lnTo>
                  <a:pt x="136269" y="151588"/>
                </a:lnTo>
                <a:lnTo>
                  <a:pt x="50337" y="151588"/>
                </a:lnTo>
                <a:lnTo>
                  <a:pt x="50337" y="164864"/>
                </a:lnTo>
                <a:cubicBezTo>
                  <a:pt x="50337" y="167376"/>
                  <a:pt x="48179" y="169171"/>
                  <a:pt x="46022" y="169171"/>
                </a:cubicBezTo>
                <a:cubicBezTo>
                  <a:pt x="43505" y="169171"/>
                  <a:pt x="41708" y="167376"/>
                  <a:pt x="41708" y="164864"/>
                </a:cubicBezTo>
                <a:lnTo>
                  <a:pt x="41708" y="151588"/>
                </a:lnTo>
                <a:lnTo>
                  <a:pt x="26247" y="151588"/>
                </a:lnTo>
                <a:close/>
                <a:moveTo>
                  <a:pt x="93123" y="104221"/>
                </a:moveTo>
                <a:cubicBezTo>
                  <a:pt x="71191" y="104221"/>
                  <a:pt x="52854" y="121086"/>
                  <a:pt x="50696" y="142617"/>
                </a:cubicBezTo>
                <a:lnTo>
                  <a:pt x="136269" y="142617"/>
                </a:lnTo>
                <a:cubicBezTo>
                  <a:pt x="133752" y="121086"/>
                  <a:pt x="115415" y="104221"/>
                  <a:pt x="93123" y="104221"/>
                </a:cubicBezTo>
                <a:close/>
                <a:moveTo>
                  <a:pt x="93123" y="95250"/>
                </a:moveTo>
                <a:cubicBezTo>
                  <a:pt x="120449" y="95250"/>
                  <a:pt x="142741" y="116063"/>
                  <a:pt x="144898" y="142617"/>
                </a:cubicBezTo>
                <a:lnTo>
                  <a:pt x="164314" y="142617"/>
                </a:lnTo>
                <a:cubicBezTo>
                  <a:pt x="166831" y="142617"/>
                  <a:pt x="168629" y="144411"/>
                  <a:pt x="168988" y="146564"/>
                </a:cubicBezTo>
                <a:lnTo>
                  <a:pt x="186606" y="288663"/>
                </a:lnTo>
                <a:cubicBezTo>
                  <a:pt x="186966" y="289740"/>
                  <a:pt x="186606" y="291175"/>
                  <a:pt x="185527" y="291893"/>
                </a:cubicBezTo>
                <a:cubicBezTo>
                  <a:pt x="184808" y="292969"/>
                  <a:pt x="183370" y="293328"/>
                  <a:pt x="182291" y="293328"/>
                </a:cubicBezTo>
                <a:lnTo>
                  <a:pt x="4314" y="293328"/>
                </a:lnTo>
                <a:cubicBezTo>
                  <a:pt x="3236" y="293328"/>
                  <a:pt x="2157" y="292969"/>
                  <a:pt x="1079" y="291893"/>
                </a:cubicBezTo>
                <a:cubicBezTo>
                  <a:pt x="359" y="291175"/>
                  <a:pt x="0" y="289740"/>
                  <a:pt x="0" y="288663"/>
                </a:cubicBezTo>
                <a:lnTo>
                  <a:pt x="17977" y="146564"/>
                </a:lnTo>
                <a:cubicBezTo>
                  <a:pt x="18337" y="144411"/>
                  <a:pt x="20135" y="142617"/>
                  <a:pt x="22292" y="142617"/>
                </a:cubicBezTo>
                <a:lnTo>
                  <a:pt x="41708" y="142617"/>
                </a:lnTo>
                <a:cubicBezTo>
                  <a:pt x="44224" y="116063"/>
                  <a:pt x="66157" y="95250"/>
                  <a:pt x="93123" y="95250"/>
                </a:cubicBezTo>
                <a:close/>
                <a:moveTo>
                  <a:pt x="187814" y="8997"/>
                </a:moveTo>
                <a:cubicBezTo>
                  <a:pt x="164046" y="8997"/>
                  <a:pt x="144960" y="28431"/>
                  <a:pt x="144960" y="52184"/>
                </a:cubicBezTo>
                <a:lnTo>
                  <a:pt x="144960" y="59382"/>
                </a:lnTo>
                <a:lnTo>
                  <a:pt x="231027" y="59382"/>
                </a:lnTo>
                <a:lnTo>
                  <a:pt x="231027" y="52184"/>
                </a:lnTo>
                <a:cubicBezTo>
                  <a:pt x="231027" y="28431"/>
                  <a:pt x="211941" y="8997"/>
                  <a:pt x="187814" y="8997"/>
                </a:cubicBezTo>
                <a:close/>
                <a:moveTo>
                  <a:pt x="187814" y="0"/>
                </a:moveTo>
                <a:cubicBezTo>
                  <a:pt x="216623" y="0"/>
                  <a:pt x="240030" y="23393"/>
                  <a:pt x="240030" y="52184"/>
                </a:cubicBezTo>
                <a:lnTo>
                  <a:pt x="240030" y="59382"/>
                </a:lnTo>
                <a:lnTo>
                  <a:pt x="265238" y="59382"/>
                </a:lnTo>
                <a:cubicBezTo>
                  <a:pt x="267399" y="59382"/>
                  <a:pt x="269199" y="61182"/>
                  <a:pt x="269560" y="63341"/>
                </a:cubicBezTo>
                <a:lnTo>
                  <a:pt x="293327" y="253004"/>
                </a:lnTo>
                <a:cubicBezTo>
                  <a:pt x="293327" y="254443"/>
                  <a:pt x="292967" y="255523"/>
                  <a:pt x="292247" y="256603"/>
                </a:cubicBezTo>
                <a:cubicBezTo>
                  <a:pt x="291526" y="257682"/>
                  <a:pt x="290086" y="258402"/>
                  <a:pt x="288646" y="258402"/>
                </a:cubicBezTo>
                <a:lnTo>
                  <a:pt x="195376" y="258402"/>
                </a:lnTo>
                <a:cubicBezTo>
                  <a:pt x="192855" y="258402"/>
                  <a:pt x="190695" y="255883"/>
                  <a:pt x="190695" y="253724"/>
                </a:cubicBezTo>
                <a:cubicBezTo>
                  <a:pt x="190695" y="251204"/>
                  <a:pt x="192855" y="249405"/>
                  <a:pt x="195376" y="249405"/>
                </a:cubicBezTo>
                <a:lnTo>
                  <a:pt x="283964" y="249405"/>
                </a:lnTo>
                <a:lnTo>
                  <a:pt x="279643" y="216655"/>
                </a:lnTo>
                <a:lnTo>
                  <a:pt x="190335" y="216655"/>
                </a:lnTo>
                <a:cubicBezTo>
                  <a:pt x="187814" y="216655"/>
                  <a:pt x="185653" y="214855"/>
                  <a:pt x="185653" y="211976"/>
                </a:cubicBezTo>
                <a:cubicBezTo>
                  <a:pt x="185653" y="209817"/>
                  <a:pt x="187814" y="207657"/>
                  <a:pt x="190335" y="207657"/>
                </a:cubicBezTo>
                <a:lnTo>
                  <a:pt x="278562" y="207657"/>
                </a:lnTo>
                <a:lnTo>
                  <a:pt x="261277" y="68379"/>
                </a:lnTo>
                <a:lnTo>
                  <a:pt x="240030" y="68379"/>
                </a:lnTo>
                <a:lnTo>
                  <a:pt x="240030" y="87454"/>
                </a:lnTo>
                <a:cubicBezTo>
                  <a:pt x="240030" y="90333"/>
                  <a:pt x="237870" y="92132"/>
                  <a:pt x="235349" y="92132"/>
                </a:cubicBezTo>
                <a:cubicBezTo>
                  <a:pt x="232828" y="92132"/>
                  <a:pt x="231027" y="90333"/>
                  <a:pt x="231027" y="87454"/>
                </a:cubicBezTo>
                <a:lnTo>
                  <a:pt x="231027" y="68379"/>
                </a:lnTo>
                <a:lnTo>
                  <a:pt x="144960" y="68379"/>
                </a:lnTo>
                <a:lnTo>
                  <a:pt x="144960" y="87454"/>
                </a:lnTo>
                <a:cubicBezTo>
                  <a:pt x="144960" y="90333"/>
                  <a:pt x="142800" y="92132"/>
                  <a:pt x="140639" y="92132"/>
                </a:cubicBezTo>
                <a:cubicBezTo>
                  <a:pt x="138118" y="92132"/>
                  <a:pt x="135957" y="90333"/>
                  <a:pt x="135957" y="87454"/>
                </a:cubicBezTo>
                <a:lnTo>
                  <a:pt x="135957" y="68379"/>
                </a:lnTo>
                <a:lnTo>
                  <a:pt x="114711" y="68379"/>
                </a:lnTo>
                <a:lnTo>
                  <a:pt x="112190" y="88173"/>
                </a:lnTo>
                <a:cubicBezTo>
                  <a:pt x="111830" y="90693"/>
                  <a:pt x="109669" y="92132"/>
                  <a:pt x="107148" y="92132"/>
                </a:cubicBezTo>
                <a:cubicBezTo>
                  <a:pt x="104628" y="91772"/>
                  <a:pt x="103187" y="89613"/>
                  <a:pt x="103547" y="87094"/>
                </a:cubicBezTo>
                <a:lnTo>
                  <a:pt x="106428" y="63341"/>
                </a:lnTo>
                <a:cubicBezTo>
                  <a:pt x="106788" y="61182"/>
                  <a:pt x="108589" y="59382"/>
                  <a:pt x="110750" y="59382"/>
                </a:cubicBezTo>
                <a:lnTo>
                  <a:pt x="135957" y="59382"/>
                </a:lnTo>
                <a:lnTo>
                  <a:pt x="135957" y="52184"/>
                </a:lnTo>
                <a:cubicBezTo>
                  <a:pt x="135957" y="23393"/>
                  <a:pt x="159365" y="0"/>
                  <a:pt x="187814" y="0"/>
                </a:cubicBezTo>
                <a:close/>
              </a:path>
            </a:pathLst>
          </a:custGeom>
          <a:solidFill>
            <a:schemeClr val="bg1"/>
          </a:solidFill>
          <a:ln>
            <a:noFill/>
          </a:ln>
        </p:spPr>
        <p:txBody>
          <a:bodyPr anchor="ctr"/>
          <a:lstStyle/>
          <a:p>
            <a:endParaRPr lang="en-US"/>
          </a:p>
        </p:txBody>
      </p:sp>
      <p:sp>
        <p:nvSpPr>
          <p:cNvPr id="8" name="Freeform 946">
            <a:extLst>
              <a:ext uri="{FF2B5EF4-FFF2-40B4-BE49-F238E27FC236}">
                <a16:creationId xmlns:a16="http://schemas.microsoft.com/office/drawing/2014/main" id="{C1068F1E-762F-BF49-8440-601A9EECBB5F}"/>
              </a:ext>
            </a:extLst>
          </p:cNvPr>
          <p:cNvSpPr>
            <a:spLocks noChangeAspect="1"/>
          </p:cNvSpPr>
          <p:nvPr/>
        </p:nvSpPr>
        <p:spPr bwMode="auto">
          <a:xfrm>
            <a:off x="9797113" y="6071219"/>
            <a:ext cx="1429184" cy="1429184"/>
          </a:xfrm>
          <a:custGeom>
            <a:avLst/>
            <a:gdLst>
              <a:gd name="T0" fmla="*/ 4969062 w 293328"/>
              <a:gd name="T1" fmla="*/ 7282885 h 293329"/>
              <a:gd name="T2" fmla="*/ 5659663 w 293328"/>
              <a:gd name="T3" fmla="*/ 7282885 h 293329"/>
              <a:gd name="T4" fmla="*/ 2740911 w 293328"/>
              <a:gd name="T5" fmla="*/ 6944731 h 293329"/>
              <a:gd name="T6" fmla="*/ 2740911 w 293328"/>
              <a:gd name="T7" fmla="*/ 7633985 h 293329"/>
              <a:gd name="T8" fmla="*/ 2740911 w 293328"/>
              <a:gd name="T9" fmla="*/ 6944731 h 293329"/>
              <a:gd name="T10" fmla="*/ 7966750 w 293328"/>
              <a:gd name="T11" fmla="*/ 10056064 h 293329"/>
              <a:gd name="T12" fmla="*/ 8658978 w 293328"/>
              <a:gd name="T13" fmla="*/ 8580288 h 293329"/>
              <a:gd name="T14" fmla="*/ 6882751 w 293328"/>
              <a:gd name="T15" fmla="*/ 6882469 h 293329"/>
              <a:gd name="T16" fmla="*/ 3392400 w 293328"/>
              <a:gd name="T17" fmla="*/ 7126814 h 293329"/>
              <a:gd name="T18" fmla="*/ 5320836 w 293328"/>
              <a:gd name="T19" fmla="*/ 6632627 h 293329"/>
              <a:gd name="T20" fmla="*/ 5320836 w 293328"/>
              <a:gd name="T21" fmla="*/ 7946105 h 293329"/>
              <a:gd name="T22" fmla="*/ 3392400 w 293328"/>
              <a:gd name="T23" fmla="*/ 7451954 h 293329"/>
              <a:gd name="T24" fmla="*/ 2076337 w 293328"/>
              <a:gd name="T25" fmla="*/ 7282885 h 293329"/>
              <a:gd name="T26" fmla="*/ 5331523 w 293328"/>
              <a:gd name="T27" fmla="*/ 4284453 h 293329"/>
              <a:gd name="T28" fmla="*/ 5699345 w 293328"/>
              <a:gd name="T29" fmla="*/ 5900416 h 293329"/>
              <a:gd name="T30" fmla="*/ 6513962 w 293328"/>
              <a:gd name="T31" fmla="*/ 4428957 h 293329"/>
              <a:gd name="T32" fmla="*/ 3741779 w 293328"/>
              <a:gd name="T33" fmla="*/ 4087408 h 293329"/>
              <a:gd name="T34" fmla="*/ 4687717 w 293328"/>
              <a:gd name="T35" fmla="*/ 5900416 h 293329"/>
              <a:gd name="T36" fmla="*/ 3741779 w 293328"/>
              <a:gd name="T37" fmla="*/ 4087408 h 293329"/>
              <a:gd name="T38" fmla="*/ 2191466 w 293328"/>
              <a:gd name="T39" fmla="*/ 5545670 h 293329"/>
              <a:gd name="T40" fmla="*/ 3229408 w 293328"/>
              <a:gd name="T41" fmla="*/ 5900416 h 293329"/>
              <a:gd name="T42" fmla="*/ 2191466 w 293328"/>
              <a:gd name="T43" fmla="*/ 3890238 h 293329"/>
              <a:gd name="T44" fmla="*/ 2178323 w 293328"/>
              <a:gd name="T45" fmla="*/ 3561792 h 293329"/>
              <a:gd name="T46" fmla="*/ 6881809 w 293328"/>
              <a:gd name="T47" fmla="*/ 4205615 h 293329"/>
              <a:gd name="T48" fmla="*/ 6330021 w 293328"/>
              <a:gd name="T49" fmla="*/ 5795290 h 293329"/>
              <a:gd name="T50" fmla="*/ 2533066 w 293328"/>
              <a:gd name="T51" fmla="*/ 6215738 h 293329"/>
              <a:gd name="T52" fmla="*/ 1876147 w 293328"/>
              <a:gd name="T53" fmla="*/ 3706342 h 293329"/>
              <a:gd name="T54" fmla="*/ 1153534 w 293328"/>
              <a:gd name="T55" fmla="*/ 2996857 h 293329"/>
              <a:gd name="T56" fmla="*/ 4665432 w 293328"/>
              <a:gd name="T57" fmla="*/ 1384261 h 293329"/>
              <a:gd name="T58" fmla="*/ 7633915 w 293328"/>
              <a:gd name="T59" fmla="*/ 6066344 h 293329"/>
              <a:gd name="T60" fmla="*/ 7425638 w 293328"/>
              <a:gd name="T61" fmla="*/ 6144970 h 293329"/>
              <a:gd name="T62" fmla="*/ 7620913 w 293328"/>
              <a:gd name="T63" fmla="*/ 4676154 h 293329"/>
              <a:gd name="T64" fmla="*/ 2491166 w 293328"/>
              <a:gd name="T65" fmla="*/ 2669484 h 293329"/>
              <a:gd name="T66" fmla="*/ 2256867 w 293328"/>
              <a:gd name="T67" fmla="*/ 2446542 h 293329"/>
              <a:gd name="T68" fmla="*/ 4688611 w 293328"/>
              <a:gd name="T69" fmla="*/ 326507 h 293329"/>
              <a:gd name="T70" fmla="*/ 4688611 w 293328"/>
              <a:gd name="T71" fmla="*/ 9037376 h 293329"/>
              <a:gd name="T72" fmla="*/ 6464809 w 293328"/>
              <a:gd name="T73" fmla="*/ 6673534 h 293329"/>
              <a:gd name="T74" fmla="*/ 6673772 w 293328"/>
              <a:gd name="T75" fmla="*/ 6464583 h 293329"/>
              <a:gd name="T76" fmla="*/ 9050770 w 293328"/>
              <a:gd name="T77" fmla="*/ 4675475 h 293329"/>
              <a:gd name="T78" fmla="*/ 4688611 w 293328"/>
              <a:gd name="T79" fmla="*/ 0 h 293329"/>
              <a:gd name="T80" fmla="*/ 8658978 w 293328"/>
              <a:gd name="T81" fmla="*/ 7156755 h 293329"/>
              <a:gd name="T82" fmla="*/ 10657173 w 293328"/>
              <a:gd name="T83" fmla="*/ 7940368 h 293329"/>
              <a:gd name="T84" fmla="*/ 8854870 w 293328"/>
              <a:gd name="T85" fmla="*/ 8854585 h 293329"/>
              <a:gd name="T86" fmla="*/ 7940637 w 293328"/>
              <a:gd name="T87" fmla="*/ 10656789 h 293329"/>
              <a:gd name="T88" fmla="*/ 7143972 w 293328"/>
              <a:gd name="T89" fmla="*/ 8658652 h 293329"/>
              <a:gd name="T90" fmla="*/ 0 w 293328"/>
              <a:gd name="T91" fmla="*/ 4675475 h 293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3328" h="293329">
                <a:moveTo>
                  <a:pt x="146451" y="191154"/>
                </a:moveTo>
                <a:cubicBezTo>
                  <a:pt x="141071" y="191154"/>
                  <a:pt x="136768" y="195450"/>
                  <a:pt x="136768" y="200461"/>
                </a:cubicBezTo>
                <a:cubicBezTo>
                  <a:pt x="136768" y="205831"/>
                  <a:pt x="141071" y="210126"/>
                  <a:pt x="146451" y="210126"/>
                </a:cubicBezTo>
                <a:cubicBezTo>
                  <a:pt x="151472" y="210126"/>
                  <a:pt x="155776" y="205831"/>
                  <a:pt x="155776" y="200461"/>
                </a:cubicBezTo>
                <a:cubicBezTo>
                  <a:pt x="155776" y="195450"/>
                  <a:pt x="151472" y="191154"/>
                  <a:pt x="146451" y="191154"/>
                </a:cubicBezTo>
                <a:close/>
                <a:moveTo>
                  <a:pt x="75441" y="191154"/>
                </a:moveTo>
                <a:cubicBezTo>
                  <a:pt x="70420" y="191154"/>
                  <a:pt x="66116" y="195450"/>
                  <a:pt x="66116" y="200461"/>
                </a:cubicBezTo>
                <a:cubicBezTo>
                  <a:pt x="66116" y="205831"/>
                  <a:pt x="70420" y="210126"/>
                  <a:pt x="75441" y="210126"/>
                </a:cubicBezTo>
                <a:cubicBezTo>
                  <a:pt x="80462" y="210126"/>
                  <a:pt x="84765" y="205831"/>
                  <a:pt x="84765" y="200461"/>
                </a:cubicBezTo>
                <a:cubicBezTo>
                  <a:pt x="84765" y="195450"/>
                  <a:pt x="80462" y="191154"/>
                  <a:pt x="75441" y="191154"/>
                </a:cubicBezTo>
                <a:close/>
                <a:moveTo>
                  <a:pt x="189441" y="189441"/>
                </a:moveTo>
                <a:lnTo>
                  <a:pt x="219277" y="276793"/>
                </a:lnTo>
                <a:lnTo>
                  <a:pt x="236172" y="238330"/>
                </a:lnTo>
                <a:cubicBezTo>
                  <a:pt x="236531" y="237611"/>
                  <a:pt x="237610" y="236892"/>
                  <a:pt x="238329" y="236173"/>
                </a:cubicBezTo>
                <a:lnTo>
                  <a:pt x="276792" y="219278"/>
                </a:lnTo>
                <a:lnTo>
                  <a:pt x="189441" y="189441"/>
                </a:lnTo>
                <a:close/>
                <a:moveTo>
                  <a:pt x="75441" y="182563"/>
                </a:moveTo>
                <a:cubicBezTo>
                  <a:pt x="84048" y="182563"/>
                  <a:pt x="91221" y="188290"/>
                  <a:pt x="93373" y="196166"/>
                </a:cubicBezTo>
                <a:lnTo>
                  <a:pt x="128519" y="196166"/>
                </a:lnTo>
                <a:cubicBezTo>
                  <a:pt x="130671" y="188290"/>
                  <a:pt x="137844" y="182563"/>
                  <a:pt x="146451" y="182563"/>
                </a:cubicBezTo>
                <a:cubicBezTo>
                  <a:pt x="156493" y="182563"/>
                  <a:pt x="164741" y="190796"/>
                  <a:pt x="164741" y="200461"/>
                </a:cubicBezTo>
                <a:cubicBezTo>
                  <a:pt x="164741" y="210842"/>
                  <a:pt x="156493" y="218717"/>
                  <a:pt x="146451" y="218717"/>
                </a:cubicBezTo>
                <a:cubicBezTo>
                  <a:pt x="137844" y="218717"/>
                  <a:pt x="130671" y="212990"/>
                  <a:pt x="128519" y="205115"/>
                </a:cubicBezTo>
                <a:lnTo>
                  <a:pt x="93373" y="205115"/>
                </a:lnTo>
                <a:cubicBezTo>
                  <a:pt x="91221" y="212990"/>
                  <a:pt x="84048" y="218717"/>
                  <a:pt x="75441" y="218717"/>
                </a:cubicBezTo>
                <a:cubicBezTo>
                  <a:pt x="65399" y="218717"/>
                  <a:pt x="57150" y="210842"/>
                  <a:pt x="57150" y="200461"/>
                </a:cubicBezTo>
                <a:cubicBezTo>
                  <a:pt x="57150" y="190796"/>
                  <a:pt x="65399" y="182563"/>
                  <a:pt x="75441" y="182563"/>
                </a:cubicBezTo>
                <a:close/>
                <a:moveTo>
                  <a:pt x="146744" y="117929"/>
                </a:moveTo>
                <a:lnTo>
                  <a:pt x="138427" y="162409"/>
                </a:lnTo>
                <a:lnTo>
                  <a:pt x="156870" y="162409"/>
                </a:lnTo>
                <a:cubicBezTo>
                  <a:pt x="160848" y="162409"/>
                  <a:pt x="164102" y="159878"/>
                  <a:pt x="165549" y="156262"/>
                </a:cubicBezTo>
                <a:lnTo>
                  <a:pt x="179290" y="121907"/>
                </a:lnTo>
                <a:lnTo>
                  <a:pt x="146744" y="117929"/>
                </a:lnTo>
                <a:close/>
                <a:moveTo>
                  <a:pt x="102989" y="112505"/>
                </a:moveTo>
                <a:lnTo>
                  <a:pt x="97926" y="162409"/>
                </a:lnTo>
                <a:lnTo>
                  <a:pt x="129025" y="162409"/>
                </a:lnTo>
                <a:lnTo>
                  <a:pt x="137704" y="116482"/>
                </a:lnTo>
                <a:lnTo>
                  <a:pt x="102989" y="112505"/>
                </a:lnTo>
                <a:close/>
                <a:moveTo>
                  <a:pt x="60318" y="107080"/>
                </a:moveTo>
                <a:lnTo>
                  <a:pt x="60318" y="152645"/>
                </a:lnTo>
                <a:cubicBezTo>
                  <a:pt x="60318" y="158070"/>
                  <a:pt x="64657" y="162409"/>
                  <a:pt x="69720" y="162409"/>
                </a:cubicBezTo>
                <a:lnTo>
                  <a:pt x="88886" y="162409"/>
                </a:lnTo>
                <a:lnTo>
                  <a:pt x="94310" y="111420"/>
                </a:lnTo>
                <a:lnTo>
                  <a:pt x="60318" y="107080"/>
                </a:lnTo>
                <a:close/>
                <a:moveTo>
                  <a:pt x="36451" y="77788"/>
                </a:moveTo>
                <a:cubicBezTo>
                  <a:pt x="48385" y="77788"/>
                  <a:pt x="58148" y="86829"/>
                  <a:pt x="59956" y="98039"/>
                </a:cubicBezTo>
                <a:lnTo>
                  <a:pt x="186161" y="113589"/>
                </a:lnTo>
                <a:cubicBezTo>
                  <a:pt x="187246" y="113951"/>
                  <a:pt x="188692" y="114674"/>
                  <a:pt x="189415" y="115759"/>
                </a:cubicBezTo>
                <a:cubicBezTo>
                  <a:pt x="190139" y="116844"/>
                  <a:pt x="190139" y="118652"/>
                  <a:pt x="189777" y="119737"/>
                </a:cubicBezTo>
                <a:lnTo>
                  <a:pt x="174227" y="159516"/>
                </a:lnTo>
                <a:cubicBezTo>
                  <a:pt x="171334" y="166387"/>
                  <a:pt x="164464" y="171088"/>
                  <a:pt x="156870" y="171088"/>
                </a:cubicBezTo>
                <a:lnTo>
                  <a:pt x="69720" y="171088"/>
                </a:lnTo>
                <a:cubicBezTo>
                  <a:pt x="59595" y="171088"/>
                  <a:pt x="51639" y="162771"/>
                  <a:pt x="51639" y="152645"/>
                </a:cubicBezTo>
                <a:lnTo>
                  <a:pt x="51639" y="102017"/>
                </a:lnTo>
                <a:cubicBezTo>
                  <a:pt x="51639" y="93700"/>
                  <a:pt x="44768" y="86829"/>
                  <a:pt x="36451" y="86829"/>
                </a:cubicBezTo>
                <a:cubicBezTo>
                  <a:pt x="33920" y="86829"/>
                  <a:pt x="31750" y="84659"/>
                  <a:pt x="31750" y="82489"/>
                </a:cubicBezTo>
                <a:cubicBezTo>
                  <a:pt x="31750" y="79958"/>
                  <a:pt x="33920" y="77788"/>
                  <a:pt x="36451" y="77788"/>
                </a:cubicBezTo>
                <a:close/>
                <a:moveTo>
                  <a:pt x="128412" y="38100"/>
                </a:moveTo>
                <a:cubicBezTo>
                  <a:pt x="178223" y="38100"/>
                  <a:pt x="218717" y="78893"/>
                  <a:pt x="218717" y="128710"/>
                </a:cubicBezTo>
                <a:cubicBezTo>
                  <a:pt x="218717" y="142428"/>
                  <a:pt x="215492" y="155062"/>
                  <a:pt x="210116" y="166975"/>
                </a:cubicBezTo>
                <a:cubicBezTo>
                  <a:pt x="209400" y="168780"/>
                  <a:pt x="207966" y="169502"/>
                  <a:pt x="206174" y="169502"/>
                </a:cubicBezTo>
                <a:cubicBezTo>
                  <a:pt x="205458" y="169502"/>
                  <a:pt x="204741" y="169502"/>
                  <a:pt x="204383" y="169141"/>
                </a:cubicBezTo>
                <a:cubicBezTo>
                  <a:pt x="201874" y="168419"/>
                  <a:pt x="201158" y="165531"/>
                  <a:pt x="202233" y="163365"/>
                </a:cubicBezTo>
                <a:cubicBezTo>
                  <a:pt x="207250" y="152535"/>
                  <a:pt x="209758" y="140984"/>
                  <a:pt x="209758" y="128710"/>
                </a:cubicBezTo>
                <a:cubicBezTo>
                  <a:pt x="209758" y="83585"/>
                  <a:pt x="173206" y="47125"/>
                  <a:pt x="128412" y="47125"/>
                </a:cubicBezTo>
                <a:cubicBezTo>
                  <a:pt x="105836" y="47125"/>
                  <a:pt x="83976" y="56511"/>
                  <a:pt x="68567" y="73478"/>
                </a:cubicBezTo>
                <a:cubicBezTo>
                  <a:pt x="66775" y="75283"/>
                  <a:pt x="64267" y="75283"/>
                  <a:pt x="62117" y="73839"/>
                </a:cubicBezTo>
                <a:cubicBezTo>
                  <a:pt x="60683" y="72034"/>
                  <a:pt x="60325" y="69146"/>
                  <a:pt x="62117" y="67341"/>
                </a:cubicBezTo>
                <a:cubicBezTo>
                  <a:pt x="78959" y="48569"/>
                  <a:pt x="103327" y="38100"/>
                  <a:pt x="128412" y="38100"/>
                </a:cubicBezTo>
                <a:close/>
                <a:moveTo>
                  <a:pt x="129050" y="8987"/>
                </a:moveTo>
                <a:cubicBezTo>
                  <a:pt x="62907" y="8987"/>
                  <a:pt x="8987" y="62548"/>
                  <a:pt x="8987" y="128691"/>
                </a:cubicBezTo>
                <a:cubicBezTo>
                  <a:pt x="8987" y="194834"/>
                  <a:pt x="62907" y="248754"/>
                  <a:pt x="129050" y="248754"/>
                </a:cubicBezTo>
                <a:cubicBezTo>
                  <a:pt x="152775" y="248754"/>
                  <a:pt x="175062" y="241924"/>
                  <a:pt x="193754" y="229702"/>
                </a:cubicBezTo>
                <a:lnTo>
                  <a:pt x="177938" y="183690"/>
                </a:lnTo>
                <a:cubicBezTo>
                  <a:pt x="177219" y="182252"/>
                  <a:pt x="177578" y="180095"/>
                  <a:pt x="179016" y="179017"/>
                </a:cubicBezTo>
                <a:cubicBezTo>
                  <a:pt x="180095" y="177938"/>
                  <a:pt x="181892" y="177219"/>
                  <a:pt x="183689" y="177938"/>
                </a:cubicBezTo>
                <a:lnTo>
                  <a:pt x="230061" y="193755"/>
                </a:lnTo>
                <a:cubicBezTo>
                  <a:pt x="241923" y="175063"/>
                  <a:pt x="249113" y="152775"/>
                  <a:pt x="249113" y="128691"/>
                </a:cubicBezTo>
                <a:cubicBezTo>
                  <a:pt x="249113" y="62548"/>
                  <a:pt x="195192" y="8987"/>
                  <a:pt x="129050" y="8987"/>
                </a:cubicBezTo>
                <a:close/>
                <a:moveTo>
                  <a:pt x="129050" y="0"/>
                </a:moveTo>
                <a:cubicBezTo>
                  <a:pt x="200225" y="0"/>
                  <a:pt x="258100" y="57875"/>
                  <a:pt x="258100" y="128691"/>
                </a:cubicBezTo>
                <a:cubicBezTo>
                  <a:pt x="258100" y="153854"/>
                  <a:pt x="250910" y="176860"/>
                  <a:pt x="238329" y="196990"/>
                </a:cubicBezTo>
                <a:lnTo>
                  <a:pt x="290092" y="214604"/>
                </a:lnTo>
                <a:cubicBezTo>
                  <a:pt x="292249" y="215323"/>
                  <a:pt x="293328" y="216761"/>
                  <a:pt x="293328" y="218559"/>
                </a:cubicBezTo>
                <a:cubicBezTo>
                  <a:pt x="293328" y="220356"/>
                  <a:pt x="292249" y="222153"/>
                  <a:pt x="290811" y="222872"/>
                </a:cubicBezTo>
                <a:lnTo>
                  <a:pt x="243721" y="243722"/>
                </a:lnTo>
                <a:lnTo>
                  <a:pt x="222872" y="290453"/>
                </a:lnTo>
                <a:cubicBezTo>
                  <a:pt x="222153" y="292250"/>
                  <a:pt x="220715" y="293329"/>
                  <a:pt x="218558" y="293329"/>
                </a:cubicBezTo>
                <a:cubicBezTo>
                  <a:pt x="216761" y="292969"/>
                  <a:pt x="214963" y="292250"/>
                  <a:pt x="214604" y="290093"/>
                </a:cubicBezTo>
                <a:lnTo>
                  <a:pt x="196630" y="238330"/>
                </a:lnTo>
                <a:cubicBezTo>
                  <a:pt x="177219" y="250552"/>
                  <a:pt x="153853" y="257741"/>
                  <a:pt x="129050" y="257741"/>
                </a:cubicBezTo>
                <a:cubicBezTo>
                  <a:pt x="57875" y="257741"/>
                  <a:pt x="0" y="199866"/>
                  <a:pt x="0" y="128691"/>
                </a:cubicBezTo>
                <a:cubicBezTo>
                  <a:pt x="0" y="57875"/>
                  <a:pt x="57875" y="0"/>
                  <a:pt x="129050" y="0"/>
                </a:cubicBezTo>
                <a:close/>
              </a:path>
            </a:pathLst>
          </a:custGeom>
          <a:solidFill>
            <a:schemeClr val="bg1"/>
          </a:solidFill>
          <a:ln>
            <a:noFill/>
          </a:ln>
        </p:spPr>
        <p:txBody>
          <a:bodyPr anchor="ctr"/>
          <a:lstStyle/>
          <a:p>
            <a:endParaRPr lang="en-US"/>
          </a:p>
        </p:txBody>
      </p:sp>
      <p:pic>
        <p:nvPicPr>
          <p:cNvPr id="4" name="Picture 3"/>
          <p:cNvPicPr>
            <a:picLocks noChangeAspect="1"/>
          </p:cNvPicPr>
          <p:nvPr/>
        </p:nvPicPr>
        <p:blipFill>
          <a:blip r:embed="rId3"/>
          <a:stretch>
            <a:fillRect/>
          </a:stretch>
        </p:blipFill>
        <p:spPr>
          <a:xfrm rot="16200000">
            <a:off x="7342060" y="-1229833"/>
            <a:ext cx="9525000" cy="18116550"/>
          </a:xfrm>
          <a:prstGeom prst="rect">
            <a:avLst/>
          </a:prstGeom>
        </p:spPr>
      </p:pic>
    </p:spTree>
    <p:extLst>
      <p:ext uri="{BB962C8B-B14F-4D97-AF65-F5344CB8AC3E}">
        <p14:creationId xmlns:p14="http://schemas.microsoft.com/office/powerpoint/2010/main" val="21175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bg1"/>
                </a:solidFill>
                <a:cs typeface="Arial" panose="020B0604020202020204" pitchFamily="34" charset="0"/>
              </a:rPr>
              <a:t>Hệ thống Quản trị công ty và Quản lý công ty</a:t>
            </a:r>
            <a:endParaRPr lang="en-US" altLang="en-US" sz="3000">
              <a:solidFill>
                <a:schemeClr val="bg1"/>
              </a:solidFill>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2010524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Slide Number Placeholder 3"/>
          <p:cNvSpPr txBox="1">
            <a:spLocks noGrp="1"/>
          </p:cNvSpPr>
          <p:nvPr/>
        </p:nvSpPr>
        <p:spPr bwMode="auto">
          <a:xfrm>
            <a:off x="10317104" y="13049075"/>
            <a:ext cx="4266089" cy="952252"/>
          </a:xfrm>
          <a:prstGeom prst="rect">
            <a:avLst/>
          </a:prstGeom>
          <a:noFill/>
          <a:ln>
            <a:miter lim="800000"/>
            <a:headEnd/>
            <a:tailEnd/>
          </a:ln>
        </p:spPr>
        <p:txBody>
          <a:bodyPr/>
          <a:lstStyle/>
          <a:p>
            <a:pPr algn="ctr">
              <a:defRPr/>
            </a:pPr>
            <a:r>
              <a:rPr lang="en-US" sz="2399" b="1" dirty="0">
                <a:latin typeface="Arial"/>
                <a:cs typeface="Arial"/>
              </a:rPr>
              <a:t>Slide </a:t>
            </a:r>
            <a:fld id="{F7D2BA0D-B6A9-0F4A-BCF9-A286A4F26F31}" type="slidenum">
              <a:rPr lang="en-US" sz="2399" b="1">
                <a:latin typeface="Arial"/>
                <a:cs typeface="Arial"/>
              </a:rPr>
              <a:pPr algn="ctr">
                <a:defRPr/>
              </a:pPr>
              <a:t>42</a:t>
            </a:fld>
            <a:endParaRPr lang="en-US" sz="2399" b="1" dirty="0">
              <a:latin typeface="Arial"/>
              <a:cs typeface="Arial"/>
            </a:endParaRPr>
          </a:p>
        </p:txBody>
      </p:sp>
      <p:sp>
        <p:nvSpPr>
          <p:cNvPr id="5" name="TextBox 4">
            <a:extLst>
              <a:ext uri="{FF2B5EF4-FFF2-40B4-BE49-F238E27FC236}">
                <a16:creationId xmlns:a16="http://schemas.microsoft.com/office/drawing/2014/main" id="{26AB416C-0FB4-1149-8548-C518517F5B00}"/>
              </a:ext>
            </a:extLst>
          </p:cNvPr>
          <p:cNvSpPr txBox="1"/>
          <p:nvPr/>
        </p:nvSpPr>
        <p:spPr>
          <a:xfrm>
            <a:off x="3180818" y="522947"/>
            <a:ext cx="18008408" cy="1015638"/>
          </a:xfrm>
          <a:prstGeom prst="rect">
            <a:avLst/>
          </a:prstGeom>
          <a:noFill/>
        </p:spPr>
        <p:txBody>
          <a:bodyPr wrap="none" lIns="91416" tIns="45708" rIns="91416" bIns="45708" rtlCol="0">
            <a:spAutoFit/>
          </a:bodyPr>
          <a:lstStyle/>
          <a:p>
            <a:pPr algn="ctr"/>
            <a:r>
              <a:rPr lang="en-US" sz="6000" b="1" dirty="0">
                <a:latin typeface="Arial"/>
                <a:cs typeface="Arial"/>
              </a:rPr>
              <a:t>QUẢN TRỊ KIỂM SOÁT VS. QUẢN LÝ ĐIỀU HÀNH</a:t>
            </a:r>
          </a:p>
        </p:txBody>
      </p:sp>
      <p:sp>
        <p:nvSpPr>
          <p:cNvPr id="8" name="TextBox 1"/>
          <p:cNvSpPr txBox="1">
            <a:spLocks noChangeArrowheads="1"/>
          </p:cNvSpPr>
          <p:nvPr/>
        </p:nvSpPr>
        <p:spPr bwMode="auto">
          <a:xfrm>
            <a:off x="761802" y="2605288"/>
            <a:ext cx="22081432" cy="6543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10000"/>
              </a:lnSpc>
              <a:spcBef>
                <a:spcPts val="1200"/>
              </a:spcBef>
              <a:spcAft>
                <a:spcPts val="1200"/>
              </a:spcAft>
              <a:buClr>
                <a:srgbClr val="FF0000"/>
              </a:buClr>
              <a:buSzPct val="100000"/>
              <a:buBlip>
                <a:blip r:embed="rId2"/>
              </a:buBlip>
              <a:defRPr/>
            </a:pPr>
            <a:r>
              <a:rPr lang="en-US" sz="3599" b="1" dirty="0"/>
              <a:t>Quản trị công ty (Corporate Governance) và Quản lý công ty (Corporate Management)</a:t>
            </a:r>
            <a:endParaRPr lang="en-US" sz="3599" dirty="0"/>
          </a:p>
        </p:txBody>
      </p:sp>
      <p:pic>
        <p:nvPicPr>
          <p:cNvPr id="9" name="Picture 8" descr="Screen Shot 2016-12-04 at 23.58.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158" y="4266387"/>
            <a:ext cx="16703381" cy="8054326"/>
          </a:xfrm>
          <a:prstGeom prst="rect">
            <a:avLst/>
          </a:prstGeom>
        </p:spPr>
      </p:pic>
    </p:spTree>
    <p:extLst>
      <p:ext uri="{BB962C8B-B14F-4D97-AF65-F5344CB8AC3E}">
        <p14:creationId xmlns:p14="http://schemas.microsoft.com/office/powerpoint/2010/main" val="255618098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3"/>
          <p:cNvSpPr txBox="1">
            <a:spLocks noGrp="1"/>
          </p:cNvSpPr>
          <p:nvPr/>
        </p:nvSpPr>
        <p:spPr bwMode="auto">
          <a:xfrm>
            <a:off x="10317104" y="13049075"/>
            <a:ext cx="4266089" cy="952252"/>
          </a:xfrm>
          <a:prstGeom prst="rect">
            <a:avLst/>
          </a:prstGeom>
          <a:noFill/>
          <a:ln>
            <a:miter lim="800000"/>
            <a:headEnd/>
            <a:tailEnd/>
          </a:ln>
        </p:spPr>
        <p:txBody>
          <a:bodyPr/>
          <a:lstStyle/>
          <a:p>
            <a:pPr algn="ctr">
              <a:defRPr/>
            </a:pPr>
            <a:r>
              <a:rPr lang="en-US" sz="2399" b="1" dirty="0">
                <a:latin typeface="Arial"/>
                <a:cs typeface="Arial"/>
              </a:rPr>
              <a:t>Slide </a:t>
            </a:r>
            <a:fld id="{F7D2BA0D-B6A9-0F4A-BCF9-A286A4F26F31}" type="slidenum">
              <a:rPr lang="en-US" sz="2399" b="1">
                <a:latin typeface="Arial"/>
                <a:cs typeface="Arial"/>
              </a:rPr>
              <a:pPr algn="ctr">
                <a:defRPr/>
              </a:pPr>
              <a:t>43</a:t>
            </a:fld>
            <a:endParaRPr lang="en-US" sz="2399" b="1" dirty="0">
              <a:latin typeface="Arial"/>
              <a:cs typeface="Arial"/>
            </a:endParaRPr>
          </a:p>
        </p:txBody>
      </p:sp>
      <p:sp>
        <p:nvSpPr>
          <p:cNvPr id="75" name="TextBox 74">
            <a:extLst>
              <a:ext uri="{FF2B5EF4-FFF2-40B4-BE49-F238E27FC236}">
                <a16:creationId xmlns:a16="http://schemas.microsoft.com/office/drawing/2014/main" id="{26AB416C-0FB4-1149-8548-C518517F5B00}"/>
              </a:ext>
            </a:extLst>
          </p:cNvPr>
          <p:cNvSpPr txBox="1"/>
          <p:nvPr/>
        </p:nvSpPr>
        <p:spPr>
          <a:xfrm>
            <a:off x="5745635" y="522947"/>
            <a:ext cx="12878798" cy="1015638"/>
          </a:xfrm>
          <a:prstGeom prst="rect">
            <a:avLst/>
          </a:prstGeom>
          <a:noFill/>
        </p:spPr>
        <p:txBody>
          <a:bodyPr wrap="none" lIns="91416" tIns="45708" rIns="91416" bIns="45708" rtlCol="0">
            <a:spAutoFit/>
          </a:bodyPr>
          <a:lstStyle/>
          <a:p>
            <a:pPr algn="ctr"/>
            <a:r>
              <a:rPr lang="en-US" sz="6000" b="1" dirty="0">
                <a:latin typeface="Arial"/>
                <a:cs typeface="Arial"/>
              </a:rPr>
              <a:t>QUẢN LÝ TINH GỌN VÀ HIỆU QUẢ</a:t>
            </a:r>
          </a:p>
        </p:txBody>
      </p:sp>
      <p:graphicFrame>
        <p:nvGraphicFramePr>
          <p:cNvPr id="2" name="Diagram 1"/>
          <p:cNvGraphicFramePr/>
          <p:nvPr>
            <p:extLst>
              <p:ext uri="{D42A27DB-BD31-4B8C-83A1-F6EECF244321}">
                <p14:modId xmlns:p14="http://schemas.microsoft.com/office/powerpoint/2010/main" val="4259774139"/>
              </p:ext>
            </p:extLst>
          </p:nvPr>
        </p:nvGraphicFramePr>
        <p:xfrm>
          <a:off x="3694094" y="3246119"/>
          <a:ext cx="16251767" cy="8128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982051" y="8664313"/>
            <a:ext cx="4607312" cy="2122312"/>
          </a:xfrm>
          <a:prstGeom prst="rect">
            <a:avLst/>
          </a:prstGeom>
          <a:noFill/>
        </p:spPr>
        <p:txBody>
          <a:bodyPr wrap="square" rtlCol="0">
            <a:spAutoFit/>
          </a:bodyPr>
          <a:lstStyle/>
          <a:p>
            <a:pPr algn="ctr">
              <a:lnSpc>
                <a:spcPct val="120000"/>
              </a:lnSpc>
            </a:pPr>
            <a:r>
              <a:rPr lang="en-US" sz="6998" b="1" dirty="0">
                <a:solidFill>
                  <a:srgbClr val="FF0000"/>
                </a:solidFill>
                <a:latin typeface="Arial"/>
                <a:cs typeface="Arial"/>
              </a:rPr>
              <a:t>E</a:t>
            </a:r>
            <a:r>
              <a:rPr lang="en-US" sz="4399" b="1" dirty="0">
                <a:latin typeface="Arial"/>
                <a:cs typeface="Arial"/>
              </a:rPr>
              <a:t>conomy</a:t>
            </a:r>
          </a:p>
          <a:p>
            <a:pPr algn="ctr">
              <a:lnSpc>
                <a:spcPct val="120000"/>
              </a:lnSpc>
            </a:pPr>
            <a:r>
              <a:rPr lang="en-US" sz="4399" b="1" dirty="0">
                <a:latin typeface="Arial"/>
                <a:cs typeface="Arial"/>
              </a:rPr>
              <a:t>Tính kinh tế</a:t>
            </a:r>
          </a:p>
        </p:txBody>
      </p:sp>
      <p:sp>
        <p:nvSpPr>
          <p:cNvPr id="80" name="TextBox 79"/>
          <p:cNvSpPr txBox="1"/>
          <p:nvPr/>
        </p:nvSpPr>
        <p:spPr>
          <a:xfrm>
            <a:off x="9881378" y="8664313"/>
            <a:ext cx="4607312" cy="2122312"/>
          </a:xfrm>
          <a:prstGeom prst="rect">
            <a:avLst/>
          </a:prstGeom>
          <a:noFill/>
        </p:spPr>
        <p:txBody>
          <a:bodyPr wrap="square" rtlCol="0">
            <a:spAutoFit/>
          </a:bodyPr>
          <a:lstStyle/>
          <a:p>
            <a:pPr algn="ctr">
              <a:lnSpc>
                <a:spcPct val="120000"/>
              </a:lnSpc>
            </a:pPr>
            <a:r>
              <a:rPr lang="en-US" sz="6998" b="1" dirty="0">
                <a:solidFill>
                  <a:srgbClr val="FF0000"/>
                </a:solidFill>
                <a:latin typeface="Arial"/>
                <a:cs typeface="Arial"/>
              </a:rPr>
              <a:t>E</a:t>
            </a:r>
            <a:r>
              <a:rPr lang="en-US" sz="4399" b="1" dirty="0">
                <a:latin typeface="Arial"/>
                <a:cs typeface="Arial"/>
              </a:rPr>
              <a:t>fficiency</a:t>
            </a:r>
          </a:p>
          <a:p>
            <a:pPr algn="ctr">
              <a:lnSpc>
                <a:spcPct val="120000"/>
              </a:lnSpc>
            </a:pPr>
            <a:r>
              <a:rPr lang="en-US" sz="4399" b="1" dirty="0">
                <a:latin typeface="Arial"/>
                <a:cs typeface="Arial"/>
              </a:rPr>
              <a:t>Hiệu suất</a:t>
            </a:r>
          </a:p>
        </p:txBody>
      </p:sp>
      <p:sp>
        <p:nvSpPr>
          <p:cNvPr id="81" name="TextBox 80"/>
          <p:cNvSpPr txBox="1"/>
          <p:nvPr/>
        </p:nvSpPr>
        <p:spPr>
          <a:xfrm>
            <a:off x="15338549" y="8664313"/>
            <a:ext cx="4607312" cy="2122312"/>
          </a:xfrm>
          <a:prstGeom prst="rect">
            <a:avLst/>
          </a:prstGeom>
          <a:noFill/>
        </p:spPr>
        <p:txBody>
          <a:bodyPr wrap="square" rtlCol="0">
            <a:spAutoFit/>
          </a:bodyPr>
          <a:lstStyle/>
          <a:p>
            <a:pPr algn="ctr">
              <a:lnSpc>
                <a:spcPct val="120000"/>
              </a:lnSpc>
            </a:pPr>
            <a:r>
              <a:rPr lang="en-US" sz="6998" b="1" dirty="0">
                <a:solidFill>
                  <a:srgbClr val="FF0000"/>
                </a:solidFill>
                <a:latin typeface="Arial"/>
                <a:cs typeface="Arial"/>
              </a:rPr>
              <a:t>E</a:t>
            </a:r>
            <a:r>
              <a:rPr lang="en-US" sz="4399" b="1" dirty="0">
                <a:latin typeface="Arial"/>
                <a:cs typeface="Arial"/>
              </a:rPr>
              <a:t>ffectiveness</a:t>
            </a:r>
          </a:p>
          <a:p>
            <a:pPr algn="ctr">
              <a:lnSpc>
                <a:spcPct val="120000"/>
              </a:lnSpc>
            </a:pPr>
            <a:r>
              <a:rPr lang="en-US" sz="4399" b="1" dirty="0">
                <a:latin typeface="Arial"/>
                <a:cs typeface="Arial"/>
              </a:rPr>
              <a:t>Hiệu quả</a:t>
            </a:r>
          </a:p>
        </p:txBody>
      </p:sp>
    </p:spTree>
    <p:extLst>
      <p:ext uri="{BB962C8B-B14F-4D97-AF65-F5344CB8AC3E}">
        <p14:creationId xmlns:p14="http://schemas.microsoft.com/office/powerpoint/2010/main" val="1690432014"/>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10317104" y="13049075"/>
            <a:ext cx="4266089" cy="952252"/>
          </a:xfrm>
          <a:prstGeom prst="rect">
            <a:avLst/>
          </a:prstGeom>
          <a:noFill/>
          <a:ln>
            <a:miter lim="800000"/>
            <a:headEnd/>
            <a:tailEnd/>
          </a:ln>
        </p:spPr>
        <p:txBody>
          <a:bodyPr/>
          <a:lstStyle/>
          <a:p>
            <a:pPr algn="ctr">
              <a:defRPr/>
            </a:pPr>
            <a:r>
              <a:rPr lang="en-US" sz="2399" b="1" dirty="0">
                <a:latin typeface="Arial"/>
                <a:cs typeface="Arial"/>
              </a:rPr>
              <a:t>Slide </a:t>
            </a:r>
            <a:fld id="{F7D2BA0D-B6A9-0F4A-BCF9-A286A4F26F31}" type="slidenum">
              <a:rPr lang="en-US" sz="2399" b="1">
                <a:latin typeface="Arial"/>
                <a:cs typeface="Arial"/>
              </a:rPr>
              <a:pPr algn="ctr">
                <a:defRPr/>
              </a:pPr>
              <a:t>44</a:t>
            </a:fld>
            <a:endParaRPr lang="en-US" sz="2399" b="1" dirty="0">
              <a:latin typeface="Arial"/>
              <a:cs typeface="Arial"/>
            </a:endParaRPr>
          </a:p>
        </p:txBody>
      </p:sp>
      <p:graphicFrame>
        <p:nvGraphicFramePr>
          <p:cNvPr id="6" name="Diagram 5"/>
          <p:cNvGraphicFramePr/>
          <p:nvPr>
            <p:extLst>
              <p:ext uri="{D42A27DB-BD31-4B8C-83A1-F6EECF244321}">
                <p14:modId xmlns:p14="http://schemas.microsoft.com/office/powerpoint/2010/main" val="4104423493"/>
              </p:ext>
            </p:extLst>
          </p:nvPr>
        </p:nvGraphicFramePr>
        <p:xfrm>
          <a:off x="7465655" y="2779600"/>
          <a:ext cx="18130877" cy="10191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4534918" y="5753298"/>
            <a:ext cx="3992350" cy="4243815"/>
            <a:chOff x="3987518" y="2895600"/>
            <a:chExt cx="1996695" cy="2122460"/>
          </a:xfrm>
        </p:grpSpPr>
        <p:sp>
          <p:nvSpPr>
            <p:cNvPr id="8" name="Oval 7"/>
            <p:cNvSpPr/>
            <p:nvPr/>
          </p:nvSpPr>
          <p:spPr>
            <a:xfrm>
              <a:off x="4343400" y="3276600"/>
              <a:ext cx="1371600" cy="12954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999" dirty="0"/>
                <a:t>Lập kế hoạch và phân tích tài chính</a:t>
              </a:r>
            </a:p>
          </p:txBody>
        </p:sp>
        <p:sp>
          <p:nvSpPr>
            <p:cNvPr id="9" name="Up Arrow 8"/>
            <p:cNvSpPr/>
            <p:nvPr/>
          </p:nvSpPr>
          <p:spPr>
            <a:xfrm>
              <a:off x="4800600" y="2895600"/>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0" name="Up Arrow 9"/>
            <p:cNvSpPr/>
            <p:nvPr/>
          </p:nvSpPr>
          <p:spPr>
            <a:xfrm rot="3110479">
              <a:off x="5638800" y="3429000"/>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1" name="Up Arrow 10"/>
            <p:cNvSpPr/>
            <p:nvPr/>
          </p:nvSpPr>
          <p:spPr>
            <a:xfrm rot="6947842">
              <a:off x="5641313" y="4250868"/>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2" name="Up Arrow 11"/>
            <p:cNvSpPr/>
            <p:nvPr/>
          </p:nvSpPr>
          <p:spPr>
            <a:xfrm rot="10800000">
              <a:off x="4800601" y="4789460"/>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3" name="Up Arrow 12"/>
            <p:cNvSpPr/>
            <p:nvPr/>
          </p:nvSpPr>
          <p:spPr>
            <a:xfrm rot="14342341">
              <a:off x="3886200" y="4343400"/>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4" name="Up Arrow 13"/>
            <p:cNvSpPr/>
            <p:nvPr/>
          </p:nvSpPr>
          <p:spPr>
            <a:xfrm rot="17758414">
              <a:off x="3873218" y="3417131"/>
              <a:ext cx="457200" cy="228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grpSp>
      <p:sp>
        <p:nvSpPr>
          <p:cNvPr id="15" name="TextBox 14"/>
          <p:cNvSpPr txBox="1"/>
          <p:nvPr/>
        </p:nvSpPr>
        <p:spPr>
          <a:xfrm>
            <a:off x="743396" y="5106421"/>
            <a:ext cx="9425180" cy="7540526"/>
          </a:xfrm>
          <a:prstGeom prst="rect">
            <a:avLst/>
          </a:prstGeom>
          <a:noFill/>
        </p:spPr>
        <p:txBody>
          <a:bodyPr wrap="square" rtlCol="0">
            <a:spAutoFit/>
          </a:bodyPr>
          <a:lstStyle/>
          <a:p>
            <a:pPr algn="just"/>
            <a:r>
              <a:rPr lang="en-US" sz="4400" dirty="0">
                <a:latin typeface="Arial"/>
                <a:cs typeface="Arial"/>
              </a:rPr>
              <a:t>Mô hình cơ cấu tổ chức dạng Flat nhằm đáp ứng yêu cầu quản trị tinh gọn, cắt giảm các khâu trung gian, tăng tốc độ ra quyết định</a:t>
            </a:r>
          </a:p>
          <a:p>
            <a:pPr algn="just"/>
            <a:endParaRPr lang="en-US" sz="4400" dirty="0">
              <a:latin typeface="Arial"/>
              <a:cs typeface="Arial"/>
            </a:endParaRPr>
          </a:p>
          <a:p>
            <a:pPr algn="just"/>
            <a:r>
              <a:rPr lang="en-US" sz="4400" dirty="0">
                <a:latin typeface="Arial"/>
                <a:cs typeface="Arial"/>
              </a:rPr>
              <a:t>Hệ thống quản lý tích hợp nhằm tối ưu hiệu quả hoạt động giữa các bộ phận giúp công ty tăng trưởng với trọng tâm là Lập kế hoạch và phân tích tài chính và kinh doanh sát với thực tế thị trường.</a:t>
            </a:r>
          </a:p>
        </p:txBody>
      </p:sp>
      <p:sp>
        <p:nvSpPr>
          <p:cNvPr id="16" name="TextBox 15"/>
          <p:cNvSpPr txBox="1"/>
          <p:nvPr/>
        </p:nvSpPr>
        <p:spPr>
          <a:xfrm>
            <a:off x="743396" y="3865406"/>
            <a:ext cx="6551493" cy="861774"/>
          </a:xfrm>
          <a:prstGeom prst="rect">
            <a:avLst/>
          </a:prstGeom>
          <a:noFill/>
        </p:spPr>
        <p:txBody>
          <a:bodyPr wrap="square" rtlCol="0">
            <a:spAutoFit/>
          </a:bodyPr>
          <a:lstStyle/>
          <a:p>
            <a:r>
              <a:rPr lang="en-US" sz="5000" b="1">
                <a:solidFill>
                  <a:schemeClr val="accent5">
                    <a:lumMod val="50000"/>
                  </a:schemeClr>
                </a:solidFill>
              </a:rPr>
              <a:t>Cơ cấu tổ chức hiệu quả</a:t>
            </a:r>
            <a:endParaRPr lang="en-US" sz="5000" b="1" dirty="0">
              <a:solidFill>
                <a:schemeClr val="accent5">
                  <a:lumMod val="50000"/>
                </a:schemeClr>
              </a:solidFill>
            </a:endParaRPr>
          </a:p>
        </p:txBody>
      </p:sp>
      <p:sp>
        <p:nvSpPr>
          <p:cNvPr id="17" name="TextBox 16">
            <a:extLst>
              <a:ext uri="{FF2B5EF4-FFF2-40B4-BE49-F238E27FC236}">
                <a16:creationId xmlns:a16="http://schemas.microsoft.com/office/drawing/2014/main" id="{26AB416C-0FB4-1149-8548-C518517F5B00}"/>
              </a:ext>
            </a:extLst>
          </p:cNvPr>
          <p:cNvSpPr txBox="1"/>
          <p:nvPr/>
        </p:nvSpPr>
        <p:spPr>
          <a:xfrm>
            <a:off x="4528155" y="522947"/>
            <a:ext cx="15313760" cy="1015638"/>
          </a:xfrm>
          <a:prstGeom prst="rect">
            <a:avLst/>
          </a:prstGeom>
          <a:noFill/>
        </p:spPr>
        <p:txBody>
          <a:bodyPr wrap="none" lIns="91416" tIns="45708" rIns="91416" bIns="45708" rtlCol="0">
            <a:spAutoFit/>
          </a:bodyPr>
          <a:lstStyle/>
          <a:p>
            <a:pPr algn="ctr"/>
            <a:r>
              <a:rPr lang="en-US" sz="6000" b="1" dirty="0">
                <a:latin typeface="Arial"/>
                <a:cs typeface="Arial"/>
              </a:rPr>
              <a:t>QUẢN LÝ TINH GỌN VÀ HIỆU QUẢ (TIẾP)</a:t>
            </a:r>
          </a:p>
        </p:txBody>
      </p:sp>
    </p:spTree>
    <p:extLst>
      <p:ext uri="{BB962C8B-B14F-4D97-AF65-F5344CB8AC3E}">
        <p14:creationId xmlns:p14="http://schemas.microsoft.com/office/powerpoint/2010/main" val="3459765863"/>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C85A2079-F044-3748-8825-BC543AC5212C}"/>
              </a:ext>
            </a:extLst>
          </p:cNvPr>
          <p:cNvSpPr/>
          <p:nvPr/>
        </p:nvSpPr>
        <p:spPr>
          <a:xfrm>
            <a:off x="19414155" y="3488312"/>
            <a:ext cx="1898657" cy="2735128"/>
          </a:xfrm>
          <a:custGeom>
            <a:avLst/>
            <a:gdLst>
              <a:gd name="connsiteX0" fmla="*/ 0 w 1898657"/>
              <a:gd name="connsiteY0" fmla="*/ 0 h 2735840"/>
              <a:gd name="connsiteX1" fmla="*/ 50728 w 1898657"/>
              <a:gd name="connsiteY1" fmla="*/ 26814 h 2735840"/>
              <a:gd name="connsiteX2" fmla="*/ 1424985 w 1898657"/>
              <a:gd name="connsiteY2" fmla="*/ 1356673 h 2735840"/>
              <a:gd name="connsiteX3" fmla="*/ 1883360 w 1898657"/>
              <a:gd name="connsiteY3" fmla="*/ 2605273 h 2735840"/>
              <a:gd name="connsiteX4" fmla="*/ 1898657 w 1898657"/>
              <a:gd name="connsiteY4" fmla="*/ 2735840 h 2735840"/>
              <a:gd name="connsiteX5" fmla="*/ 0 w 1898657"/>
              <a:gd name="connsiteY5" fmla="*/ 2735840 h 2735840"/>
              <a:gd name="connsiteX6" fmla="*/ 0 w 1898657"/>
              <a:gd name="connsiteY6" fmla="*/ 0 h 273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657" h="2735840">
                <a:moveTo>
                  <a:pt x="0" y="0"/>
                </a:moveTo>
                <a:lnTo>
                  <a:pt x="50728" y="26814"/>
                </a:lnTo>
                <a:cubicBezTo>
                  <a:pt x="574883" y="324778"/>
                  <a:pt x="1038470" y="759425"/>
                  <a:pt x="1424985" y="1356673"/>
                </a:cubicBezTo>
                <a:cubicBezTo>
                  <a:pt x="1660574" y="1720255"/>
                  <a:pt x="1811325" y="2135165"/>
                  <a:pt x="1883360" y="2605273"/>
                </a:cubicBezTo>
                <a:lnTo>
                  <a:pt x="1898657" y="2735840"/>
                </a:lnTo>
                <a:lnTo>
                  <a:pt x="0" y="273584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32" name="Freeform 31">
            <a:extLst>
              <a:ext uri="{FF2B5EF4-FFF2-40B4-BE49-F238E27FC236}">
                <a16:creationId xmlns:a16="http://schemas.microsoft.com/office/drawing/2014/main" id="{714D4453-CA11-FE47-9DC1-021C092C3EC7}"/>
              </a:ext>
            </a:extLst>
          </p:cNvPr>
          <p:cNvSpPr/>
          <p:nvPr/>
        </p:nvSpPr>
        <p:spPr>
          <a:xfrm>
            <a:off x="14130888" y="3667149"/>
            <a:ext cx="1319346" cy="2556290"/>
          </a:xfrm>
          <a:custGeom>
            <a:avLst/>
            <a:gdLst>
              <a:gd name="connsiteX0" fmla="*/ 1319347 w 1319347"/>
              <a:gd name="connsiteY0" fmla="*/ 0 h 2556956"/>
              <a:gd name="connsiteX1" fmla="*/ 1319347 w 1319347"/>
              <a:gd name="connsiteY1" fmla="*/ 2556956 h 2556956"/>
              <a:gd name="connsiteX2" fmla="*/ 1380 w 1319347"/>
              <a:gd name="connsiteY2" fmla="*/ 2556956 h 2556956"/>
              <a:gd name="connsiteX3" fmla="*/ 2500 w 1319347"/>
              <a:gd name="connsiteY3" fmla="*/ 2506327 h 2556956"/>
              <a:gd name="connsiteX4" fmla="*/ 1183588 w 1319347"/>
              <a:gd name="connsiteY4" fmla="*/ 85434 h 2556956"/>
              <a:gd name="connsiteX5" fmla="*/ 1319347 w 1319347"/>
              <a:gd name="connsiteY5" fmla="*/ 0 h 255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347" h="2556956">
                <a:moveTo>
                  <a:pt x="1319347" y="0"/>
                </a:moveTo>
                <a:lnTo>
                  <a:pt x="1319347" y="2556956"/>
                </a:lnTo>
                <a:lnTo>
                  <a:pt x="1380" y="2556956"/>
                </a:lnTo>
                <a:lnTo>
                  <a:pt x="2500" y="2506327"/>
                </a:lnTo>
                <a:cubicBezTo>
                  <a:pt x="-37108" y="1394535"/>
                  <a:pt x="395570" y="612961"/>
                  <a:pt x="1183588" y="85434"/>
                </a:cubicBezTo>
                <a:lnTo>
                  <a:pt x="1319347"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30" name="Freeform 29">
            <a:extLst>
              <a:ext uri="{FF2B5EF4-FFF2-40B4-BE49-F238E27FC236}">
                <a16:creationId xmlns:a16="http://schemas.microsoft.com/office/drawing/2014/main" id="{5F21EBC6-1DC2-E74B-8220-4FD2509B0D14}"/>
              </a:ext>
            </a:extLst>
          </p:cNvPr>
          <p:cNvSpPr/>
          <p:nvPr/>
        </p:nvSpPr>
        <p:spPr>
          <a:xfrm>
            <a:off x="13134289" y="6367782"/>
            <a:ext cx="2315945" cy="3222771"/>
          </a:xfrm>
          <a:custGeom>
            <a:avLst/>
            <a:gdLst>
              <a:gd name="connsiteX0" fmla="*/ 994784 w 2315944"/>
              <a:gd name="connsiteY0" fmla="*/ 0 h 3223609"/>
              <a:gd name="connsiteX1" fmla="*/ 2315944 w 2315944"/>
              <a:gd name="connsiteY1" fmla="*/ 0 h 3223609"/>
              <a:gd name="connsiteX2" fmla="*/ 2315944 w 2315944"/>
              <a:gd name="connsiteY2" fmla="*/ 3223609 h 3223609"/>
              <a:gd name="connsiteX3" fmla="*/ 618547 w 2315944"/>
              <a:gd name="connsiteY3" fmla="*/ 3223609 h 3223609"/>
              <a:gd name="connsiteX4" fmla="*/ 586507 w 2315944"/>
              <a:gd name="connsiteY4" fmla="*/ 3197651 h 3223609"/>
              <a:gd name="connsiteX5" fmla="*/ 517851 w 2315944"/>
              <a:gd name="connsiteY5" fmla="*/ 2815333 h 3223609"/>
              <a:gd name="connsiteX6" fmla="*/ 473622 w 2315944"/>
              <a:gd name="connsiteY6" fmla="*/ 2370946 h 3223609"/>
              <a:gd name="connsiteX7" fmla="*/ 151471 w 2315944"/>
              <a:gd name="connsiteY7" fmla="*/ 2120689 h 3223609"/>
              <a:gd name="connsiteX8" fmla="*/ 70933 w 2315944"/>
              <a:gd name="connsiteY8" fmla="*/ 1653192 h 3223609"/>
              <a:gd name="connsiteX9" fmla="*/ 320468 w 2315944"/>
              <a:gd name="connsiteY9" fmla="*/ 1361997 h 3223609"/>
              <a:gd name="connsiteX10" fmla="*/ 993764 w 2315944"/>
              <a:gd name="connsiteY10" fmla="*/ 46092 h 3223609"/>
              <a:gd name="connsiteX11" fmla="*/ 994784 w 2315944"/>
              <a:gd name="connsiteY11" fmla="*/ 0 h 322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944" h="3223609">
                <a:moveTo>
                  <a:pt x="994784" y="0"/>
                </a:moveTo>
                <a:lnTo>
                  <a:pt x="2315944" y="0"/>
                </a:lnTo>
                <a:lnTo>
                  <a:pt x="2315944" y="3223609"/>
                </a:lnTo>
                <a:lnTo>
                  <a:pt x="618547" y="3223609"/>
                </a:lnTo>
                <a:lnTo>
                  <a:pt x="586507" y="3197651"/>
                </a:lnTo>
                <a:cubicBezTo>
                  <a:pt x="392424" y="3042478"/>
                  <a:pt x="391764" y="3033894"/>
                  <a:pt x="517851" y="2815333"/>
                </a:cubicBezTo>
                <a:cubicBezTo>
                  <a:pt x="630736" y="2620542"/>
                  <a:pt x="620834" y="2527439"/>
                  <a:pt x="473622" y="2370946"/>
                </a:cubicBezTo>
                <a:cubicBezTo>
                  <a:pt x="377241" y="2267938"/>
                  <a:pt x="261055" y="2199926"/>
                  <a:pt x="151471" y="2120689"/>
                </a:cubicBezTo>
                <a:cubicBezTo>
                  <a:pt x="-20827" y="1996552"/>
                  <a:pt x="-43932" y="1849964"/>
                  <a:pt x="70933" y="1653192"/>
                </a:cubicBezTo>
                <a:cubicBezTo>
                  <a:pt x="138268" y="1537638"/>
                  <a:pt x="229368" y="1449817"/>
                  <a:pt x="320468" y="1361997"/>
                </a:cubicBezTo>
                <a:cubicBezTo>
                  <a:pt x="687261" y="1005513"/>
                  <a:pt x="949431" y="589881"/>
                  <a:pt x="993764" y="46092"/>
                </a:cubicBezTo>
                <a:lnTo>
                  <a:pt x="994784"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9" name="Freeform 28">
            <a:extLst>
              <a:ext uri="{FF2B5EF4-FFF2-40B4-BE49-F238E27FC236}">
                <a16:creationId xmlns:a16="http://schemas.microsoft.com/office/drawing/2014/main" id="{934C4391-10E0-4F45-86FE-F2751B402BA6}"/>
              </a:ext>
            </a:extLst>
          </p:cNvPr>
          <p:cNvSpPr/>
          <p:nvPr/>
        </p:nvSpPr>
        <p:spPr>
          <a:xfrm>
            <a:off x="19414156" y="6367782"/>
            <a:ext cx="1933406" cy="3222771"/>
          </a:xfrm>
          <a:custGeom>
            <a:avLst/>
            <a:gdLst>
              <a:gd name="connsiteX0" fmla="*/ 0 w 1933406"/>
              <a:gd name="connsiteY0" fmla="*/ 0 h 3223609"/>
              <a:gd name="connsiteX1" fmla="*/ 1915571 w 1933406"/>
              <a:gd name="connsiteY1" fmla="*/ 0 h 3223609"/>
              <a:gd name="connsiteX2" fmla="*/ 1917185 w 1933406"/>
              <a:gd name="connsiteY2" fmla="*/ 13773 h 3223609"/>
              <a:gd name="connsiteX3" fmla="*/ 1929336 w 1933406"/>
              <a:gd name="connsiteY3" fmla="*/ 631697 h 3223609"/>
              <a:gd name="connsiteX4" fmla="*/ 1143763 w 1933406"/>
              <a:gd name="connsiteY4" fmla="*/ 2642332 h 3223609"/>
              <a:gd name="connsiteX5" fmla="*/ 779858 w 1933406"/>
              <a:gd name="connsiteY5" fmla="*/ 3115989 h 3223609"/>
              <a:gd name="connsiteX6" fmla="*/ 709265 w 1933406"/>
              <a:gd name="connsiteY6" fmla="*/ 3223609 h 3223609"/>
              <a:gd name="connsiteX7" fmla="*/ 0 w 1933406"/>
              <a:gd name="connsiteY7" fmla="*/ 3223609 h 3223609"/>
              <a:gd name="connsiteX8" fmla="*/ 0 w 1933406"/>
              <a:gd name="connsiteY8" fmla="*/ 0 h 322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06" h="3223609">
                <a:moveTo>
                  <a:pt x="0" y="0"/>
                </a:moveTo>
                <a:lnTo>
                  <a:pt x="1915571" y="0"/>
                </a:lnTo>
                <a:lnTo>
                  <a:pt x="1917185" y="13773"/>
                </a:lnTo>
                <a:cubicBezTo>
                  <a:pt x="1933503" y="210710"/>
                  <a:pt x="1937423" y="416602"/>
                  <a:pt x="1929336" y="631697"/>
                </a:cubicBezTo>
                <a:cubicBezTo>
                  <a:pt x="1888407" y="1310493"/>
                  <a:pt x="1625669" y="2029567"/>
                  <a:pt x="1143763" y="2642332"/>
                </a:cubicBezTo>
                <a:cubicBezTo>
                  <a:pt x="1020976" y="2798825"/>
                  <a:pt x="894847" y="2951603"/>
                  <a:pt x="779858" y="3115989"/>
                </a:cubicBezTo>
                <a:lnTo>
                  <a:pt x="709265" y="3223609"/>
                </a:lnTo>
                <a:lnTo>
                  <a:pt x="0" y="3223609"/>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7" name="Freeform 26">
            <a:extLst>
              <a:ext uri="{FF2B5EF4-FFF2-40B4-BE49-F238E27FC236}">
                <a16:creationId xmlns:a16="http://schemas.microsoft.com/office/drawing/2014/main" id="{5D94F87D-27BD-D04F-9DC8-488FB44C0704}"/>
              </a:ext>
            </a:extLst>
          </p:cNvPr>
          <p:cNvSpPr/>
          <p:nvPr/>
        </p:nvSpPr>
        <p:spPr>
          <a:xfrm>
            <a:off x="13689991" y="9734893"/>
            <a:ext cx="1760243" cy="1919392"/>
          </a:xfrm>
          <a:custGeom>
            <a:avLst/>
            <a:gdLst>
              <a:gd name="connsiteX0" fmla="*/ 51303 w 1760244"/>
              <a:gd name="connsiteY0" fmla="*/ 0 h 1919892"/>
              <a:gd name="connsiteX1" fmla="*/ 1760244 w 1760244"/>
              <a:gd name="connsiteY1" fmla="*/ 0 h 1919892"/>
              <a:gd name="connsiteX2" fmla="*/ 1760244 w 1760244"/>
              <a:gd name="connsiteY2" fmla="*/ 1820912 h 1919892"/>
              <a:gd name="connsiteX3" fmla="*/ 1582148 w 1760244"/>
              <a:gd name="connsiteY3" fmla="*/ 1847561 h 1919892"/>
              <a:gd name="connsiteX4" fmla="*/ 506771 w 1760244"/>
              <a:gd name="connsiteY4" fmla="*/ 1868691 h 1919892"/>
              <a:gd name="connsiteX5" fmla="*/ 134449 w 1760244"/>
              <a:gd name="connsiteY5" fmla="*/ 1180651 h 1919892"/>
              <a:gd name="connsiteX6" fmla="*/ 214327 w 1760244"/>
              <a:gd name="connsiteY6" fmla="*/ 737585 h 1919892"/>
              <a:gd name="connsiteX7" fmla="*/ 88899 w 1760244"/>
              <a:gd name="connsiteY7" fmla="*/ 295839 h 1919892"/>
              <a:gd name="connsiteX8" fmla="*/ 31443 w 1760244"/>
              <a:gd name="connsiteY8" fmla="*/ 25570 h 1919892"/>
              <a:gd name="connsiteX9" fmla="*/ 51303 w 1760244"/>
              <a:gd name="connsiteY9" fmla="*/ 0 h 19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0244" h="1919892">
                <a:moveTo>
                  <a:pt x="51303" y="0"/>
                </a:moveTo>
                <a:lnTo>
                  <a:pt x="1760244" y="0"/>
                </a:lnTo>
                <a:lnTo>
                  <a:pt x="1760244" y="1820912"/>
                </a:lnTo>
                <a:lnTo>
                  <a:pt x="1582148" y="1847561"/>
                </a:lnTo>
                <a:cubicBezTo>
                  <a:pt x="1224349" y="1883218"/>
                  <a:pt x="866550" y="1978302"/>
                  <a:pt x="506771" y="1868691"/>
                </a:cubicBezTo>
                <a:cubicBezTo>
                  <a:pt x="162836" y="1764363"/>
                  <a:pt x="62494" y="1579477"/>
                  <a:pt x="134449" y="1180651"/>
                </a:cubicBezTo>
                <a:cubicBezTo>
                  <a:pt x="161515" y="1033403"/>
                  <a:pt x="192542" y="886154"/>
                  <a:pt x="214327" y="737585"/>
                </a:cubicBezTo>
                <a:cubicBezTo>
                  <a:pt x="238092" y="567225"/>
                  <a:pt x="218948" y="414695"/>
                  <a:pt x="88899" y="295839"/>
                </a:cubicBezTo>
                <a:cubicBezTo>
                  <a:pt x="7454" y="221885"/>
                  <a:pt x="-32042" y="126192"/>
                  <a:pt x="31443" y="25570"/>
                </a:cubicBezTo>
                <a:lnTo>
                  <a:pt x="51303"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6" name="Freeform 25">
            <a:extLst>
              <a:ext uri="{FF2B5EF4-FFF2-40B4-BE49-F238E27FC236}">
                <a16:creationId xmlns:a16="http://schemas.microsoft.com/office/drawing/2014/main" id="{0D8B2951-F11C-1D46-9C75-8A66B589D58B}"/>
              </a:ext>
            </a:extLst>
          </p:cNvPr>
          <p:cNvSpPr/>
          <p:nvPr/>
        </p:nvSpPr>
        <p:spPr>
          <a:xfrm>
            <a:off x="19414156" y="9734893"/>
            <a:ext cx="861594" cy="3189869"/>
          </a:xfrm>
          <a:custGeom>
            <a:avLst/>
            <a:gdLst>
              <a:gd name="connsiteX0" fmla="*/ 0 w 861594"/>
              <a:gd name="connsiteY0" fmla="*/ 0 h 3190700"/>
              <a:gd name="connsiteX1" fmla="*/ 624674 w 861594"/>
              <a:gd name="connsiteY1" fmla="*/ 0 h 3190700"/>
              <a:gd name="connsiteX2" fmla="*/ 566749 w 861594"/>
              <a:gd name="connsiteY2" fmla="*/ 108406 h 3190700"/>
              <a:gd name="connsiteX3" fmla="*/ 436088 w 861594"/>
              <a:gd name="connsiteY3" fmla="*/ 1621736 h 3190700"/>
              <a:gd name="connsiteX4" fmla="*/ 818972 w 861594"/>
              <a:gd name="connsiteY4" fmla="*/ 2921881 h 3190700"/>
              <a:gd name="connsiteX5" fmla="*/ 666478 w 861594"/>
              <a:gd name="connsiteY5" fmla="*/ 3183363 h 3190700"/>
              <a:gd name="connsiteX6" fmla="*/ 103725 w 861594"/>
              <a:gd name="connsiteY6" fmla="*/ 3190626 h 3190700"/>
              <a:gd name="connsiteX7" fmla="*/ 0 w 861594"/>
              <a:gd name="connsiteY7" fmla="*/ 3190700 h 3190700"/>
              <a:gd name="connsiteX8" fmla="*/ 0 w 861594"/>
              <a:gd name="connsiteY8" fmla="*/ 0 h 31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594" h="3190700">
                <a:moveTo>
                  <a:pt x="0" y="0"/>
                </a:moveTo>
                <a:lnTo>
                  <a:pt x="624674" y="0"/>
                </a:lnTo>
                <a:lnTo>
                  <a:pt x="566749" y="108406"/>
                </a:lnTo>
                <a:cubicBezTo>
                  <a:pt x="352909" y="568825"/>
                  <a:pt x="313631" y="1116766"/>
                  <a:pt x="436088" y="1621736"/>
                </a:cubicBezTo>
                <a:cubicBezTo>
                  <a:pt x="544352" y="2063482"/>
                  <a:pt x="690904" y="2488720"/>
                  <a:pt x="818972" y="2921881"/>
                </a:cubicBezTo>
                <a:cubicBezTo>
                  <a:pt x="890928" y="3163554"/>
                  <a:pt x="890928" y="3170157"/>
                  <a:pt x="666478" y="3183363"/>
                </a:cubicBezTo>
                <a:cubicBezTo>
                  <a:pt x="579339" y="3188315"/>
                  <a:pt x="374282" y="3190131"/>
                  <a:pt x="103725" y="3190626"/>
                </a:cubicBezTo>
                <a:lnTo>
                  <a:pt x="0" y="3190700"/>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3" name="Freeform 22">
            <a:extLst>
              <a:ext uri="{FF2B5EF4-FFF2-40B4-BE49-F238E27FC236}">
                <a16:creationId xmlns:a16="http://schemas.microsoft.com/office/drawing/2014/main" id="{DD508487-67EF-474F-954E-E217BD2AA601}"/>
              </a:ext>
            </a:extLst>
          </p:cNvPr>
          <p:cNvSpPr/>
          <p:nvPr/>
        </p:nvSpPr>
        <p:spPr>
          <a:xfrm>
            <a:off x="15450233" y="2996616"/>
            <a:ext cx="3963921" cy="3226823"/>
          </a:xfrm>
          <a:custGeom>
            <a:avLst/>
            <a:gdLst>
              <a:gd name="connsiteX0" fmla="*/ 2036233 w 3963922"/>
              <a:gd name="connsiteY0" fmla="*/ 53 h 3227664"/>
              <a:gd name="connsiteX1" fmla="*/ 2276983 w 3963922"/>
              <a:gd name="connsiteY1" fmla="*/ 8881 h 3227664"/>
              <a:gd name="connsiteX2" fmla="*/ 3815285 w 3963922"/>
              <a:gd name="connsiteY2" fmla="*/ 413258 h 3227664"/>
              <a:gd name="connsiteX3" fmla="*/ 3963922 w 3963922"/>
              <a:gd name="connsiteY3" fmla="*/ 491824 h 3227664"/>
              <a:gd name="connsiteX4" fmla="*/ 3963922 w 3963922"/>
              <a:gd name="connsiteY4" fmla="*/ 3227664 h 3227664"/>
              <a:gd name="connsiteX5" fmla="*/ 0 w 3963922"/>
              <a:gd name="connsiteY5" fmla="*/ 3227664 h 3227664"/>
              <a:gd name="connsiteX6" fmla="*/ 0 w 3963922"/>
              <a:gd name="connsiteY6" fmla="*/ 670708 h 3227664"/>
              <a:gd name="connsiteX7" fmla="*/ 26548 w 3963922"/>
              <a:gd name="connsiteY7" fmla="*/ 654001 h 3227664"/>
              <a:gd name="connsiteX8" fmla="*/ 411413 w 3963922"/>
              <a:gd name="connsiteY8" fmla="*/ 439401 h 3227664"/>
              <a:gd name="connsiteX9" fmla="*/ 2036233 w 3963922"/>
              <a:gd name="connsiteY9" fmla="*/ 53 h 322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3922" h="3227664">
                <a:moveTo>
                  <a:pt x="2036233" y="53"/>
                </a:moveTo>
                <a:cubicBezTo>
                  <a:pt x="2116186" y="-435"/>
                  <a:pt x="2196445" y="2443"/>
                  <a:pt x="2276983" y="8881"/>
                </a:cubicBezTo>
                <a:cubicBezTo>
                  <a:pt x="2827173" y="53080"/>
                  <a:pt x="3343626" y="182085"/>
                  <a:pt x="3815285" y="413258"/>
                </a:cubicBezTo>
                <a:lnTo>
                  <a:pt x="3963922" y="491824"/>
                </a:lnTo>
                <a:lnTo>
                  <a:pt x="3963922" y="3227664"/>
                </a:lnTo>
                <a:lnTo>
                  <a:pt x="0" y="3227664"/>
                </a:lnTo>
                <a:lnTo>
                  <a:pt x="0" y="670708"/>
                </a:lnTo>
                <a:lnTo>
                  <a:pt x="26548" y="654001"/>
                </a:lnTo>
                <a:cubicBezTo>
                  <a:pt x="153296" y="578726"/>
                  <a:pt x="280704" y="506092"/>
                  <a:pt x="411413" y="439401"/>
                </a:cubicBezTo>
                <a:cubicBezTo>
                  <a:pt x="931855" y="171894"/>
                  <a:pt x="1476558" y="3475"/>
                  <a:pt x="2036233" y="5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2" name="Freeform 21">
            <a:extLst>
              <a:ext uri="{FF2B5EF4-FFF2-40B4-BE49-F238E27FC236}">
                <a16:creationId xmlns:a16="http://schemas.microsoft.com/office/drawing/2014/main" id="{D847AB0F-47C4-3940-BE0D-FA7D415B4B57}"/>
              </a:ext>
            </a:extLst>
          </p:cNvPr>
          <p:cNvSpPr/>
          <p:nvPr/>
        </p:nvSpPr>
        <p:spPr>
          <a:xfrm>
            <a:off x="15450233" y="6367782"/>
            <a:ext cx="3963921" cy="3222771"/>
          </a:xfrm>
          <a:custGeom>
            <a:avLst/>
            <a:gdLst>
              <a:gd name="connsiteX0" fmla="*/ 0 w 3963922"/>
              <a:gd name="connsiteY0" fmla="*/ 0 h 3223609"/>
              <a:gd name="connsiteX1" fmla="*/ 3963922 w 3963922"/>
              <a:gd name="connsiteY1" fmla="*/ 0 h 3223609"/>
              <a:gd name="connsiteX2" fmla="*/ 3963922 w 3963922"/>
              <a:gd name="connsiteY2" fmla="*/ 3223609 h 3223609"/>
              <a:gd name="connsiteX3" fmla="*/ 0 w 3963922"/>
              <a:gd name="connsiteY3" fmla="*/ 3223609 h 3223609"/>
              <a:gd name="connsiteX4" fmla="*/ 0 w 3963922"/>
              <a:gd name="connsiteY4" fmla="*/ 0 h 322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3922" h="3223609">
                <a:moveTo>
                  <a:pt x="0" y="0"/>
                </a:moveTo>
                <a:lnTo>
                  <a:pt x="3963922" y="0"/>
                </a:lnTo>
                <a:lnTo>
                  <a:pt x="3963922" y="3223609"/>
                </a:lnTo>
                <a:lnTo>
                  <a:pt x="0" y="322360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21" name="Freeform 20">
            <a:extLst>
              <a:ext uri="{FF2B5EF4-FFF2-40B4-BE49-F238E27FC236}">
                <a16:creationId xmlns:a16="http://schemas.microsoft.com/office/drawing/2014/main" id="{255CAB56-72E5-2A4D-AE06-BE5D5CD3B712}"/>
              </a:ext>
            </a:extLst>
          </p:cNvPr>
          <p:cNvSpPr/>
          <p:nvPr/>
        </p:nvSpPr>
        <p:spPr>
          <a:xfrm>
            <a:off x="15450233" y="9734894"/>
            <a:ext cx="3963921" cy="3208426"/>
          </a:xfrm>
          <a:custGeom>
            <a:avLst/>
            <a:gdLst>
              <a:gd name="connsiteX0" fmla="*/ 0 w 3963922"/>
              <a:gd name="connsiteY0" fmla="*/ 0 h 3209262"/>
              <a:gd name="connsiteX1" fmla="*/ 3963922 w 3963922"/>
              <a:gd name="connsiteY1" fmla="*/ 0 h 3209262"/>
              <a:gd name="connsiteX2" fmla="*/ 3963922 w 3963922"/>
              <a:gd name="connsiteY2" fmla="*/ 3190700 h 3209262"/>
              <a:gd name="connsiteX3" fmla="*/ 3853268 w 3963922"/>
              <a:gd name="connsiteY3" fmla="*/ 3190778 h 3209262"/>
              <a:gd name="connsiteX4" fmla="*/ 1279504 w 3963922"/>
              <a:gd name="connsiteY4" fmla="*/ 3208454 h 3209262"/>
              <a:gd name="connsiteX5" fmla="*/ 963954 w 3963922"/>
              <a:gd name="connsiteY5" fmla="*/ 2930465 h 3209262"/>
              <a:gd name="connsiteX6" fmla="*/ 812121 w 3963922"/>
              <a:gd name="connsiteY6" fmla="*/ 2129512 h 3209262"/>
              <a:gd name="connsiteX7" fmla="*/ 544102 w 3963922"/>
              <a:gd name="connsiteY7" fmla="*/ 1799359 h 3209262"/>
              <a:gd name="connsiteX8" fmla="*/ 1308 w 3963922"/>
              <a:gd name="connsiteY8" fmla="*/ 1820716 h 3209262"/>
              <a:gd name="connsiteX9" fmla="*/ 0 w 3963922"/>
              <a:gd name="connsiteY9" fmla="*/ 1820912 h 3209262"/>
              <a:gd name="connsiteX10" fmla="*/ 0 w 3963922"/>
              <a:gd name="connsiteY10" fmla="*/ 0 h 320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3922" h="3209262">
                <a:moveTo>
                  <a:pt x="0" y="0"/>
                </a:moveTo>
                <a:lnTo>
                  <a:pt x="3963922" y="0"/>
                </a:lnTo>
                <a:lnTo>
                  <a:pt x="3963922" y="3190700"/>
                </a:lnTo>
                <a:lnTo>
                  <a:pt x="3853268" y="3190778"/>
                </a:lnTo>
                <a:cubicBezTo>
                  <a:pt x="3028187" y="3190636"/>
                  <a:pt x="1806877" y="3183941"/>
                  <a:pt x="1279504" y="3208454"/>
                </a:cubicBezTo>
                <a:cubicBezTo>
                  <a:pt x="1090702" y="3217699"/>
                  <a:pt x="1000262" y="3149027"/>
                  <a:pt x="963954" y="2930465"/>
                </a:cubicBezTo>
                <a:cubicBezTo>
                  <a:pt x="919725" y="2662380"/>
                  <a:pt x="841828" y="2402219"/>
                  <a:pt x="812121" y="2129512"/>
                </a:cubicBezTo>
                <a:cubicBezTo>
                  <a:pt x="791656" y="1942645"/>
                  <a:pt x="703197" y="1840958"/>
                  <a:pt x="544102" y="1799359"/>
                </a:cubicBezTo>
                <a:cubicBezTo>
                  <a:pt x="359922" y="1751321"/>
                  <a:pt x="180568" y="1788711"/>
                  <a:pt x="1308" y="1820716"/>
                </a:cubicBezTo>
                <a:lnTo>
                  <a:pt x="0" y="182091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en-US" sz="3599" dirty="0">
              <a:latin typeface="Arial"/>
              <a:cs typeface="Arial"/>
            </a:endParaRPr>
          </a:p>
        </p:txBody>
      </p:sp>
      <p:sp>
        <p:nvSpPr>
          <p:cNvPr id="35" name="Freeform 202">
            <a:extLst>
              <a:ext uri="{FF2B5EF4-FFF2-40B4-BE49-F238E27FC236}">
                <a16:creationId xmlns:a16="http://schemas.microsoft.com/office/drawing/2014/main" id="{41B3E882-1F73-3243-8529-F5B34FFF2F40}"/>
              </a:ext>
            </a:extLst>
          </p:cNvPr>
          <p:cNvSpPr>
            <a:spLocks noChangeAspect="1" noChangeArrowheads="1"/>
          </p:cNvSpPr>
          <p:nvPr/>
        </p:nvSpPr>
        <p:spPr bwMode="auto">
          <a:xfrm>
            <a:off x="16884442" y="4081411"/>
            <a:ext cx="1095503" cy="1057233"/>
          </a:xfrm>
          <a:custGeom>
            <a:avLst/>
            <a:gdLst>
              <a:gd name="T0" fmla="*/ 2147483646 w 842"/>
              <a:gd name="T1" fmla="*/ 2147483646 h 812"/>
              <a:gd name="T2" fmla="*/ 2147483646 w 842"/>
              <a:gd name="T3" fmla="*/ 2147483646 h 812"/>
              <a:gd name="T4" fmla="*/ 2147483646 w 842"/>
              <a:gd name="T5" fmla="*/ 2147483646 h 812"/>
              <a:gd name="T6" fmla="*/ 2147483646 w 842"/>
              <a:gd name="T7" fmla="*/ 2147483646 h 812"/>
              <a:gd name="T8" fmla="*/ 2147483646 w 842"/>
              <a:gd name="T9" fmla="*/ 2147483646 h 812"/>
              <a:gd name="T10" fmla="*/ 2147483646 w 842"/>
              <a:gd name="T11" fmla="*/ 2147483646 h 812"/>
              <a:gd name="T12" fmla="*/ 2147483646 w 842"/>
              <a:gd name="T13" fmla="*/ 2147483646 h 812"/>
              <a:gd name="T14" fmla="*/ 2147483646 w 842"/>
              <a:gd name="T15" fmla="*/ 2147483646 h 812"/>
              <a:gd name="T16" fmla="*/ 2147483646 w 842"/>
              <a:gd name="T17" fmla="*/ 2147483646 h 812"/>
              <a:gd name="T18" fmla="*/ 2147483646 w 842"/>
              <a:gd name="T19" fmla="*/ 2147483646 h 812"/>
              <a:gd name="T20" fmla="*/ 2147483646 w 842"/>
              <a:gd name="T21" fmla="*/ 2147483646 h 812"/>
              <a:gd name="T22" fmla="*/ 2147483646 w 842"/>
              <a:gd name="T23" fmla="*/ 2147483646 h 812"/>
              <a:gd name="T24" fmla="*/ 2147483646 w 842"/>
              <a:gd name="T25" fmla="*/ 2147483646 h 812"/>
              <a:gd name="T26" fmla="*/ 2147483646 w 842"/>
              <a:gd name="T27" fmla="*/ 2147483646 h 812"/>
              <a:gd name="T28" fmla="*/ 2147483646 w 842"/>
              <a:gd name="T29" fmla="*/ 2147483646 h 812"/>
              <a:gd name="T30" fmla="*/ 2147483646 w 842"/>
              <a:gd name="T31" fmla="*/ 2147483646 h 812"/>
              <a:gd name="T32" fmla="*/ 2147483646 w 842"/>
              <a:gd name="T33" fmla="*/ 2147483646 h 812"/>
              <a:gd name="T34" fmla="*/ 2147483646 w 842"/>
              <a:gd name="T35" fmla="*/ 2147483646 h 812"/>
              <a:gd name="T36" fmla="*/ 2147483646 w 842"/>
              <a:gd name="T37" fmla="*/ 2147483646 h 812"/>
              <a:gd name="T38" fmla="*/ 2147483646 w 842"/>
              <a:gd name="T39" fmla="*/ 2147483646 h 812"/>
              <a:gd name="T40" fmla="*/ 2147483646 w 842"/>
              <a:gd name="T41" fmla="*/ 2147483646 h 812"/>
              <a:gd name="T42" fmla="*/ 2147483646 w 842"/>
              <a:gd name="T43" fmla="*/ 2147483646 h 812"/>
              <a:gd name="T44" fmla="*/ 2147483646 w 842"/>
              <a:gd name="T45" fmla="*/ 2147483646 h 812"/>
              <a:gd name="T46" fmla="*/ 2147483646 w 842"/>
              <a:gd name="T47" fmla="*/ 2147483646 h 812"/>
              <a:gd name="T48" fmla="*/ 2147483646 w 842"/>
              <a:gd name="T49" fmla="*/ 2147483646 h 812"/>
              <a:gd name="T50" fmla="*/ 2147483646 w 842"/>
              <a:gd name="T51" fmla="*/ 2147483646 h 812"/>
              <a:gd name="T52" fmla="*/ 2147483646 w 842"/>
              <a:gd name="T53" fmla="*/ 2147483646 h 812"/>
              <a:gd name="T54" fmla="*/ 2147483646 w 842"/>
              <a:gd name="T55" fmla="*/ 2147483646 h 812"/>
              <a:gd name="T56" fmla="*/ 2147483646 w 842"/>
              <a:gd name="T57" fmla="*/ 2147483646 h 812"/>
              <a:gd name="T58" fmla="*/ 2147483646 w 842"/>
              <a:gd name="T59" fmla="*/ 2147483646 h 812"/>
              <a:gd name="T60" fmla="*/ 2147483646 w 842"/>
              <a:gd name="T61" fmla="*/ 2147483646 h 812"/>
              <a:gd name="T62" fmla="*/ 2147483646 w 842"/>
              <a:gd name="T63" fmla="*/ 2147483646 h 812"/>
              <a:gd name="T64" fmla="*/ 2147483646 w 842"/>
              <a:gd name="T65" fmla="*/ 2147483646 h 812"/>
              <a:gd name="T66" fmla="*/ 2147483646 w 842"/>
              <a:gd name="T67" fmla="*/ 2147483646 h 812"/>
              <a:gd name="T68" fmla="*/ 2147483646 w 842"/>
              <a:gd name="T69" fmla="*/ 2147483646 h 812"/>
              <a:gd name="T70" fmla="*/ 2147483646 w 842"/>
              <a:gd name="T71" fmla="*/ 2147483646 h 812"/>
              <a:gd name="T72" fmla="*/ 2147483646 w 842"/>
              <a:gd name="T73" fmla="*/ 2147483646 h 812"/>
              <a:gd name="T74" fmla="*/ 2147483646 w 842"/>
              <a:gd name="T75" fmla="*/ 2147483646 h 812"/>
              <a:gd name="T76" fmla="*/ 2147483646 w 842"/>
              <a:gd name="T77" fmla="*/ 2147483646 h 812"/>
              <a:gd name="T78" fmla="*/ 2147483646 w 842"/>
              <a:gd name="T79" fmla="*/ 2147483646 h 812"/>
              <a:gd name="T80" fmla="*/ 2147483646 w 842"/>
              <a:gd name="T81" fmla="*/ 2147483646 h 812"/>
              <a:gd name="T82" fmla="*/ 2147483646 w 842"/>
              <a:gd name="T83" fmla="*/ 2147483646 h 812"/>
              <a:gd name="T84" fmla="*/ 2147483646 w 842"/>
              <a:gd name="T85" fmla="*/ 2147483646 h 812"/>
              <a:gd name="T86" fmla="*/ 2147483646 w 842"/>
              <a:gd name="T87" fmla="*/ 2147483646 h 812"/>
              <a:gd name="T88" fmla="*/ 2147483646 w 842"/>
              <a:gd name="T89" fmla="*/ 2147483646 h 812"/>
              <a:gd name="T90" fmla="*/ 2147483646 w 842"/>
              <a:gd name="T91" fmla="*/ 2147483646 h 812"/>
              <a:gd name="T92" fmla="*/ 2147483646 w 842"/>
              <a:gd name="T93" fmla="*/ 2147483646 h 812"/>
              <a:gd name="T94" fmla="*/ 2147483646 w 842"/>
              <a:gd name="T95" fmla="*/ 2147483646 h 812"/>
              <a:gd name="T96" fmla="*/ 2147483646 w 842"/>
              <a:gd name="T97" fmla="*/ 2147483646 h 812"/>
              <a:gd name="T98" fmla="*/ 2147483646 w 842"/>
              <a:gd name="T99" fmla="*/ 2147483646 h 812"/>
              <a:gd name="T100" fmla="*/ 2147483646 w 842"/>
              <a:gd name="T101" fmla="*/ 2147483646 h 812"/>
              <a:gd name="T102" fmla="*/ 2147483646 w 842"/>
              <a:gd name="T103" fmla="*/ 2147483646 h 812"/>
              <a:gd name="T104" fmla="*/ 2147483646 w 842"/>
              <a:gd name="T105" fmla="*/ 2147483646 h 812"/>
              <a:gd name="T106" fmla="*/ 2147483646 w 842"/>
              <a:gd name="T107" fmla="*/ 214748364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42" h="812">
                <a:moveTo>
                  <a:pt x="799" y="529"/>
                </a:moveTo>
                <a:lnTo>
                  <a:pt x="799" y="529"/>
                </a:lnTo>
                <a:cubicBezTo>
                  <a:pt x="795" y="538"/>
                  <a:pt x="761" y="544"/>
                  <a:pt x="667" y="514"/>
                </a:cubicBezTo>
                <a:cubicBezTo>
                  <a:pt x="662" y="512"/>
                  <a:pt x="656" y="510"/>
                  <a:pt x="652" y="508"/>
                </a:cubicBezTo>
                <a:cubicBezTo>
                  <a:pt x="677" y="479"/>
                  <a:pt x="696" y="446"/>
                  <a:pt x="709" y="410"/>
                </a:cubicBezTo>
                <a:cubicBezTo>
                  <a:pt x="793" y="481"/>
                  <a:pt x="806" y="518"/>
                  <a:pt x="799" y="529"/>
                </a:cubicBezTo>
                <a:close/>
                <a:moveTo>
                  <a:pt x="626" y="499"/>
                </a:moveTo>
                <a:lnTo>
                  <a:pt x="626" y="499"/>
                </a:lnTo>
                <a:cubicBezTo>
                  <a:pt x="572" y="478"/>
                  <a:pt x="509" y="449"/>
                  <a:pt x="445" y="415"/>
                </a:cubicBezTo>
                <a:cubicBezTo>
                  <a:pt x="454" y="411"/>
                  <a:pt x="463" y="405"/>
                  <a:pt x="472" y="400"/>
                </a:cubicBezTo>
                <a:cubicBezTo>
                  <a:pt x="544" y="359"/>
                  <a:pt x="628" y="303"/>
                  <a:pt x="696" y="249"/>
                </a:cubicBezTo>
                <a:cubicBezTo>
                  <a:pt x="701" y="268"/>
                  <a:pt x="703" y="288"/>
                  <a:pt x="703" y="307"/>
                </a:cubicBezTo>
                <a:cubicBezTo>
                  <a:pt x="703" y="379"/>
                  <a:pt x="676" y="447"/>
                  <a:pt x="626" y="499"/>
                </a:cubicBezTo>
                <a:close/>
                <a:moveTo>
                  <a:pt x="578" y="585"/>
                </a:moveTo>
                <a:lnTo>
                  <a:pt x="263" y="585"/>
                </a:lnTo>
                <a:cubicBezTo>
                  <a:pt x="257" y="560"/>
                  <a:pt x="246" y="538"/>
                  <a:pt x="230" y="518"/>
                </a:cubicBezTo>
                <a:cubicBezTo>
                  <a:pt x="288" y="496"/>
                  <a:pt x="353" y="465"/>
                  <a:pt x="420" y="429"/>
                </a:cubicBezTo>
                <a:cubicBezTo>
                  <a:pt x="487" y="465"/>
                  <a:pt x="551" y="496"/>
                  <a:pt x="610" y="518"/>
                </a:cubicBezTo>
                <a:cubicBezTo>
                  <a:pt x="594" y="539"/>
                  <a:pt x="584" y="560"/>
                  <a:pt x="578" y="585"/>
                </a:cubicBezTo>
                <a:close/>
                <a:moveTo>
                  <a:pt x="573" y="627"/>
                </a:moveTo>
                <a:lnTo>
                  <a:pt x="573" y="652"/>
                </a:lnTo>
                <a:lnTo>
                  <a:pt x="323" y="652"/>
                </a:lnTo>
                <a:cubicBezTo>
                  <a:pt x="316" y="652"/>
                  <a:pt x="310" y="658"/>
                  <a:pt x="310" y="664"/>
                </a:cubicBezTo>
                <a:cubicBezTo>
                  <a:pt x="310" y="671"/>
                  <a:pt x="316" y="677"/>
                  <a:pt x="323" y="677"/>
                </a:cubicBezTo>
                <a:lnTo>
                  <a:pt x="573" y="677"/>
                </a:lnTo>
                <a:lnTo>
                  <a:pt x="573" y="714"/>
                </a:lnTo>
                <a:cubicBezTo>
                  <a:pt x="573" y="716"/>
                  <a:pt x="570" y="718"/>
                  <a:pt x="568" y="718"/>
                </a:cubicBezTo>
                <a:lnTo>
                  <a:pt x="273" y="718"/>
                </a:lnTo>
                <a:cubicBezTo>
                  <a:pt x="271" y="718"/>
                  <a:pt x="269" y="716"/>
                  <a:pt x="269" y="714"/>
                </a:cubicBezTo>
                <a:lnTo>
                  <a:pt x="269" y="629"/>
                </a:lnTo>
                <a:cubicBezTo>
                  <a:pt x="269" y="622"/>
                  <a:pt x="268" y="616"/>
                  <a:pt x="267" y="609"/>
                </a:cubicBezTo>
                <a:lnTo>
                  <a:pt x="574" y="609"/>
                </a:lnTo>
                <a:cubicBezTo>
                  <a:pt x="573" y="615"/>
                  <a:pt x="573" y="621"/>
                  <a:pt x="573" y="627"/>
                </a:cubicBezTo>
                <a:lnTo>
                  <a:pt x="483" y="787"/>
                </a:lnTo>
                <a:lnTo>
                  <a:pt x="358" y="787"/>
                </a:lnTo>
                <a:cubicBezTo>
                  <a:pt x="332" y="787"/>
                  <a:pt x="309" y="768"/>
                  <a:pt x="303" y="742"/>
                </a:cubicBezTo>
                <a:lnTo>
                  <a:pt x="539" y="742"/>
                </a:lnTo>
                <a:cubicBezTo>
                  <a:pt x="533" y="768"/>
                  <a:pt x="510" y="787"/>
                  <a:pt x="483" y="787"/>
                </a:cubicBezTo>
                <a:lnTo>
                  <a:pt x="573" y="627"/>
                </a:lnTo>
                <a:close/>
                <a:moveTo>
                  <a:pt x="137" y="307"/>
                </a:moveTo>
                <a:lnTo>
                  <a:pt x="137" y="307"/>
                </a:lnTo>
                <a:cubicBezTo>
                  <a:pt x="137" y="288"/>
                  <a:pt x="139" y="268"/>
                  <a:pt x="143" y="249"/>
                </a:cubicBezTo>
                <a:cubicBezTo>
                  <a:pt x="204" y="299"/>
                  <a:pt x="282" y="351"/>
                  <a:pt x="367" y="400"/>
                </a:cubicBezTo>
                <a:cubicBezTo>
                  <a:pt x="376" y="405"/>
                  <a:pt x="385" y="411"/>
                  <a:pt x="394" y="415"/>
                </a:cubicBezTo>
                <a:cubicBezTo>
                  <a:pt x="329" y="449"/>
                  <a:pt x="267" y="478"/>
                  <a:pt x="213" y="499"/>
                </a:cubicBezTo>
                <a:cubicBezTo>
                  <a:pt x="164" y="447"/>
                  <a:pt x="137" y="379"/>
                  <a:pt x="137" y="307"/>
                </a:cubicBezTo>
                <a:close/>
                <a:moveTo>
                  <a:pt x="173" y="514"/>
                </a:moveTo>
                <a:lnTo>
                  <a:pt x="173" y="514"/>
                </a:lnTo>
                <a:cubicBezTo>
                  <a:pt x="79" y="544"/>
                  <a:pt x="45" y="538"/>
                  <a:pt x="40" y="529"/>
                </a:cubicBezTo>
                <a:cubicBezTo>
                  <a:pt x="34" y="518"/>
                  <a:pt x="48" y="481"/>
                  <a:pt x="130" y="410"/>
                </a:cubicBezTo>
                <a:cubicBezTo>
                  <a:pt x="143" y="446"/>
                  <a:pt x="162" y="479"/>
                  <a:pt x="188" y="508"/>
                </a:cubicBezTo>
                <a:cubicBezTo>
                  <a:pt x="182" y="510"/>
                  <a:pt x="178" y="512"/>
                  <a:pt x="173" y="514"/>
                </a:cubicBezTo>
                <a:close/>
                <a:moveTo>
                  <a:pt x="119" y="197"/>
                </a:moveTo>
                <a:lnTo>
                  <a:pt x="119" y="197"/>
                </a:lnTo>
                <a:cubicBezTo>
                  <a:pt x="45" y="131"/>
                  <a:pt x="34" y="99"/>
                  <a:pt x="40" y="89"/>
                </a:cubicBezTo>
                <a:cubicBezTo>
                  <a:pt x="45" y="79"/>
                  <a:pt x="83" y="73"/>
                  <a:pt x="186" y="108"/>
                </a:cubicBezTo>
                <a:cubicBezTo>
                  <a:pt x="162" y="137"/>
                  <a:pt x="142" y="171"/>
                  <a:pt x="129" y="206"/>
                </a:cubicBezTo>
                <a:cubicBezTo>
                  <a:pt x="126" y="204"/>
                  <a:pt x="122" y="200"/>
                  <a:pt x="119" y="197"/>
                </a:cubicBezTo>
                <a:close/>
                <a:moveTo>
                  <a:pt x="420" y="24"/>
                </a:moveTo>
                <a:lnTo>
                  <a:pt x="420" y="24"/>
                </a:lnTo>
                <a:cubicBezTo>
                  <a:pt x="546" y="24"/>
                  <a:pt x="654" y="109"/>
                  <a:pt x="689" y="223"/>
                </a:cubicBezTo>
                <a:cubicBezTo>
                  <a:pt x="634" y="269"/>
                  <a:pt x="557" y="324"/>
                  <a:pt x="461" y="378"/>
                </a:cubicBezTo>
                <a:cubicBezTo>
                  <a:pt x="446" y="386"/>
                  <a:pt x="434" y="394"/>
                  <a:pt x="420" y="402"/>
                </a:cubicBezTo>
                <a:cubicBezTo>
                  <a:pt x="406" y="394"/>
                  <a:pt x="393" y="386"/>
                  <a:pt x="379" y="378"/>
                </a:cubicBezTo>
                <a:cubicBezTo>
                  <a:pt x="291" y="328"/>
                  <a:pt x="211" y="274"/>
                  <a:pt x="150" y="223"/>
                </a:cubicBezTo>
                <a:cubicBezTo>
                  <a:pt x="186" y="108"/>
                  <a:pt x="293" y="24"/>
                  <a:pt x="420" y="24"/>
                </a:cubicBezTo>
                <a:close/>
                <a:moveTo>
                  <a:pt x="799" y="89"/>
                </a:moveTo>
                <a:lnTo>
                  <a:pt x="799" y="89"/>
                </a:lnTo>
                <a:cubicBezTo>
                  <a:pt x="808" y="105"/>
                  <a:pt x="778" y="148"/>
                  <a:pt x="710" y="207"/>
                </a:cubicBezTo>
                <a:cubicBezTo>
                  <a:pt x="697" y="171"/>
                  <a:pt x="678" y="137"/>
                  <a:pt x="653" y="108"/>
                </a:cubicBezTo>
                <a:cubicBezTo>
                  <a:pt x="756" y="73"/>
                  <a:pt x="795" y="79"/>
                  <a:pt x="799" y="89"/>
                </a:cubicBezTo>
                <a:close/>
                <a:moveTo>
                  <a:pt x="716" y="384"/>
                </a:moveTo>
                <a:lnTo>
                  <a:pt x="716" y="384"/>
                </a:lnTo>
                <a:cubicBezTo>
                  <a:pt x="723" y="359"/>
                  <a:pt x="727" y="334"/>
                  <a:pt x="727" y="307"/>
                </a:cubicBezTo>
                <a:cubicBezTo>
                  <a:pt x="727" y="281"/>
                  <a:pt x="723" y="256"/>
                  <a:pt x="718" y="232"/>
                </a:cubicBezTo>
                <a:cubicBezTo>
                  <a:pt x="791" y="171"/>
                  <a:pt x="841" y="111"/>
                  <a:pt x="821" y="77"/>
                </a:cubicBezTo>
                <a:cubicBezTo>
                  <a:pt x="804" y="46"/>
                  <a:pt x="740" y="50"/>
                  <a:pt x="635" y="88"/>
                </a:cubicBezTo>
                <a:cubicBezTo>
                  <a:pt x="580" y="34"/>
                  <a:pt x="504" y="0"/>
                  <a:pt x="420" y="0"/>
                </a:cubicBezTo>
                <a:cubicBezTo>
                  <a:pt x="335" y="0"/>
                  <a:pt x="259" y="34"/>
                  <a:pt x="204" y="88"/>
                </a:cubicBezTo>
                <a:cubicBezTo>
                  <a:pt x="99" y="50"/>
                  <a:pt x="36" y="46"/>
                  <a:pt x="18" y="77"/>
                </a:cubicBezTo>
                <a:cubicBezTo>
                  <a:pt x="2" y="104"/>
                  <a:pt x="31" y="151"/>
                  <a:pt x="102" y="215"/>
                </a:cubicBezTo>
                <a:cubicBezTo>
                  <a:pt x="108" y="221"/>
                  <a:pt x="114" y="226"/>
                  <a:pt x="122" y="232"/>
                </a:cubicBezTo>
                <a:cubicBezTo>
                  <a:pt x="116" y="256"/>
                  <a:pt x="112" y="281"/>
                  <a:pt x="112" y="307"/>
                </a:cubicBezTo>
                <a:cubicBezTo>
                  <a:pt x="112" y="334"/>
                  <a:pt x="117" y="359"/>
                  <a:pt x="122" y="384"/>
                </a:cubicBezTo>
                <a:cubicBezTo>
                  <a:pt x="36" y="457"/>
                  <a:pt x="0" y="509"/>
                  <a:pt x="18" y="540"/>
                </a:cubicBezTo>
                <a:cubicBezTo>
                  <a:pt x="26" y="553"/>
                  <a:pt x="42" y="560"/>
                  <a:pt x="68" y="560"/>
                </a:cubicBezTo>
                <a:cubicBezTo>
                  <a:pt x="95" y="560"/>
                  <a:pt x="133" y="552"/>
                  <a:pt x="180" y="536"/>
                </a:cubicBezTo>
                <a:cubicBezTo>
                  <a:pt x="189" y="534"/>
                  <a:pt x="197" y="531"/>
                  <a:pt x="205" y="529"/>
                </a:cubicBezTo>
                <a:cubicBezTo>
                  <a:pt x="231" y="556"/>
                  <a:pt x="245" y="591"/>
                  <a:pt x="245" y="629"/>
                </a:cubicBezTo>
                <a:lnTo>
                  <a:pt x="245" y="714"/>
                </a:lnTo>
                <a:cubicBezTo>
                  <a:pt x="245" y="730"/>
                  <a:pt x="258" y="742"/>
                  <a:pt x="273" y="742"/>
                </a:cubicBezTo>
                <a:lnTo>
                  <a:pt x="279" y="742"/>
                </a:lnTo>
                <a:cubicBezTo>
                  <a:pt x="284" y="781"/>
                  <a:pt x="317" y="811"/>
                  <a:pt x="358" y="811"/>
                </a:cubicBezTo>
                <a:lnTo>
                  <a:pt x="483" y="811"/>
                </a:lnTo>
                <a:cubicBezTo>
                  <a:pt x="523" y="811"/>
                  <a:pt x="557" y="781"/>
                  <a:pt x="563" y="742"/>
                </a:cubicBezTo>
                <a:lnTo>
                  <a:pt x="568" y="742"/>
                </a:lnTo>
                <a:cubicBezTo>
                  <a:pt x="584" y="742"/>
                  <a:pt x="598" y="730"/>
                  <a:pt x="598" y="714"/>
                </a:cubicBezTo>
                <a:lnTo>
                  <a:pt x="598" y="627"/>
                </a:lnTo>
                <a:cubicBezTo>
                  <a:pt x="598" y="591"/>
                  <a:pt x="610" y="555"/>
                  <a:pt x="634" y="529"/>
                </a:cubicBezTo>
                <a:cubicBezTo>
                  <a:pt x="643" y="531"/>
                  <a:pt x="651" y="534"/>
                  <a:pt x="659" y="536"/>
                </a:cubicBezTo>
                <a:cubicBezTo>
                  <a:pt x="706" y="552"/>
                  <a:pt x="745" y="560"/>
                  <a:pt x="772" y="560"/>
                </a:cubicBezTo>
                <a:cubicBezTo>
                  <a:pt x="797" y="560"/>
                  <a:pt x="814" y="553"/>
                  <a:pt x="821" y="540"/>
                </a:cubicBezTo>
                <a:cubicBezTo>
                  <a:pt x="839" y="509"/>
                  <a:pt x="804" y="457"/>
                  <a:pt x="716" y="384"/>
                </a:cubicBezTo>
                <a:close/>
              </a:path>
            </a:pathLst>
          </a:custGeom>
          <a:solidFill>
            <a:schemeClr val="bg1"/>
          </a:solidFill>
          <a:ln>
            <a:noFill/>
          </a:ln>
          <a:effectLst/>
        </p:spPr>
        <p:txBody>
          <a:bodyPr wrap="none" lIns="91416" tIns="45708" rIns="91416" bIns="45708" anchor="ctr"/>
          <a:lstStyle/>
          <a:p>
            <a:endParaRPr lang="en-US" sz="3599" dirty="0">
              <a:latin typeface="Arial"/>
              <a:cs typeface="Arial"/>
            </a:endParaRPr>
          </a:p>
        </p:txBody>
      </p:sp>
      <p:sp>
        <p:nvSpPr>
          <p:cNvPr id="36" name="Freeform 980">
            <a:extLst>
              <a:ext uri="{FF2B5EF4-FFF2-40B4-BE49-F238E27FC236}">
                <a16:creationId xmlns:a16="http://schemas.microsoft.com/office/drawing/2014/main" id="{55CD4960-70DF-FB44-A93C-657DF1FD74A9}"/>
              </a:ext>
            </a:extLst>
          </p:cNvPr>
          <p:cNvSpPr>
            <a:spLocks noChangeAspect="1" noChangeArrowheads="1"/>
          </p:cNvSpPr>
          <p:nvPr/>
        </p:nvSpPr>
        <p:spPr bwMode="auto">
          <a:xfrm>
            <a:off x="16955681" y="10810489"/>
            <a:ext cx="953024" cy="1057235"/>
          </a:xfrm>
          <a:custGeom>
            <a:avLst/>
            <a:gdLst>
              <a:gd name="T0" fmla="*/ 1962822 w 262678"/>
              <a:gd name="T1" fmla="*/ 5728482 h 291382"/>
              <a:gd name="T2" fmla="*/ 2145623 w 262678"/>
              <a:gd name="T3" fmla="*/ 5568567 h 291382"/>
              <a:gd name="T4" fmla="*/ 4017868 w 262678"/>
              <a:gd name="T5" fmla="*/ 5306841 h 291382"/>
              <a:gd name="T6" fmla="*/ 2084223 w 262678"/>
              <a:gd name="T7" fmla="*/ 3139452 h 291382"/>
              <a:gd name="T8" fmla="*/ 1987487 w 262678"/>
              <a:gd name="T9" fmla="*/ 4876200 h 291382"/>
              <a:gd name="T10" fmla="*/ 192899 w 262678"/>
              <a:gd name="T11" fmla="*/ 2806083 h 291382"/>
              <a:gd name="T12" fmla="*/ 5136830 w 262678"/>
              <a:gd name="T13" fmla="*/ 2806083 h 291382"/>
              <a:gd name="T14" fmla="*/ 2277232 w 262678"/>
              <a:gd name="T15" fmla="*/ 2624359 h 291382"/>
              <a:gd name="T16" fmla="*/ 2716046 w 262678"/>
              <a:gd name="T17" fmla="*/ 2209957 h 291382"/>
              <a:gd name="T18" fmla="*/ 2277232 w 262678"/>
              <a:gd name="T19" fmla="*/ 2166350 h 291382"/>
              <a:gd name="T20" fmla="*/ 968139 w 262678"/>
              <a:gd name="T21" fmla="*/ 2624359 h 291382"/>
              <a:gd name="T22" fmla="*/ 1326494 w 262678"/>
              <a:gd name="T23" fmla="*/ 1948253 h 291382"/>
              <a:gd name="T24" fmla="*/ 2277232 w 262678"/>
              <a:gd name="T25" fmla="*/ 1962816 h 291382"/>
              <a:gd name="T26" fmla="*/ 2818447 w 262678"/>
              <a:gd name="T27" fmla="*/ 1962816 h 291382"/>
              <a:gd name="T28" fmla="*/ 2555188 w 262678"/>
              <a:gd name="T29" fmla="*/ 1301271 h 291382"/>
              <a:gd name="T30" fmla="*/ 4142191 w 262678"/>
              <a:gd name="T31" fmla="*/ 1134051 h 291382"/>
              <a:gd name="T32" fmla="*/ 4500550 w 262678"/>
              <a:gd name="T33" fmla="*/ 1134051 h 291382"/>
              <a:gd name="T34" fmla="*/ 3608303 w 262678"/>
              <a:gd name="T35" fmla="*/ 2624359 h 291382"/>
              <a:gd name="T36" fmla="*/ 3608303 w 262678"/>
              <a:gd name="T37" fmla="*/ 1134051 h 291382"/>
              <a:gd name="T38" fmla="*/ 968139 w 262678"/>
              <a:gd name="T39" fmla="*/ 1831942 h 291382"/>
              <a:gd name="T40" fmla="*/ 1501981 w 262678"/>
              <a:gd name="T41" fmla="*/ 1831942 h 291382"/>
              <a:gd name="T42" fmla="*/ 1136338 w 262678"/>
              <a:gd name="T43" fmla="*/ 639714 h 291382"/>
              <a:gd name="T44" fmla="*/ 2460097 w 262678"/>
              <a:gd name="T45" fmla="*/ 1090431 h 291382"/>
              <a:gd name="T46" fmla="*/ 2555188 w 262678"/>
              <a:gd name="T47" fmla="*/ 348955 h 291382"/>
              <a:gd name="T48" fmla="*/ 4434703 w 262678"/>
              <a:gd name="T49" fmla="*/ 959585 h 291382"/>
              <a:gd name="T50" fmla="*/ 1129025 w 262678"/>
              <a:gd name="T51" fmla="*/ 203560 h 291382"/>
              <a:gd name="T52" fmla="*/ 1333785 w 262678"/>
              <a:gd name="T53" fmla="*/ 203560 h 291382"/>
              <a:gd name="T54" fmla="*/ 2555188 w 262678"/>
              <a:gd name="T55" fmla="*/ 0 h 291382"/>
              <a:gd name="T56" fmla="*/ 3001269 w 262678"/>
              <a:gd name="T57" fmla="*/ 1068628 h 291382"/>
              <a:gd name="T58" fmla="*/ 3425467 w 262678"/>
              <a:gd name="T59" fmla="*/ 1046802 h 291382"/>
              <a:gd name="T60" fmla="*/ 4054454 w 262678"/>
              <a:gd name="T61" fmla="*/ 0 h 291382"/>
              <a:gd name="T62" fmla="*/ 4683387 w 262678"/>
              <a:gd name="T63" fmla="*/ 1046802 h 291382"/>
              <a:gd name="T64" fmla="*/ 5319657 w 262678"/>
              <a:gd name="T65" fmla="*/ 2653429 h 291382"/>
              <a:gd name="T66" fmla="*/ 4763829 w 262678"/>
              <a:gd name="T67" fmla="*/ 5306841 h 291382"/>
              <a:gd name="T68" fmla="*/ 4112916 w 262678"/>
              <a:gd name="T69" fmla="*/ 5895691 h 291382"/>
              <a:gd name="T70" fmla="*/ 1136338 w 262678"/>
              <a:gd name="T71" fmla="*/ 5306841 h 291382"/>
              <a:gd name="T72" fmla="*/ 2690 w 262678"/>
              <a:gd name="T73" fmla="*/ 2733402 h 291382"/>
              <a:gd name="T74" fmla="*/ 785270 w 262678"/>
              <a:gd name="T75" fmla="*/ 2624359 h 291382"/>
              <a:gd name="T76" fmla="*/ 485429 w 262678"/>
              <a:gd name="T77" fmla="*/ 1831942 h 291382"/>
              <a:gd name="T78" fmla="*/ 302577 w 262678"/>
              <a:gd name="T79" fmla="*/ 1090431 h 291382"/>
              <a:gd name="T80" fmla="*/ 946200 w 262678"/>
              <a:gd name="T81" fmla="*/ 145424 h 291382"/>
              <a:gd name="T82" fmla="*/ 1392300 w 262678"/>
              <a:gd name="T83" fmla="*/ 43583 h 291382"/>
              <a:gd name="T84" fmla="*/ 1509318 w 262678"/>
              <a:gd name="T85" fmla="*/ 537962 h 291382"/>
              <a:gd name="T86" fmla="*/ 1684821 w 262678"/>
              <a:gd name="T87" fmla="*/ 2624359 h 291382"/>
              <a:gd name="T88" fmla="*/ 2109037 w 262678"/>
              <a:gd name="T89" fmla="*/ 1025021 h 2913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62678" h="291382">
                <a:moveTo>
                  <a:pt x="64936" y="262280"/>
                </a:moveTo>
                <a:lnTo>
                  <a:pt x="64936" y="283118"/>
                </a:lnTo>
                <a:lnTo>
                  <a:pt x="96617" y="283118"/>
                </a:lnTo>
                <a:lnTo>
                  <a:pt x="96617" y="275214"/>
                </a:lnTo>
                <a:cubicBezTo>
                  <a:pt x="96617" y="272699"/>
                  <a:pt x="98777" y="271262"/>
                  <a:pt x="101657" y="271262"/>
                </a:cubicBezTo>
                <a:cubicBezTo>
                  <a:pt x="104177" y="271262"/>
                  <a:pt x="105617" y="272699"/>
                  <a:pt x="105617" y="275214"/>
                </a:cubicBezTo>
                <a:lnTo>
                  <a:pt x="105617" y="283118"/>
                </a:lnTo>
                <a:lnTo>
                  <a:pt x="197779" y="283118"/>
                </a:lnTo>
                <a:lnTo>
                  <a:pt x="197779" y="262280"/>
                </a:lnTo>
                <a:lnTo>
                  <a:pt x="64936" y="262280"/>
                </a:lnTo>
                <a:close/>
                <a:moveTo>
                  <a:pt x="97834" y="151178"/>
                </a:moveTo>
                <a:cubicBezTo>
                  <a:pt x="100398" y="150454"/>
                  <a:pt x="102596" y="152627"/>
                  <a:pt x="102596" y="155162"/>
                </a:cubicBezTo>
                <a:lnTo>
                  <a:pt x="106993" y="240634"/>
                </a:lnTo>
                <a:cubicBezTo>
                  <a:pt x="107359" y="242807"/>
                  <a:pt x="105527" y="245342"/>
                  <a:pt x="102963" y="245342"/>
                </a:cubicBezTo>
                <a:cubicBezTo>
                  <a:pt x="100398" y="245342"/>
                  <a:pt x="98566" y="243531"/>
                  <a:pt x="97834" y="240996"/>
                </a:cubicBezTo>
                <a:lnTo>
                  <a:pt x="93437" y="155524"/>
                </a:lnTo>
                <a:cubicBezTo>
                  <a:pt x="93437" y="152989"/>
                  <a:pt x="95635" y="151178"/>
                  <a:pt x="97834" y="151178"/>
                </a:cubicBezTo>
                <a:close/>
                <a:moveTo>
                  <a:pt x="9495" y="138685"/>
                </a:moveTo>
                <a:lnTo>
                  <a:pt x="31455" y="253297"/>
                </a:lnTo>
                <a:lnTo>
                  <a:pt x="231260" y="253297"/>
                </a:lnTo>
                <a:lnTo>
                  <a:pt x="252860" y="138685"/>
                </a:lnTo>
                <a:lnTo>
                  <a:pt x="9495" y="138685"/>
                </a:lnTo>
                <a:close/>
                <a:moveTo>
                  <a:pt x="112097" y="107068"/>
                </a:moveTo>
                <a:lnTo>
                  <a:pt x="112097" y="129703"/>
                </a:lnTo>
                <a:lnTo>
                  <a:pt x="138738" y="129703"/>
                </a:lnTo>
                <a:lnTo>
                  <a:pt x="138738" y="107068"/>
                </a:lnTo>
                <a:lnTo>
                  <a:pt x="133698" y="109223"/>
                </a:lnTo>
                <a:cubicBezTo>
                  <a:pt x="131538" y="110660"/>
                  <a:pt x="128658" y="111379"/>
                  <a:pt x="125778" y="111379"/>
                </a:cubicBezTo>
                <a:cubicBezTo>
                  <a:pt x="122538" y="111379"/>
                  <a:pt x="119658" y="110660"/>
                  <a:pt x="117137" y="109223"/>
                </a:cubicBezTo>
                <a:lnTo>
                  <a:pt x="112097" y="107068"/>
                </a:lnTo>
                <a:close/>
                <a:moveTo>
                  <a:pt x="55936" y="96289"/>
                </a:moveTo>
                <a:lnTo>
                  <a:pt x="47656" y="100960"/>
                </a:lnTo>
                <a:lnTo>
                  <a:pt x="47656" y="129703"/>
                </a:lnTo>
                <a:lnTo>
                  <a:pt x="73936" y="129703"/>
                </a:lnTo>
                <a:lnTo>
                  <a:pt x="73936" y="100960"/>
                </a:lnTo>
                <a:lnTo>
                  <a:pt x="65296" y="96289"/>
                </a:lnTo>
                <a:cubicBezTo>
                  <a:pt x="62056" y="94852"/>
                  <a:pt x="58816" y="94852"/>
                  <a:pt x="55936" y="96289"/>
                </a:cubicBezTo>
                <a:close/>
                <a:moveTo>
                  <a:pt x="112097" y="59642"/>
                </a:moveTo>
                <a:lnTo>
                  <a:pt x="112097" y="97008"/>
                </a:lnTo>
                <a:lnTo>
                  <a:pt x="121098" y="101678"/>
                </a:lnTo>
                <a:cubicBezTo>
                  <a:pt x="123978" y="102756"/>
                  <a:pt x="127218" y="102756"/>
                  <a:pt x="130098" y="101678"/>
                </a:cubicBezTo>
                <a:lnTo>
                  <a:pt x="138738" y="97008"/>
                </a:lnTo>
                <a:lnTo>
                  <a:pt x="138738" y="59642"/>
                </a:lnTo>
                <a:lnTo>
                  <a:pt x="133698" y="62157"/>
                </a:lnTo>
                <a:cubicBezTo>
                  <a:pt x="131538" y="63594"/>
                  <a:pt x="128658" y="64313"/>
                  <a:pt x="125778" y="64313"/>
                </a:cubicBezTo>
                <a:cubicBezTo>
                  <a:pt x="122538" y="64313"/>
                  <a:pt x="119658" y="63594"/>
                  <a:pt x="117137" y="62157"/>
                </a:cubicBezTo>
                <a:lnTo>
                  <a:pt x="112097" y="59642"/>
                </a:lnTo>
                <a:close/>
                <a:moveTo>
                  <a:pt x="203899" y="56049"/>
                </a:moveTo>
                <a:lnTo>
                  <a:pt x="203899" y="129703"/>
                </a:lnTo>
                <a:lnTo>
                  <a:pt x="221899" y="129703"/>
                </a:lnTo>
                <a:lnTo>
                  <a:pt x="221539" y="56049"/>
                </a:lnTo>
                <a:lnTo>
                  <a:pt x="203899" y="56049"/>
                </a:lnTo>
                <a:close/>
                <a:moveTo>
                  <a:pt x="177619" y="56049"/>
                </a:moveTo>
                <a:lnTo>
                  <a:pt x="177619" y="129703"/>
                </a:lnTo>
                <a:lnTo>
                  <a:pt x="194899" y="129703"/>
                </a:lnTo>
                <a:lnTo>
                  <a:pt x="194899" y="56049"/>
                </a:lnTo>
                <a:lnTo>
                  <a:pt x="177619" y="56049"/>
                </a:lnTo>
                <a:close/>
                <a:moveTo>
                  <a:pt x="55936" y="31617"/>
                </a:moveTo>
                <a:lnTo>
                  <a:pt x="47656" y="36288"/>
                </a:lnTo>
                <a:lnTo>
                  <a:pt x="47656" y="90540"/>
                </a:lnTo>
                <a:lnTo>
                  <a:pt x="51976" y="88744"/>
                </a:lnTo>
                <a:cubicBezTo>
                  <a:pt x="57736" y="85870"/>
                  <a:pt x="63856" y="85870"/>
                  <a:pt x="69256" y="88744"/>
                </a:cubicBezTo>
                <a:lnTo>
                  <a:pt x="73936" y="90540"/>
                </a:lnTo>
                <a:lnTo>
                  <a:pt x="73936" y="36288"/>
                </a:lnTo>
                <a:lnTo>
                  <a:pt x="65296" y="31617"/>
                </a:lnTo>
                <a:cubicBezTo>
                  <a:pt x="62056" y="30180"/>
                  <a:pt x="58816" y="30180"/>
                  <a:pt x="55936" y="31617"/>
                </a:cubicBezTo>
                <a:close/>
                <a:moveTo>
                  <a:pt x="125778" y="17246"/>
                </a:moveTo>
                <a:lnTo>
                  <a:pt x="113537" y="50300"/>
                </a:lnTo>
                <a:lnTo>
                  <a:pt x="121098" y="53893"/>
                </a:lnTo>
                <a:cubicBezTo>
                  <a:pt x="123978" y="56049"/>
                  <a:pt x="127218" y="56049"/>
                  <a:pt x="130098" y="53893"/>
                </a:cubicBezTo>
                <a:lnTo>
                  <a:pt x="138018" y="50300"/>
                </a:lnTo>
                <a:lnTo>
                  <a:pt x="125778" y="17246"/>
                </a:lnTo>
                <a:close/>
                <a:moveTo>
                  <a:pt x="199579" y="13653"/>
                </a:moveTo>
                <a:lnTo>
                  <a:pt x="180859" y="47426"/>
                </a:lnTo>
                <a:lnTo>
                  <a:pt x="218299" y="47426"/>
                </a:lnTo>
                <a:lnTo>
                  <a:pt x="199579" y="13653"/>
                </a:lnTo>
                <a:close/>
                <a:moveTo>
                  <a:pt x="56296" y="9701"/>
                </a:moveTo>
                <a:lnTo>
                  <a:pt x="55576" y="10060"/>
                </a:lnTo>
                <a:lnTo>
                  <a:pt x="55576" y="22276"/>
                </a:lnTo>
                <a:cubicBezTo>
                  <a:pt x="58816" y="21557"/>
                  <a:pt x="62056" y="21557"/>
                  <a:pt x="65656" y="22276"/>
                </a:cubicBezTo>
                <a:lnTo>
                  <a:pt x="65656" y="10060"/>
                </a:lnTo>
                <a:lnTo>
                  <a:pt x="64936" y="9701"/>
                </a:lnTo>
                <a:cubicBezTo>
                  <a:pt x="62056" y="8623"/>
                  <a:pt x="58816" y="8623"/>
                  <a:pt x="56296" y="9701"/>
                </a:cubicBezTo>
                <a:close/>
                <a:moveTo>
                  <a:pt x="125778" y="0"/>
                </a:moveTo>
                <a:cubicBezTo>
                  <a:pt x="127218" y="0"/>
                  <a:pt x="129018" y="1078"/>
                  <a:pt x="129738" y="2875"/>
                </a:cubicBezTo>
                <a:lnTo>
                  <a:pt x="147738" y="50660"/>
                </a:lnTo>
                <a:cubicBezTo>
                  <a:pt x="147738" y="51378"/>
                  <a:pt x="147738" y="52097"/>
                  <a:pt x="147738" y="52815"/>
                </a:cubicBezTo>
                <a:lnTo>
                  <a:pt x="147738" y="129703"/>
                </a:lnTo>
                <a:lnTo>
                  <a:pt x="168618" y="129703"/>
                </a:lnTo>
                <a:lnTo>
                  <a:pt x="168618" y="51737"/>
                </a:lnTo>
                <a:cubicBezTo>
                  <a:pt x="168618" y="50660"/>
                  <a:pt x="168978" y="49941"/>
                  <a:pt x="168978" y="49582"/>
                </a:cubicBezTo>
                <a:lnTo>
                  <a:pt x="195259" y="2515"/>
                </a:lnTo>
                <a:cubicBezTo>
                  <a:pt x="196339" y="719"/>
                  <a:pt x="197779" y="0"/>
                  <a:pt x="199579" y="0"/>
                </a:cubicBezTo>
                <a:cubicBezTo>
                  <a:pt x="200659" y="0"/>
                  <a:pt x="202819" y="719"/>
                  <a:pt x="203179" y="2515"/>
                </a:cubicBezTo>
                <a:lnTo>
                  <a:pt x="229820" y="49582"/>
                </a:lnTo>
                <a:cubicBezTo>
                  <a:pt x="229820" y="49941"/>
                  <a:pt x="230540" y="50660"/>
                  <a:pt x="230540" y="51737"/>
                </a:cubicBezTo>
                <a:lnTo>
                  <a:pt x="230540" y="129703"/>
                </a:lnTo>
                <a:lnTo>
                  <a:pt x="258260" y="129703"/>
                </a:lnTo>
                <a:cubicBezTo>
                  <a:pt x="259340" y="129703"/>
                  <a:pt x="260420" y="130062"/>
                  <a:pt x="261860" y="131140"/>
                </a:cubicBezTo>
                <a:cubicBezTo>
                  <a:pt x="262220" y="132577"/>
                  <a:pt x="262940" y="133655"/>
                  <a:pt x="262580" y="135092"/>
                </a:cubicBezTo>
                <a:lnTo>
                  <a:pt x="238820" y="258687"/>
                </a:lnTo>
                <a:cubicBezTo>
                  <a:pt x="238460" y="260483"/>
                  <a:pt x="236660" y="262280"/>
                  <a:pt x="234500" y="262280"/>
                </a:cubicBezTo>
                <a:lnTo>
                  <a:pt x="206779" y="262280"/>
                </a:lnTo>
                <a:lnTo>
                  <a:pt x="206779" y="287430"/>
                </a:lnTo>
                <a:cubicBezTo>
                  <a:pt x="206779" y="289945"/>
                  <a:pt x="204259" y="291382"/>
                  <a:pt x="202459" y="291382"/>
                </a:cubicBezTo>
                <a:lnTo>
                  <a:pt x="60616" y="291382"/>
                </a:lnTo>
                <a:cubicBezTo>
                  <a:pt x="58096" y="291382"/>
                  <a:pt x="55936" y="289945"/>
                  <a:pt x="55936" y="287430"/>
                </a:cubicBezTo>
                <a:lnTo>
                  <a:pt x="55936" y="262280"/>
                </a:lnTo>
                <a:lnTo>
                  <a:pt x="27855" y="262280"/>
                </a:lnTo>
                <a:cubicBezTo>
                  <a:pt x="26055" y="262280"/>
                  <a:pt x="24255" y="260483"/>
                  <a:pt x="23535" y="258687"/>
                </a:cubicBezTo>
                <a:lnTo>
                  <a:pt x="135" y="135092"/>
                </a:lnTo>
                <a:cubicBezTo>
                  <a:pt x="-225" y="133655"/>
                  <a:pt x="135" y="132577"/>
                  <a:pt x="1215" y="131140"/>
                </a:cubicBezTo>
                <a:cubicBezTo>
                  <a:pt x="1935" y="130062"/>
                  <a:pt x="3015" y="129703"/>
                  <a:pt x="4455" y="129703"/>
                </a:cubicBezTo>
                <a:lnTo>
                  <a:pt x="38655" y="129703"/>
                </a:lnTo>
                <a:lnTo>
                  <a:pt x="38655" y="38444"/>
                </a:lnTo>
                <a:cubicBezTo>
                  <a:pt x="30015" y="40240"/>
                  <a:pt x="23895" y="46348"/>
                  <a:pt x="23895" y="53893"/>
                </a:cubicBezTo>
                <a:lnTo>
                  <a:pt x="23895" y="90540"/>
                </a:lnTo>
                <a:cubicBezTo>
                  <a:pt x="23895" y="93055"/>
                  <a:pt x="21735" y="95211"/>
                  <a:pt x="19215" y="95211"/>
                </a:cubicBezTo>
                <a:cubicBezTo>
                  <a:pt x="17055" y="95211"/>
                  <a:pt x="14895" y="93055"/>
                  <a:pt x="14895" y="90540"/>
                </a:cubicBezTo>
                <a:lnTo>
                  <a:pt x="14895" y="53893"/>
                </a:lnTo>
                <a:cubicBezTo>
                  <a:pt x="14895" y="40600"/>
                  <a:pt x="26775" y="29821"/>
                  <a:pt x="41896" y="29102"/>
                </a:cubicBezTo>
                <a:lnTo>
                  <a:pt x="46576" y="26587"/>
                </a:lnTo>
                <a:lnTo>
                  <a:pt x="46576" y="7186"/>
                </a:lnTo>
                <a:cubicBezTo>
                  <a:pt x="46576" y="5749"/>
                  <a:pt x="48016" y="4312"/>
                  <a:pt x="49456" y="3593"/>
                </a:cubicBezTo>
                <a:lnTo>
                  <a:pt x="52336" y="2156"/>
                </a:lnTo>
                <a:cubicBezTo>
                  <a:pt x="57736" y="-359"/>
                  <a:pt x="63856" y="-359"/>
                  <a:pt x="68536" y="2156"/>
                </a:cubicBezTo>
                <a:lnTo>
                  <a:pt x="71776" y="3593"/>
                </a:lnTo>
                <a:cubicBezTo>
                  <a:pt x="73576" y="4312"/>
                  <a:pt x="74296" y="5749"/>
                  <a:pt x="74296" y="7186"/>
                </a:cubicBezTo>
                <a:lnTo>
                  <a:pt x="74296" y="26587"/>
                </a:lnTo>
                <a:lnTo>
                  <a:pt x="80416" y="29821"/>
                </a:lnTo>
                <a:cubicBezTo>
                  <a:pt x="82216" y="30540"/>
                  <a:pt x="82936" y="31617"/>
                  <a:pt x="82936" y="33414"/>
                </a:cubicBezTo>
                <a:lnTo>
                  <a:pt x="82936" y="129703"/>
                </a:lnTo>
                <a:lnTo>
                  <a:pt x="103457" y="129703"/>
                </a:lnTo>
                <a:lnTo>
                  <a:pt x="103457" y="52815"/>
                </a:lnTo>
                <a:cubicBezTo>
                  <a:pt x="103457" y="52097"/>
                  <a:pt x="103457" y="51378"/>
                  <a:pt x="103817" y="50660"/>
                </a:cubicBezTo>
                <a:lnTo>
                  <a:pt x="121098" y="2875"/>
                </a:lnTo>
                <a:cubicBezTo>
                  <a:pt x="122178" y="1078"/>
                  <a:pt x="123618" y="0"/>
                  <a:pt x="125778" y="0"/>
                </a:cubicBezTo>
                <a:close/>
              </a:path>
            </a:pathLst>
          </a:custGeom>
          <a:solidFill>
            <a:schemeClr val="bg1"/>
          </a:solidFill>
          <a:ln>
            <a:noFill/>
          </a:ln>
          <a:effectLst/>
        </p:spPr>
        <p:txBody>
          <a:bodyPr lIns="91416" tIns="45708" rIns="91416" bIns="45708" anchor="ctr"/>
          <a:lstStyle/>
          <a:p>
            <a:endParaRPr lang="en-US" sz="3599" dirty="0">
              <a:latin typeface="Arial"/>
              <a:cs typeface="Arial"/>
            </a:endParaRPr>
          </a:p>
        </p:txBody>
      </p:sp>
      <p:sp>
        <p:nvSpPr>
          <p:cNvPr id="37" name="Freeform 995">
            <a:extLst>
              <a:ext uri="{FF2B5EF4-FFF2-40B4-BE49-F238E27FC236}">
                <a16:creationId xmlns:a16="http://schemas.microsoft.com/office/drawing/2014/main" id="{B360C764-2723-914C-9699-86EAFD5851BC}"/>
              </a:ext>
            </a:extLst>
          </p:cNvPr>
          <p:cNvSpPr>
            <a:spLocks noChangeAspect="1" noChangeArrowheads="1"/>
          </p:cNvSpPr>
          <p:nvPr/>
        </p:nvSpPr>
        <p:spPr bwMode="auto">
          <a:xfrm>
            <a:off x="16903439" y="7452133"/>
            <a:ext cx="1057509" cy="1054065"/>
          </a:xfrm>
          <a:custGeom>
            <a:avLst/>
            <a:gdLst>
              <a:gd name="T0" fmla="*/ 870300 w 291739"/>
              <a:gd name="T1" fmla="*/ 5583938 h 291741"/>
              <a:gd name="T2" fmla="*/ 1172429 w 291739"/>
              <a:gd name="T3" fmla="*/ 3605616 h 291741"/>
              <a:gd name="T4" fmla="*/ 1481711 w 291739"/>
              <a:gd name="T5" fmla="*/ 5583938 h 291741"/>
              <a:gd name="T6" fmla="*/ 654579 w 291739"/>
              <a:gd name="T7" fmla="*/ 3385794 h 291741"/>
              <a:gd name="T8" fmla="*/ 4524677 w 291739"/>
              <a:gd name="T9" fmla="*/ 3350280 h 291741"/>
              <a:gd name="T10" fmla="*/ 3644465 w 291739"/>
              <a:gd name="T11" fmla="*/ 3350280 h 291741"/>
              <a:gd name="T12" fmla="*/ 1260313 w 291739"/>
              <a:gd name="T13" fmla="*/ 2788517 h 291741"/>
              <a:gd name="T14" fmla="*/ 1077489 w 291739"/>
              <a:gd name="T15" fmla="*/ 2840092 h 291741"/>
              <a:gd name="T16" fmla="*/ 1172568 w 291739"/>
              <a:gd name="T17" fmla="*/ 2160457 h 291741"/>
              <a:gd name="T18" fmla="*/ 1172568 w 291739"/>
              <a:gd name="T19" fmla="*/ 2466455 h 291741"/>
              <a:gd name="T20" fmla="*/ 1172568 w 291739"/>
              <a:gd name="T21" fmla="*/ 2160457 h 291741"/>
              <a:gd name="T22" fmla="*/ 1260313 w 291739"/>
              <a:gd name="T23" fmla="*/ 1877940 h 291741"/>
              <a:gd name="T24" fmla="*/ 1077489 w 291739"/>
              <a:gd name="T25" fmla="*/ 1746873 h 291741"/>
              <a:gd name="T26" fmla="*/ 4904520 w 291739"/>
              <a:gd name="T27" fmla="*/ 1612185 h 291741"/>
              <a:gd name="T28" fmla="*/ 4721979 w 291739"/>
              <a:gd name="T29" fmla="*/ 3007716 h 291741"/>
              <a:gd name="T30" fmla="*/ 3390905 w 291739"/>
              <a:gd name="T31" fmla="*/ 1534241 h 291741"/>
              <a:gd name="T32" fmla="*/ 3390905 w 291739"/>
              <a:gd name="T33" fmla="*/ 3092708 h 291741"/>
              <a:gd name="T34" fmla="*/ 3390905 w 291739"/>
              <a:gd name="T35" fmla="*/ 1534241 h 291741"/>
              <a:gd name="T36" fmla="*/ 4524677 w 291739"/>
              <a:gd name="T37" fmla="*/ 1245223 h 291741"/>
              <a:gd name="T38" fmla="*/ 3644465 w 291739"/>
              <a:gd name="T39" fmla="*/ 1245223 h 291741"/>
              <a:gd name="T40" fmla="*/ 5744731 w 291739"/>
              <a:gd name="T41" fmla="*/ 469626 h 291741"/>
              <a:gd name="T42" fmla="*/ 5593469 w 291739"/>
              <a:gd name="T43" fmla="*/ 646752 h 291741"/>
              <a:gd name="T44" fmla="*/ 5823931 w 291739"/>
              <a:gd name="T45" fmla="*/ 4046937 h 291741"/>
              <a:gd name="T46" fmla="*/ 5226144 w 291739"/>
              <a:gd name="T47" fmla="*/ 5640797 h 291741"/>
              <a:gd name="T48" fmla="*/ 5067690 w 291739"/>
              <a:gd name="T49" fmla="*/ 5697462 h 291741"/>
              <a:gd name="T50" fmla="*/ 4174565 w 291739"/>
              <a:gd name="T51" fmla="*/ 5669129 h 291741"/>
              <a:gd name="T52" fmla="*/ 4001715 w 291739"/>
              <a:gd name="T53" fmla="*/ 4139058 h 291741"/>
              <a:gd name="T54" fmla="*/ 3022160 w 291739"/>
              <a:gd name="T55" fmla="*/ 5754125 h 291741"/>
              <a:gd name="T56" fmla="*/ 3483103 w 291739"/>
              <a:gd name="T57" fmla="*/ 4139058 h 291741"/>
              <a:gd name="T58" fmla="*/ 2431548 w 291739"/>
              <a:gd name="T59" fmla="*/ 3961930 h 291741"/>
              <a:gd name="T60" fmla="*/ 2662044 w 291739"/>
              <a:gd name="T61" fmla="*/ 1525155 h 291741"/>
              <a:gd name="T62" fmla="*/ 5413413 w 291739"/>
              <a:gd name="T63" fmla="*/ 3961930 h 291741"/>
              <a:gd name="T64" fmla="*/ 3403904 w 291739"/>
              <a:gd name="T65" fmla="*/ 561742 h 291741"/>
              <a:gd name="T66" fmla="*/ 1985214 w 291739"/>
              <a:gd name="T67" fmla="*/ 1208969 h 291741"/>
              <a:gd name="T68" fmla="*/ 1172429 w 291739"/>
              <a:gd name="T69" fmla="*/ 1428733 h 291741"/>
              <a:gd name="T70" fmla="*/ 179802 w 291739"/>
              <a:gd name="T71" fmla="*/ 1761996 h 291741"/>
              <a:gd name="T72" fmla="*/ 474712 w 291739"/>
              <a:gd name="T73" fmla="*/ 3322004 h 291741"/>
              <a:gd name="T74" fmla="*/ 654579 w 291739"/>
              <a:gd name="T75" fmla="*/ 1840021 h 291741"/>
              <a:gd name="T76" fmla="*/ 1690303 w 291739"/>
              <a:gd name="T77" fmla="*/ 2130737 h 291741"/>
              <a:gd name="T78" fmla="*/ 3020957 w 291739"/>
              <a:gd name="T79" fmla="*/ 542406 h 291741"/>
              <a:gd name="T80" fmla="*/ 2866338 w 291739"/>
              <a:gd name="T81" fmla="*/ 218050 h 291741"/>
              <a:gd name="T82" fmla="*/ 3100078 w 291739"/>
              <a:gd name="T83" fmla="*/ 769293 h 291741"/>
              <a:gd name="T84" fmla="*/ 1870105 w 291739"/>
              <a:gd name="T85" fmla="*/ 5378336 h 291741"/>
              <a:gd name="T86" fmla="*/ 870300 w 291739"/>
              <a:gd name="T87" fmla="*/ 5754125 h 291741"/>
              <a:gd name="T88" fmla="*/ 323661 w 291739"/>
              <a:gd name="T89" fmla="*/ 3648162 h 291741"/>
              <a:gd name="T90" fmla="*/ 561055 w 291739"/>
              <a:gd name="T91" fmla="*/ 1194797 h 291741"/>
              <a:gd name="T92" fmla="*/ 2632563 w 291739"/>
              <a:gd name="T93" fmla="*/ 308383 h 291741"/>
              <a:gd name="T94" fmla="*/ 830979 w 291739"/>
              <a:gd name="T95" fmla="*/ 500932 h 291741"/>
              <a:gd name="T96" fmla="*/ 1169000 w 291739"/>
              <a:gd name="T97" fmla="*/ 176403 h 291741"/>
              <a:gd name="T98" fmla="*/ 1169000 w 291739"/>
              <a:gd name="T99" fmla="*/ 994856 h 2917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1739" h="291741">
                <a:moveTo>
                  <a:pt x="32788" y="171664"/>
                </a:moveTo>
                <a:lnTo>
                  <a:pt x="32788" y="272687"/>
                </a:lnTo>
                <a:cubicBezTo>
                  <a:pt x="32788" y="278439"/>
                  <a:pt x="37472" y="283112"/>
                  <a:pt x="43597" y="283112"/>
                </a:cubicBezTo>
                <a:cubicBezTo>
                  <a:pt x="49723" y="283112"/>
                  <a:pt x="54046" y="278439"/>
                  <a:pt x="54046" y="272687"/>
                </a:cubicBezTo>
                <a:lnTo>
                  <a:pt x="54046" y="187123"/>
                </a:lnTo>
                <a:cubicBezTo>
                  <a:pt x="54046" y="184966"/>
                  <a:pt x="56208" y="182809"/>
                  <a:pt x="58730" y="182809"/>
                </a:cubicBezTo>
                <a:cubicBezTo>
                  <a:pt x="60892" y="182809"/>
                  <a:pt x="63054" y="184966"/>
                  <a:pt x="63054" y="187123"/>
                </a:cubicBezTo>
                <a:lnTo>
                  <a:pt x="63054" y="272687"/>
                </a:lnTo>
                <a:cubicBezTo>
                  <a:pt x="63054" y="278439"/>
                  <a:pt x="68098" y="283112"/>
                  <a:pt x="74224" y="283112"/>
                </a:cubicBezTo>
                <a:cubicBezTo>
                  <a:pt x="79989" y="283112"/>
                  <a:pt x="84673" y="278439"/>
                  <a:pt x="84673" y="272687"/>
                </a:cubicBezTo>
                <a:lnTo>
                  <a:pt x="84673" y="171664"/>
                </a:lnTo>
                <a:lnTo>
                  <a:pt x="32788" y="171664"/>
                </a:lnTo>
                <a:close/>
                <a:moveTo>
                  <a:pt x="186865" y="165100"/>
                </a:moveTo>
                <a:lnTo>
                  <a:pt x="222353" y="165100"/>
                </a:lnTo>
                <a:cubicBezTo>
                  <a:pt x="224504" y="165100"/>
                  <a:pt x="226655" y="167298"/>
                  <a:pt x="226655" y="169863"/>
                </a:cubicBezTo>
                <a:cubicBezTo>
                  <a:pt x="226655" y="172061"/>
                  <a:pt x="224504" y="174259"/>
                  <a:pt x="222353" y="174259"/>
                </a:cubicBezTo>
                <a:lnTo>
                  <a:pt x="186865" y="174259"/>
                </a:lnTo>
                <a:cubicBezTo>
                  <a:pt x="184356" y="174259"/>
                  <a:pt x="182563" y="172061"/>
                  <a:pt x="182563" y="169863"/>
                </a:cubicBezTo>
                <a:cubicBezTo>
                  <a:pt x="182563" y="167298"/>
                  <a:pt x="184356" y="165100"/>
                  <a:pt x="186865" y="165100"/>
                </a:cubicBezTo>
                <a:close/>
                <a:moveTo>
                  <a:pt x="58737" y="136525"/>
                </a:moveTo>
                <a:cubicBezTo>
                  <a:pt x="60935" y="136525"/>
                  <a:pt x="63133" y="138766"/>
                  <a:pt x="63133" y="141381"/>
                </a:cubicBezTo>
                <a:lnTo>
                  <a:pt x="63133" y="143996"/>
                </a:lnTo>
                <a:cubicBezTo>
                  <a:pt x="63133" y="146610"/>
                  <a:pt x="60935" y="148852"/>
                  <a:pt x="58737" y="148852"/>
                </a:cubicBezTo>
                <a:cubicBezTo>
                  <a:pt x="56173" y="148852"/>
                  <a:pt x="53975" y="146610"/>
                  <a:pt x="53975" y="143996"/>
                </a:cubicBezTo>
                <a:lnTo>
                  <a:pt x="53975" y="141381"/>
                </a:lnTo>
                <a:cubicBezTo>
                  <a:pt x="53975" y="138766"/>
                  <a:pt x="56173" y="136525"/>
                  <a:pt x="58737" y="136525"/>
                </a:cubicBezTo>
                <a:close/>
                <a:moveTo>
                  <a:pt x="58737" y="109538"/>
                </a:moveTo>
                <a:cubicBezTo>
                  <a:pt x="60935" y="109538"/>
                  <a:pt x="63133" y="111703"/>
                  <a:pt x="63133" y="114228"/>
                </a:cubicBezTo>
                <a:lnTo>
                  <a:pt x="63133" y="121084"/>
                </a:lnTo>
                <a:cubicBezTo>
                  <a:pt x="63133" y="123248"/>
                  <a:pt x="60935" y="125052"/>
                  <a:pt x="58737" y="125052"/>
                </a:cubicBezTo>
                <a:cubicBezTo>
                  <a:pt x="56173" y="125052"/>
                  <a:pt x="53975" y="123248"/>
                  <a:pt x="53975" y="121084"/>
                </a:cubicBezTo>
                <a:lnTo>
                  <a:pt x="53975" y="114228"/>
                </a:lnTo>
                <a:cubicBezTo>
                  <a:pt x="53975" y="111703"/>
                  <a:pt x="56173" y="109538"/>
                  <a:pt x="58737" y="109538"/>
                </a:cubicBezTo>
                <a:close/>
                <a:moveTo>
                  <a:pt x="58737" y="84138"/>
                </a:moveTo>
                <a:cubicBezTo>
                  <a:pt x="60935" y="84138"/>
                  <a:pt x="63133" y="86353"/>
                  <a:pt x="63133" y="88568"/>
                </a:cubicBezTo>
                <a:lnTo>
                  <a:pt x="63133" y="95214"/>
                </a:lnTo>
                <a:cubicBezTo>
                  <a:pt x="63133" y="97798"/>
                  <a:pt x="60935" y="99644"/>
                  <a:pt x="58737" y="99644"/>
                </a:cubicBezTo>
                <a:cubicBezTo>
                  <a:pt x="56173" y="99644"/>
                  <a:pt x="53975" y="97798"/>
                  <a:pt x="53975" y="95214"/>
                </a:cubicBezTo>
                <a:lnTo>
                  <a:pt x="53975" y="88568"/>
                </a:lnTo>
                <a:cubicBezTo>
                  <a:pt x="53975" y="86353"/>
                  <a:pt x="56173" y="84138"/>
                  <a:pt x="58737" y="84138"/>
                </a:cubicBezTo>
                <a:close/>
                <a:moveTo>
                  <a:pt x="240729" y="77788"/>
                </a:moveTo>
                <a:cubicBezTo>
                  <a:pt x="243396" y="77788"/>
                  <a:pt x="245682" y="79225"/>
                  <a:pt x="245682" y="81739"/>
                </a:cubicBezTo>
                <a:lnTo>
                  <a:pt x="245682" y="152494"/>
                </a:lnTo>
                <a:cubicBezTo>
                  <a:pt x="245682" y="155008"/>
                  <a:pt x="243396" y="156804"/>
                  <a:pt x="240729" y="156804"/>
                </a:cubicBezTo>
                <a:cubicBezTo>
                  <a:pt x="238824" y="156804"/>
                  <a:pt x="236538" y="155008"/>
                  <a:pt x="236538" y="152494"/>
                </a:cubicBezTo>
                <a:lnTo>
                  <a:pt x="236538" y="81739"/>
                </a:lnTo>
                <a:cubicBezTo>
                  <a:pt x="236538" y="79225"/>
                  <a:pt x="238824" y="77788"/>
                  <a:pt x="240729" y="77788"/>
                </a:cubicBezTo>
                <a:close/>
                <a:moveTo>
                  <a:pt x="169862" y="77788"/>
                </a:moveTo>
                <a:cubicBezTo>
                  <a:pt x="171694" y="77788"/>
                  <a:pt x="174258" y="79225"/>
                  <a:pt x="174258" y="81739"/>
                </a:cubicBezTo>
                <a:lnTo>
                  <a:pt x="174258" y="152494"/>
                </a:lnTo>
                <a:cubicBezTo>
                  <a:pt x="174258" y="155008"/>
                  <a:pt x="171694" y="156804"/>
                  <a:pt x="169862" y="156804"/>
                </a:cubicBezTo>
                <a:cubicBezTo>
                  <a:pt x="167298" y="156804"/>
                  <a:pt x="165100" y="155008"/>
                  <a:pt x="165100" y="152494"/>
                </a:cubicBezTo>
                <a:lnTo>
                  <a:pt x="165100" y="81739"/>
                </a:lnTo>
                <a:cubicBezTo>
                  <a:pt x="165100" y="79225"/>
                  <a:pt x="167298" y="77788"/>
                  <a:pt x="169862" y="77788"/>
                </a:cubicBezTo>
                <a:close/>
                <a:moveTo>
                  <a:pt x="186865" y="58738"/>
                </a:moveTo>
                <a:lnTo>
                  <a:pt x="222353" y="58738"/>
                </a:lnTo>
                <a:cubicBezTo>
                  <a:pt x="224504" y="58738"/>
                  <a:pt x="226655" y="60936"/>
                  <a:pt x="226655" y="63134"/>
                </a:cubicBezTo>
                <a:cubicBezTo>
                  <a:pt x="226655" y="65699"/>
                  <a:pt x="224504" y="67897"/>
                  <a:pt x="222353" y="67897"/>
                </a:cubicBezTo>
                <a:lnTo>
                  <a:pt x="186865" y="67897"/>
                </a:lnTo>
                <a:cubicBezTo>
                  <a:pt x="184356" y="67897"/>
                  <a:pt x="182563" y="65699"/>
                  <a:pt x="182563" y="63134"/>
                </a:cubicBezTo>
                <a:cubicBezTo>
                  <a:pt x="182563" y="60936"/>
                  <a:pt x="184356" y="58738"/>
                  <a:pt x="186865" y="58738"/>
                </a:cubicBezTo>
                <a:close/>
                <a:moveTo>
                  <a:pt x="174841" y="23813"/>
                </a:moveTo>
                <a:lnTo>
                  <a:pt x="287771" y="23813"/>
                </a:lnTo>
                <a:cubicBezTo>
                  <a:pt x="289575" y="23813"/>
                  <a:pt x="291739" y="25968"/>
                  <a:pt x="291739" y="28482"/>
                </a:cubicBezTo>
                <a:cubicBezTo>
                  <a:pt x="291739" y="30996"/>
                  <a:pt x="289575" y="32792"/>
                  <a:pt x="287771" y="32792"/>
                </a:cubicBezTo>
                <a:lnTo>
                  <a:pt x="280194" y="32792"/>
                </a:lnTo>
                <a:lnTo>
                  <a:pt x="280194" y="200875"/>
                </a:lnTo>
                <a:lnTo>
                  <a:pt x="287771" y="200875"/>
                </a:lnTo>
                <a:cubicBezTo>
                  <a:pt x="289575" y="200875"/>
                  <a:pt x="291739" y="202671"/>
                  <a:pt x="291739" y="205185"/>
                </a:cubicBezTo>
                <a:cubicBezTo>
                  <a:pt x="291739" y="207699"/>
                  <a:pt x="289575" y="209854"/>
                  <a:pt x="287771" y="209854"/>
                </a:cubicBezTo>
                <a:lnTo>
                  <a:pt x="234734" y="209854"/>
                </a:lnTo>
                <a:lnTo>
                  <a:pt x="261793" y="285995"/>
                </a:lnTo>
                <a:cubicBezTo>
                  <a:pt x="262876" y="288149"/>
                  <a:pt x="261433" y="291023"/>
                  <a:pt x="259268" y="291741"/>
                </a:cubicBezTo>
                <a:cubicBezTo>
                  <a:pt x="258546" y="291741"/>
                  <a:pt x="258185" y="291741"/>
                  <a:pt x="257825" y="291741"/>
                </a:cubicBezTo>
                <a:cubicBezTo>
                  <a:pt x="256381" y="291741"/>
                  <a:pt x="254578" y="291023"/>
                  <a:pt x="253856" y="288868"/>
                </a:cubicBezTo>
                <a:lnTo>
                  <a:pt x="225353" y="209854"/>
                </a:lnTo>
                <a:lnTo>
                  <a:pt x="209117" y="209854"/>
                </a:lnTo>
                <a:lnTo>
                  <a:pt x="209117" y="287431"/>
                </a:lnTo>
                <a:cubicBezTo>
                  <a:pt x="209117" y="290304"/>
                  <a:pt x="206953" y="291741"/>
                  <a:pt x="204427" y="291741"/>
                </a:cubicBezTo>
                <a:cubicBezTo>
                  <a:pt x="202262" y="291741"/>
                  <a:pt x="200458" y="290304"/>
                  <a:pt x="200458" y="287431"/>
                </a:cubicBezTo>
                <a:lnTo>
                  <a:pt x="200458" y="209854"/>
                </a:lnTo>
                <a:lnTo>
                  <a:pt x="184222" y="209854"/>
                </a:lnTo>
                <a:lnTo>
                  <a:pt x="155719" y="288868"/>
                </a:lnTo>
                <a:cubicBezTo>
                  <a:pt x="154997" y="291023"/>
                  <a:pt x="153194" y="291741"/>
                  <a:pt x="151390" y="291741"/>
                </a:cubicBezTo>
                <a:cubicBezTo>
                  <a:pt x="151029" y="291741"/>
                  <a:pt x="150668" y="291741"/>
                  <a:pt x="149586" y="291741"/>
                </a:cubicBezTo>
                <a:cubicBezTo>
                  <a:pt x="147782" y="291023"/>
                  <a:pt x="146338" y="288149"/>
                  <a:pt x="147060" y="285995"/>
                </a:cubicBezTo>
                <a:lnTo>
                  <a:pt x="174480" y="209854"/>
                </a:lnTo>
                <a:lnTo>
                  <a:pt x="121804" y="209854"/>
                </a:lnTo>
                <a:cubicBezTo>
                  <a:pt x="119640" y="209854"/>
                  <a:pt x="117475" y="207699"/>
                  <a:pt x="117475" y="205185"/>
                </a:cubicBezTo>
                <a:cubicBezTo>
                  <a:pt x="117475" y="202671"/>
                  <a:pt x="119640" y="200875"/>
                  <a:pt x="121804" y="200875"/>
                </a:cubicBezTo>
                <a:lnTo>
                  <a:pt x="129381" y="200875"/>
                </a:lnTo>
                <a:lnTo>
                  <a:pt x="129381" y="81278"/>
                </a:lnTo>
                <a:cubicBezTo>
                  <a:pt x="129381" y="78763"/>
                  <a:pt x="131185" y="77327"/>
                  <a:pt x="133350" y="77327"/>
                </a:cubicBezTo>
                <a:cubicBezTo>
                  <a:pt x="135875" y="77327"/>
                  <a:pt x="138401" y="78763"/>
                  <a:pt x="138401" y="81278"/>
                </a:cubicBezTo>
                <a:lnTo>
                  <a:pt x="138401" y="200875"/>
                </a:lnTo>
                <a:lnTo>
                  <a:pt x="271174" y="200875"/>
                </a:lnTo>
                <a:lnTo>
                  <a:pt x="271174" y="32792"/>
                </a:lnTo>
                <a:lnTo>
                  <a:pt x="174841" y="32792"/>
                </a:lnTo>
                <a:cubicBezTo>
                  <a:pt x="172676" y="32792"/>
                  <a:pt x="170512" y="30996"/>
                  <a:pt x="170512" y="28482"/>
                </a:cubicBezTo>
                <a:cubicBezTo>
                  <a:pt x="170512" y="25968"/>
                  <a:pt x="172676" y="23813"/>
                  <a:pt x="174841" y="23813"/>
                </a:cubicBezTo>
                <a:close/>
                <a:moveTo>
                  <a:pt x="138359" y="22108"/>
                </a:moveTo>
                <a:lnTo>
                  <a:pt x="99445" y="61295"/>
                </a:lnTo>
                <a:cubicBezTo>
                  <a:pt x="93680" y="66687"/>
                  <a:pt x="86834" y="69563"/>
                  <a:pt x="78547" y="69563"/>
                </a:cubicBezTo>
                <a:lnTo>
                  <a:pt x="62694" y="69563"/>
                </a:lnTo>
                <a:cubicBezTo>
                  <a:pt x="62333" y="71361"/>
                  <a:pt x="60532" y="72439"/>
                  <a:pt x="58730" y="72439"/>
                </a:cubicBezTo>
                <a:cubicBezTo>
                  <a:pt x="56568" y="72439"/>
                  <a:pt x="54767" y="71361"/>
                  <a:pt x="54407" y="69563"/>
                </a:cubicBezTo>
                <a:lnTo>
                  <a:pt x="28104" y="69563"/>
                </a:lnTo>
                <a:cubicBezTo>
                  <a:pt x="17295" y="69563"/>
                  <a:pt x="9008" y="78192"/>
                  <a:pt x="9008" y="89336"/>
                </a:cubicBezTo>
                <a:lnTo>
                  <a:pt x="9008" y="168429"/>
                </a:lnTo>
                <a:cubicBezTo>
                  <a:pt x="9008" y="172743"/>
                  <a:pt x="12250" y="176338"/>
                  <a:pt x="16214" y="176338"/>
                </a:cubicBezTo>
                <a:cubicBezTo>
                  <a:pt x="20537" y="176338"/>
                  <a:pt x="23780" y="172743"/>
                  <a:pt x="23780" y="168429"/>
                </a:cubicBezTo>
                <a:lnTo>
                  <a:pt x="23780" y="93291"/>
                </a:lnTo>
                <a:cubicBezTo>
                  <a:pt x="23780" y="90774"/>
                  <a:pt x="25582" y="88617"/>
                  <a:pt x="28104" y="88617"/>
                </a:cubicBezTo>
                <a:cubicBezTo>
                  <a:pt x="30626" y="88617"/>
                  <a:pt x="32788" y="90774"/>
                  <a:pt x="32788" y="93291"/>
                </a:cubicBezTo>
                <a:lnTo>
                  <a:pt x="32788" y="162676"/>
                </a:lnTo>
                <a:lnTo>
                  <a:pt x="84673" y="162676"/>
                </a:lnTo>
                <a:lnTo>
                  <a:pt x="84673" y="108031"/>
                </a:lnTo>
                <a:cubicBezTo>
                  <a:pt x="84673" y="100841"/>
                  <a:pt x="87195" y="94729"/>
                  <a:pt x="91879" y="90055"/>
                </a:cubicBezTo>
                <a:lnTo>
                  <a:pt x="149168" y="32534"/>
                </a:lnTo>
                <a:cubicBezTo>
                  <a:pt x="150249" y="31455"/>
                  <a:pt x="151330" y="29298"/>
                  <a:pt x="151330" y="27500"/>
                </a:cubicBezTo>
                <a:cubicBezTo>
                  <a:pt x="151330" y="25343"/>
                  <a:pt x="150249" y="23186"/>
                  <a:pt x="149168" y="22108"/>
                </a:cubicBezTo>
                <a:cubicBezTo>
                  <a:pt x="146286" y="19232"/>
                  <a:pt x="141241" y="19232"/>
                  <a:pt x="138359" y="22108"/>
                </a:cubicBezTo>
                <a:close/>
                <a:moveTo>
                  <a:pt x="143583" y="11053"/>
                </a:moveTo>
                <a:cubicBezTo>
                  <a:pt x="147907" y="11053"/>
                  <a:pt x="152231" y="12581"/>
                  <a:pt x="155293" y="15637"/>
                </a:cubicBezTo>
                <a:cubicBezTo>
                  <a:pt x="158536" y="18872"/>
                  <a:pt x="159977" y="22827"/>
                  <a:pt x="159977" y="27500"/>
                </a:cubicBezTo>
                <a:cubicBezTo>
                  <a:pt x="159977" y="31815"/>
                  <a:pt x="158536" y="35769"/>
                  <a:pt x="155293" y="39005"/>
                </a:cubicBezTo>
                <a:lnTo>
                  <a:pt x="98004" y="96167"/>
                </a:lnTo>
                <a:cubicBezTo>
                  <a:pt x="95482" y="99403"/>
                  <a:pt x="93680" y="103357"/>
                  <a:pt x="93680" y="108031"/>
                </a:cubicBezTo>
                <a:lnTo>
                  <a:pt x="93680" y="272687"/>
                </a:lnTo>
                <a:cubicBezTo>
                  <a:pt x="93680" y="283112"/>
                  <a:pt x="84673" y="291741"/>
                  <a:pt x="74224" y="291741"/>
                </a:cubicBezTo>
                <a:cubicBezTo>
                  <a:pt x="67738" y="291741"/>
                  <a:pt x="62333" y="288865"/>
                  <a:pt x="58730" y="284910"/>
                </a:cubicBezTo>
                <a:cubicBezTo>
                  <a:pt x="54767" y="288865"/>
                  <a:pt x="49723" y="291741"/>
                  <a:pt x="43597" y="291741"/>
                </a:cubicBezTo>
                <a:cubicBezTo>
                  <a:pt x="32788" y="291741"/>
                  <a:pt x="23780" y="283112"/>
                  <a:pt x="23780" y="272687"/>
                </a:cubicBezTo>
                <a:lnTo>
                  <a:pt x="23780" y="183169"/>
                </a:lnTo>
                <a:cubicBezTo>
                  <a:pt x="21618" y="184247"/>
                  <a:pt x="19096" y="184966"/>
                  <a:pt x="16214" y="184966"/>
                </a:cubicBezTo>
                <a:cubicBezTo>
                  <a:pt x="7206" y="184966"/>
                  <a:pt x="0" y="177416"/>
                  <a:pt x="0" y="168429"/>
                </a:cubicBezTo>
                <a:lnTo>
                  <a:pt x="0" y="89336"/>
                </a:lnTo>
                <a:cubicBezTo>
                  <a:pt x="0" y="73158"/>
                  <a:pt x="12611" y="60576"/>
                  <a:pt x="28104" y="60576"/>
                </a:cubicBezTo>
                <a:lnTo>
                  <a:pt x="78547" y="60576"/>
                </a:lnTo>
                <a:cubicBezTo>
                  <a:pt x="84312" y="60576"/>
                  <a:pt x="89357" y="58778"/>
                  <a:pt x="92960" y="54464"/>
                </a:cubicBezTo>
                <a:lnTo>
                  <a:pt x="131873" y="15637"/>
                </a:lnTo>
                <a:cubicBezTo>
                  <a:pt x="134936" y="12581"/>
                  <a:pt x="139260" y="11053"/>
                  <a:pt x="143583" y="11053"/>
                </a:cubicBezTo>
                <a:close/>
                <a:moveTo>
                  <a:pt x="58558" y="8944"/>
                </a:moveTo>
                <a:cubicBezTo>
                  <a:pt x="49551" y="8944"/>
                  <a:pt x="41624" y="16098"/>
                  <a:pt x="41624" y="25400"/>
                </a:cubicBezTo>
                <a:cubicBezTo>
                  <a:pt x="41624" y="34344"/>
                  <a:pt x="49551" y="41498"/>
                  <a:pt x="58558" y="41498"/>
                </a:cubicBezTo>
                <a:cubicBezTo>
                  <a:pt x="67565" y="41498"/>
                  <a:pt x="74770" y="34344"/>
                  <a:pt x="74770" y="25400"/>
                </a:cubicBezTo>
                <a:cubicBezTo>
                  <a:pt x="74770" y="16098"/>
                  <a:pt x="67565" y="8944"/>
                  <a:pt x="58558" y="8944"/>
                </a:cubicBezTo>
                <a:close/>
                <a:moveTo>
                  <a:pt x="58558" y="0"/>
                </a:moveTo>
                <a:cubicBezTo>
                  <a:pt x="72609" y="0"/>
                  <a:pt x="83777" y="11090"/>
                  <a:pt x="83777" y="25400"/>
                </a:cubicBezTo>
                <a:cubicBezTo>
                  <a:pt x="83777" y="39352"/>
                  <a:pt x="72609" y="50442"/>
                  <a:pt x="58558" y="50442"/>
                </a:cubicBezTo>
                <a:cubicBezTo>
                  <a:pt x="44507" y="50442"/>
                  <a:pt x="33338" y="39352"/>
                  <a:pt x="33338" y="25400"/>
                </a:cubicBezTo>
                <a:cubicBezTo>
                  <a:pt x="33338" y="11090"/>
                  <a:pt x="44507" y="0"/>
                  <a:pt x="58558" y="0"/>
                </a:cubicBezTo>
                <a:close/>
              </a:path>
            </a:pathLst>
          </a:custGeom>
          <a:solidFill>
            <a:schemeClr val="bg1"/>
          </a:solidFill>
          <a:ln>
            <a:noFill/>
          </a:ln>
          <a:effectLst/>
        </p:spPr>
        <p:txBody>
          <a:bodyPr lIns="91416" tIns="45708" rIns="91416" bIns="45708" anchor="ctr"/>
          <a:lstStyle/>
          <a:p>
            <a:endParaRPr lang="en-US" sz="3599" dirty="0">
              <a:latin typeface="Arial"/>
              <a:cs typeface="Arial"/>
            </a:endParaRPr>
          </a:p>
        </p:txBody>
      </p:sp>
      <p:sp>
        <p:nvSpPr>
          <p:cNvPr id="40" name="TextBox 39">
            <a:extLst>
              <a:ext uri="{FF2B5EF4-FFF2-40B4-BE49-F238E27FC236}">
                <a16:creationId xmlns:a16="http://schemas.microsoft.com/office/drawing/2014/main" id="{FF794C77-6622-B049-B911-D37E94A17EBA}"/>
              </a:ext>
            </a:extLst>
          </p:cNvPr>
          <p:cNvSpPr txBox="1"/>
          <p:nvPr/>
        </p:nvSpPr>
        <p:spPr>
          <a:xfrm>
            <a:off x="2216723" y="3255862"/>
            <a:ext cx="1040621" cy="1938520"/>
          </a:xfrm>
          <a:prstGeom prst="rect">
            <a:avLst/>
          </a:prstGeom>
          <a:noFill/>
          <a:ln>
            <a:noFill/>
          </a:ln>
        </p:spPr>
        <p:txBody>
          <a:bodyPr wrap="none" lIns="91416" tIns="45708" rIns="91416" bIns="45708" rtlCol="0" anchor="ctr" anchorCtr="0">
            <a:spAutoFit/>
          </a:bodyPr>
          <a:lstStyle/>
          <a:p>
            <a:pPr algn="r"/>
            <a:r>
              <a:rPr lang="en-US" sz="11997" b="1" dirty="0">
                <a:solidFill>
                  <a:schemeClr val="accent1"/>
                </a:solidFill>
                <a:latin typeface="Arial"/>
                <a:ea typeface="League Spartan" charset="0"/>
                <a:cs typeface="Arial"/>
              </a:rPr>
              <a:t>1</a:t>
            </a:r>
          </a:p>
        </p:txBody>
      </p:sp>
      <p:sp>
        <p:nvSpPr>
          <p:cNvPr id="41" name="TextBox 40">
            <a:extLst>
              <a:ext uri="{FF2B5EF4-FFF2-40B4-BE49-F238E27FC236}">
                <a16:creationId xmlns:a16="http://schemas.microsoft.com/office/drawing/2014/main" id="{45E7BDFA-45A3-7847-92A4-3064AE6E45ED}"/>
              </a:ext>
            </a:extLst>
          </p:cNvPr>
          <p:cNvSpPr txBox="1"/>
          <p:nvPr/>
        </p:nvSpPr>
        <p:spPr>
          <a:xfrm>
            <a:off x="4011264" y="2970156"/>
            <a:ext cx="4424561" cy="861750"/>
          </a:xfrm>
          <a:prstGeom prst="rect">
            <a:avLst/>
          </a:prstGeom>
          <a:noFill/>
        </p:spPr>
        <p:txBody>
          <a:bodyPr wrap="none" lIns="91416" tIns="45708" rIns="91416" bIns="45708" rtlCol="0" anchor="b" anchorCtr="0">
            <a:spAutoFit/>
          </a:bodyPr>
          <a:lstStyle/>
          <a:p>
            <a:r>
              <a:rPr lang="en-US" sz="5000" b="1" dirty="0">
                <a:solidFill>
                  <a:schemeClr val="accent1"/>
                </a:solidFill>
                <a:latin typeface="Arial"/>
                <a:ea typeface="League Spartan" charset="0"/>
                <a:cs typeface="Arial"/>
              </a:rPr>
              <a:t>KNOWLEDGE</a:t>
            </a:r>
          </a:p>
        </p:txBody>
      </p:sp>
      <p:sp>
        <p:nvSpPr>
          <p:cNvPr id="42" name="Subtitle 2">
            <a:extLst>
              <a:ext uri="{FF2B5EF4-FFF2-40B4-BE49-F238E27FC236}">
                <a16:creationId xmlns:a16="http://schemas.microsoft.com/office/drawing/2014/main" id="{00044927-D0DA-9343-940F-CCED569D7AFE}"/>
              </a:ext>
            </a:extLst>
          </p:cNvPr>
          <p:cNvSpPr txBox="1">
            <a:spLocks/>
          </p:cNvSpPr>
          <p:nvPr/>
        </p:nvSpPr>
        <p:spPr>
          <a:xfrm>
            <a:off x="4011263" y="3930931"/>
            <a:ext cx="8260944" cy="1524176"/>
          </a:xfrm>
          <a:prstGeom prst="rect">
            <a:avLst/>
          </a:prstGeom>
        </p:spPr>
        <p:txBody>
          <a:bodyPr vert="horz" wrap="square" lIns="91416" tIns="45708" rIns="91416" bIns="45708"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4400" dirty="0">
                <a:solidFill>
                  <a:schemeClr val="tx1"/>
                </a:solidFill>
                <a:latin typeface="Arial"/>
                <a:ea typeface="Lato Light" panose="020F0502020204030203" pitchFamily="34" charset="0"/>
                <a:cs typeface="Arial"/>
              </a:rPr>
              <a:t>Kiến thức chuyên môn và quản lý của đội ngũ</a:t>
            </a:r>
          </a:p>
        </p:txBody>
      </p:sp>
      <p:sp>
        <p:nvSpPr>
          <p:cNvPr id="46" name="TextBox 45">
            <a:extLst>
              <a:ext uri="{FF2B5EF4-FFF2-40B4-BE49-F238E27FC236}">
                <a16:creationId xmlns:a16="http://schemas.microsoft.com/office/drawing/2014/main" id="{D7053D1E-E1FF-DE4F-9071-E57A8ECCBFE0}"/>
              </a:ext>
            </a:extLst>
          </p:cNvPr>
          <p:cNvSpPr txBox="1"/>
          <p:nvPr/>
        </p:nvSpPr>
        <p:spPr>
          <a:xfrm>
            <a:off x="2216721" y="6826488"/>
            <a:ext cx="1040621" cy="1938520"/>
          </a:xfrm>
          <a:prstGeom prst="rect">
            <a:avLst/>
          </a:prstGeom>
          <a:noFill/>
          <a:ln>
            <a:noFill/>
          </a:ln>
        </p:spPr>
        <p:txBody>
          <a:bodyPr wrap="none" lIns="91416" tIns="45708" rIns="91416" bIns="45708" rtlCol="0" anchor="ctr" anchorCtr="0">
            <a:spAutoFit/>
          </a:bodyPr>
          <a:lstStyle/>
          <a:p>
            <a:pPr algn="r"/>
            <a:r>
              <a:rPr lang="en-US" sz="11997" b="1" dirty="0">
                <a:solidFill>
                  <a:schemeClr val="accent2"/>
                </a:solidFill>
                <a:latin typeface="Arial"/>
                <a:ea typeface="League Spartan" charset="0"/>
                <a:cs typeface="Arial"/>
              </a:rPr>
              <a:t>2</a:t>
            </a:r>
          </a:p>
        </p:txBody>
      </p:sp>
      <p:sp>
        <p:nvSpPr>
          <p:cNvPr id="48" name="TextBox 47">
            <a:extLst>
              <a:ext uri="{FF2B5EF4-FFF2-40B4-BE49-F238E27FC236}">
                <a16:creationId xmlns:a16="http://schemas.microsoft.com/office/drawing/2014/main" id="{693B3A25-1DFB-A54F-80DE-D08E26A7104D}"/>
              </a:ext>
            </a:extLst>
          </p:cNvPr>
          <p:cNvSpPr txBox="1"/>
          <p:nvPr/>
        </p:nvSpPr>
        <p:spPr>
          <a:xfrm>
            <a:off x="4011263" y="6540784"/>
            <a:ext cx="2464088" cy="861750"/>
          </a:xfrm>
          <a:prstGeom prst="rect">
            <a:avLst/>
          </a:prstGeom>
          <a:noFill/>
        </p:spPr>
        <p:txBody>
          <a:bodyPr wrap="none" lIns="91416" tIns="45708" rIns="91416" bIns="45708" rtlCol="0" anchor="b" anchorCtr="0">
            <a:spAutoFit/>
          </a:bodyPr>
          <a:lstStyle/>
          <a:p>
            <a:r>
              <a:rPr lang="en-US" sz="5000" b="1" dirty="0">
                <a:solidFill>
                  <a:schemeClr val="accent2"/>
                </a:solidFill>
                <a:latin typeface="Arial"/>
                <a:ea typeface="League Spartan" charset="0"/>
                <a:cs typeface="Arial"/>
              </a:rPr>
              <a:t>SKILLS</a:t>
            </a:r>
          </a:p>
        </p:txBody>
      </p:sp>
      <p:sp>
        <p:nvSpPr>
          <p:cNvPr id="49" name="Subtitle 2">
            <a:extLst>
              <a:ext uri="{FF2B5EF4-FFF2-40B4-BE49-F238E27FC236}">
                <a16:creationId xmlns:a16="http://schemas.microsoft.com/office/drawing/2014/main" id="{B67079D7-A9CD-A547-AB4E-C9C1199E2D69}"/>
              </a:ext>
            </a:extLst>
          </p:cNvPr>
          <p:cNvSpPr txBox="1">
            <a:spLocks/>
          </p:cNvSpPr>
          <p:nvPr/>
        </p:nvSpPr>
        <p:spPr>
          <a:xfrm>
            <a:off x="4011262" y="7501559"/>
            <a:ext cx="8516017" cy="837128"/>
          </a:xfrm>
          <a:prstGeom prst="rect">
            <a:avLst/>
          </a:prstGeom>
        </p:spPr>
        <p:txBody>
          <a:bodyPr vert="horz" wrap="square" lIns="91416" tIns="45708" rIns="91416" bIns="45708"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4400" dirty="0">
                <a:solidFill>
                  <a:schemeClr val="tx1"/>
                </a:solidFill>
                <a:latin typeface="Arial"/>
                <a:ea typeface="Lato Light" panose="020F0502020204030203" pitchFamily="34" charset="0"/>
                <a:cs typeface="Arial"/>
              </a:rPr>
              <a:t>Kỹ năng cần thiết trong công việc</a:t>
            </a:r>
          </a:p>
        </p:txBody>
      </p:sp>
      <p:sp>
        <p:nvSpPr>
          <p:cNvPr id="51" name="TextBox 50">
            <a:extLst>
              <a:ext uri="{FF2B5EF4-FFF2-40B4-BE49-F238E27FC236}">
                <a16:creationId xmlns:a16="http://schemas.microsoft.com/office/drawing/2014/main" id="{BC947E0A-E83C-624B-900B-65D492059291}"/>
              </a:ext>
            </a:extLst>
          </p:cNvPr>
          <p:cNvSpPr txBox="1"/>
          <p:nvPr/>
        </p:nvSpPr>
        <p:spPr>
          <a:xfrm>
            <a:off x="2216721" y="10397116"/>
            <a:ext cx="1040621" cy="1938520"/>
          </a:xfrm>
          <a:prstGeom prst="rect">
            <a:avLst/>
          </a:prstGeom>
          <a:noFill/>
          <a:ln>
            <a:noFill/>
          </a:ln>
        </p:spPr>
        <p:txBody>
          <a:bodyPr wrap="none" lIns="91416" tIns="45708" rIns="91416" bIns="45708" rtlCol="0" anchor="ctr" anchorCtr="0">
            <a:spAutoFit/>
          </a:bodyPr>
          <a:lstStyle/>
          <a:p>
            <a:pPr algn="r"/>
            <a:r>
              <a:rPr lang="en-US" sz="11997" b="1" dirty="0">
                <a:solidFill>
                  <a:schemeClr val="accent3"/>
                </a:solidFill>
                <a:latin typeface="Arial"/>
                <a:ea typeface="League Spartan" charset="0"/>
                <a:cs typeface="Arial"/>
              </a:rPr>
              <a:t>3</a:t>
            </a:r>
          </a:p>
        </p:txBody>
      </p:sp>
      <p:sp>
        <p:nvSpPr>
          <p:cNvPr id="53" name="TextBox 52">
            <a:extLst>
              <a:ext uri="{FF2B5EF4-FFF2-40B4-BE49-F238E27FC236}">
                <a16:creationId xmlns:a16="http://schemas.microsoft.com/office/drawing/2014/main" id="{99103856-D4FF-BE49-A5EE-5AC4DD1301AA}"/>
              </a:ext>
            </a:extLst>
          </p:cNvPr>
          <p:cNvSpPr txBox="1"/>
          <p:nvPr/>
        </p:nvSpPr>
        <p:spPr>
          <a:xfrm>
            <a:off x="4011263" y="10111410"/>
            <a:ext cx="4197447" cy="861750"/>
          </a:xfrm>
          <a:prstGeom prst="rect">
            <a:avLst/>
          </a:prstGeom>
          <a:noFill/>
        </p:spPr>
        <p:txBody>
          <a:bodyPr wrap="none" lIns="91416" tIns="45708" rIns="91416" bIns="45708" rtlCol="0" anchor="b" anchorCtr="0">
            <a:spAutoFit/>
          </a:bodyPr>
          <a:lstStyle/>
          <a:p>
            <a:r>
              <a:rPr lang="en-US" sz="5000" b="1" dirty="0">
                <a:solidFill>
                  <a:schemeClr val="accent3"/>
                </a:solidFill>
                <a:latin typeface="Arial"/>
                <a:ea typeface="League Spartan" charset="0"/>
                <a:cs typeface="Arial"/>
              </a:rPr>
              <a:t>ATTRIBUTES</a:t>
            </a:r>
          </a:p>
        </p:txBody>
      </p:sp>
      <p:sp>
        <p:nvSpPr>
          <p:cNvPr id="54" name="Subtitle 2">
            <a:extLst>
              <a:ext uri="{FF2B5EF4-FFF2-40B4-BE49-F238E27FC236}">
                <a16:creationId xmlns:a16="http://schemas.microsoft.com/office/drawing/2014/main" id="{934D5C82-8051-7A41-8D0F-B9DE96262ECF}"/>
              </a:ext>
            </a:extLst>
          </p:cNvPr>
          <p:cNvSpPr txBox="1">
            <a:spLocks/>
          </p:cNvSpPr>
          <p:nvPr/>
        </p:nvSpPr>
        <p:spPr>
          <a:xfrm>
            <a:off x="4011263" y="11072185"/>
            <a:ext cx="8260944" cy="1524176"/>
          </a:xfrm>
          <a:prstGeom prst="rect">
            <a:avLst/>
          </a:prstGeom>
        </p:spPr>
        <p:txBody>
          <a:bodyPr vert="horz" wrap="square" lIns="91416" tIns="45708" rIns="91416" bIns="45708"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10000"/>
              </a:lnSpc>
            </a:pPr>
            <a:r>
              <a:rPr lang="en-US" sz="4400" dirty="0">
                <a:solidFill>
                  <a:schemeClr val="tx1"/>
                </a:solidFill>
                <a:latin typeface="Arial"/>
                <a:ea typeface="Lato Light" panose="020F0502020204030203" pitchFamily="34" charset="0"/>
                <a:cs typeface="Arial"/>
              </a:rPr>
              <a:t>Đặc tính đa dạng của đội ngũ quản lý</a:t>
            </a:r>
          </a:p>
        </p:txBody>
      </p:sp>
      <p:sp>
        <p:nvSpPr>
          <p:cNvPr id="25" name="TextBox 24">
            <a:extLst>
              <a:ext uri="{FF2B5EF4-FFF2-40B4-BE49-F238E27FC236}">
                <a16:creationId xmlns:a16="http://schemas.microsoft.com/office/drawing/2014/main" id="{26AB416C-0FB4-1149-8548-C518517F5B00}"/>
              </a:ext>
            </a:extLst>
          </p:cNvPr>
          <p:cNvSpPr txBox="1"/>
          <p:nvPr/>
        </p:nvSpPr>
        <p:spPr>
          <a:xfrm>
            <a:off x="5274356" y="522947"/>
            <a:ext cx="13821364" cy="1015638"/>
          </a:xfrm>
          <a:prstGeom prst="rect">
            <a:avLst/>
          </a:prstGeom>
          <a:noFill/>
        </p:spPr>
        <p:txBody>
          <a:bodyPr wrap="none" lIns="91416" tIns="45708" rIns="91416" bIns="45708" rtlCol="0">
            <a:spAutoFit/>
          </a:bodyPr>
          <a:lstStyle/>
          <a:p>
            <a:pPr algn="ctr"/>
            <a:r>
              <a:rPr lang="en-US" sz="6000" b="1" dirty="0">
                <a:latin typeface="Arial"/>
                <a:cs typeface="Arial"/>
              </a:rPr>
              <a:t>ĐÁNH GIÁ QUẢN LÝ: MÔ HÌNH K-S-A</a:t>
            </a:r>
          </a:p>
        </p:txBody>
      </p:sp>
      <p:sp>
        <p:nvSpPr>
          <p:cNvPr id="31" name="Slide Number Placeholder 3"/>
          <p:cNvSpPr txBox="1">
            <a:spLocks noGrp="1"/>
          </p:cNvSpPr>
          <p:nvPr/>
        </p:nvSpPr>
        <p:spPr bwMode="auto">
          <a:xfrm>
            <a:off x="10317104" y="13049075"/>
            <a:ext cx="4266089" cy="952252"/>
          </a:xfrm>
          <a:prstGeom prst="rect">
            <a:avLst/>
          </a:prstGeom>
          <a:noFill/>
          <a:ln>
            <a:miter lim="800000"/>
            <a:headEnd/>
            <a:tailEnd/>
          </a:ln>
        </p:spPr>
        <p:txBody>
          <a:bodyPr/>
          <a:lstStyle/>
          <a:p>
            <a:pPr algn="ctr">
              <a:defRPr/>
            </a:pPr>
            <a:r>
              <a:rPr lang="en-US" sz="2399" b="1" dirty="0">
                <a:latin typeface="Arial"/>
                <a:cs typeface="Arial"/>
              </a:rPr>
              <a:t>Slide </a:t>
            </a:r>
            <a:fld id="{F7D2BA0D-B6A9-0F4A-BCF9-A286A4F26F31}" type="slidenum">
              <a:rPr lang="en-US" sz="2399" b="1">
                <a:latin typeface="Arial"/>
                <a:cs typeface="Arial"/>
              </a:rPr>
              <a:pPr algn="ctr">
                <a:defRPr/>
              </a:pPr>
              <a:t>45</a:t>
            </a:fld>
            <a:endParaRPr lang="en-US" sz="2399" b="1" dirty="0">
              <a:latin typeface="Arial"/>
              <a:cs typeface="Arial"/>
            </a:endParaRPr>
          </a:p>
        </p:txBody>
      </p:sp>
    </p:spTree>
    <p:extLst>
      <p:ext uri="{BB962C8B-B14F-4D97-AF65-F5344CB8AC3E}">
        <p14:creationId xmlns:p14="http://schemas.microsoft.com/office/powerpoint/2010/main" val="375082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solidFill>
                  <a:schemeClr val="bg1"/>
                </a:solidFill>
                <a:cs typeface="Arial" panose="020B0604020202020204" pitchFamily="34" charset="0"/>
              </a:rPr>
              <a:t>Đọc hiểu Báo cáo tài chính</a:t>
            </a:r>
            <a:endParaRPr lang="en-US" altLang="en-US" sz="3000">
              <a:solidFill>
                <a:schemeClr val="bg1"/>
              </a:solidFill>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144749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63921">
            <a:extLst>
              <a:ext uri="{FF2B5EF4-FFF2-40B4-BE49-F238E27FC236}">
                <a16:creationId xmlns:a16="http://schemas.microsoft.com/office/drawing/2014/main" id="{B9A980B4-290C-4840-B4DE-002F1B8EBB85}"/>
              </a:ext>
            </a:extLst>
          </p:cNvPr>
          <p:cNvSpPr/>
          <p:nvPr/>
        </p:nvSpPr>
        <p:spPr>
          <a:xfrm>
            <a:off x="1637198" y="8663690"/>
            <a:ext cx="570290" cy="570292"/>
          </a:xfrm>
          <a:prstGeom prst="diamond">
            <a:avLst/>
          </a:prstGeom>
          <a:solidFill>
            <a:srgbClr val="C81D25"/>
          </a:solid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19" name="Shape 63926">
            <a:extLst>
              <a:ext uri="{FF2B5EF4-FFF2-40B4-BE49-F238E27FC236}">
                <a16:creationId xmlns:a16="http://schemas.microsoft.com/office/drawing/2014/main" id="{BB4B831F-3920-BE43-A3C6-FC58583EEFD9}"/>
              </a:ext>
            </a:extLst>
          </p:cNvPr>
          <p:cNvSpPr/>
          <p:nvPr/>
        </p:nvSpPr>
        <p:spPr>
          <a:xfrm>
            <a:off x="1637198" y="3180208"/>
            <a:ext cx="570290" cy="570290"/>
          </a:xfrm>
          <a:prstGeom prst="diamond">
            <a:avLst/>
          </a:prstGeom>
          <a:solidFill>
            <a:srgbClr val="F4881C"/>
          </a:solid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15" name="Shape 63931">
            <a:extLst>
              <a:ext uri="{FF2B5EF4-FFF2-40B4-BE49-F238E27FC236}">
                <a16:creationId xmlns:a16="http://schemas.microsoft.com/office/drawing/2014/main" id="{304FA028-13B5-AB4B-ABAE-48FC7096078F}"/>
              </a:ext>
            </a:extLst>
          </p:cNvPr>
          <p:cNvSpPr/>
          <p:nvPr/>
        </p:nvSpPr>
        <p:spPr>
          <a:xfrm>
            <a:off x="1637198" y="5921950"/>
            <a:ext cx="570290" cy="570290"/>
          </a:xfrm>
          <a:prstGeom prst="diamond">
            <a:avLst/>
          </a:prstGeom>
          <a:solidFill>
            <a:srgbClr val="FF6600"/>
          </a:solid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11" name="Shape 63936">
            <a:extLst>
              <a:ext uri="{FF2B5EF4-FFF2-40B4-BE49-F238E27FC236}">
                <a16:creationId xmlns:a16="http://schemas.microsoft.com/office/drawing/2014/main" id="{679C2E15-C79A-294D-BF38-DD1FF0AD15A7}"/>
              </a:ext>
            </a:extLst>
          </p:cNvPr>
          <p:cNvSpPr/>
          <p:nvPr/>
        </p:nvSpPr>
        <p:spPr>
          <a:xfrm>
            <a:off x="1637198" y="11405433"/>
            <a:ext cx="570290" cy="570290"/>
          </a:xfrm>
          <a:prstGeom prst="diamond">
            <a:avLst/>
          </a:prstGeom>
          <a:solidFill>
            <a:srgbClr val="94171E"/>
          </a:solid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D4C6F4F2-69D7-034D-BEA1-ADD91D04ED69}"/>
              </a:ext>
            </a:extLst>
          </p:cNvPr>
          <p:cNvSpPr txBox="1"/>
          <p:nvPr/>
        </p:nvSpPr>
        <p:spPr>
          <a:xfrm>
            <a:off x="6549719" y="744646"/>
            <a:ext cx="12374572"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ĐỌC HIỂU BÁO CÁO TÀI CHÍNH</a:t>
            </a:r>
          </a:p>
        </p:txBody>
      </p:sp>
      <p:sp>
        <p:nvSpPr>
          <p:cNvPr id="57" name="TextBox 56">
            <a:extLst>
              <a:ext uri="{FF2B5EF4-FFF2-40B4-BE49-F238E27FC236}">
                <a16:creationId xmlns:a16="http://schemas.microsoft.com/office/drawing/2014/main" id="{D2BE1925-0051-5644-BF61-0DD0636D5410}"/>
              </a:ext>
            </a:extLst>
          </p:cNvPr>
          <p:cNvSpPr txBox="1"/>
          <p:nvPr/>
        </p:nvSpPr>
        <p:spPr>
          <a:xfrm>
            <a:off x="2600704" y="2823779"/>
            <a:ext cx="8163613" cy="707886"/>
          </a:xfrm>
          <a:prstGeom prst="rect">
            <a:avLst/>
          </a:prstGeom>
          <a:noFill/>
        </p:spPr>
        <p:txBody>
          <a:bodyPr wrap="none" rtlCol="0" anchor="ctr" anchorCtr="0">
            <a:spAutoFit/>
          </a:bodyPr>
          <a:lstStyle/>
          <a:p>
            <a:pPr>
              <a:spcBef>
                <a:spcPts val="600"/>
              </a:spcBef>
            </a:pPr>
            <a:r>
              <a:rPr lang="en-US" sz="4000" b="1" dirty="0">
                <a:solidFill>
                  <a:schemeClr val="tx2"/>
                </a:solidFill>
                <a:latin typeface="Arial" panose="020B0604020202020204" pitchFamily="34" charset="0"/>
                <a:ea typeface="League Spartan" charset="0"/>
                <a:cs typeface="Arial" panose="020B0604020202020204" pitchFamily="34" charset="0"/>
              </a:rPr>
              <a:t>CẤU TRÚC BÁO CÁO TÀI CHÍNH</a:t>
            </a:r>
          </a:p>
        </p:txBody>
      </p:sp>
      <p:sp>
        <p:nvSpPr>
          <p:cNvPr id="58" name="Subtitle 2">
            <a:extLst>
              <a:ext uri="{FF2B5EF4-FFF2-40B4-BE49-F238E27FC236}">
                <a16:creationId xmlns:a16="http://schemas.microsoft.com/office/drawing/2014/main" id="{537A5283-53E8-DF46-B934-88EFD35B0252}"/>
              </a:ext>
            </a:extLst>
          </p:cNvPr>
          <p:cNvSpPr txBox="1">
            <a:spLocks/>
          </p:cNvSpPr>
          <p:nvPr/>
        </p:nvSpPr>
        <p:spPr>
          <a:xfrm>
            <a:off x="2604944" y="3505520"/>
            <a:ext cx="8824414" cy="54844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3200" dirty="0">
                <a:solidFill>
                  <a:schemeClr val="tx1"/>
                </a:solidFill>
                <a:latin typeface="Arial" panose="020B0604020202020204" pitchFamily="34" charset="0"/>
                <a:ea typeface="Open Sans Light" panose="020B0306030504020204" pitchFamily="34" charset="0"/>
                <a:cs typeface="Arial" panose="020B0604020202020204" pitchFamily="34" charset="0"/>
              </a:rPr>
              <a:t>Báo cáo tài chính gồm những gì?</a:t>
            </a:r>
          </a:p>
        </p:txBody>
      </p:sp>
      <p:sp>
        <p:nvSpPr>
          <p:cNvPr id="59" name="TextBox 58">
            <a:extLst>
              <a:ext uri="{FF2B5EF4-FFF2-40B4-BE49-F238E27FC236}">
                <a16:creationId xmlns:a16="http://schemas.microsoft.com/office/drawing/2014/main" id="{265B2BDD-F5BA-8045-A118-5825978548D9}"/>
              </a:ext>
            </a:extLst>
          </p:cNvPr>
          <p:cNvSpPr txBox="1"/>
          <p:nvPr/>
        </p:nvSpPr>
        <p:spPr>
          <a:xfrm>
            <a:off x="2600704" y="5563215"/>
            <a:ext cx="10136301" cy="707886"/>
          </a:xfrm>
          <a:prstGeom prst="rect">
            <a:avLst/>
          </a:prstGeom>
          <a:noFill/>
        </p:spPr>
        <p:txBody>
          <a:bodyPr wrap="none" rtlCol="0" anchor="ctr" anchorCtr="0">
            <a:spAutoFit/>
          </a:bodyPr>
          <a:lstStyle/>
          <a:p>
            <a:pPr>
              <a:spcBef>
                <a:spcPts val="600"/>
              </a:spcBef>
            </a:pPr>
            <a:r>
              <a:rPr lang="en-US" sz="4000" b="1" dirty="0">
                <a:solidFill>
                  <a:schemeClr val="tx2"/>
                </a:solidFill>
                <a:latin typeface="Arial" panose="020B0604020202020204" pitchFamily="34" charset="0"/>
                <a:ea typeface="League Spartan" charset="0"/>
                <a:cs typeface="Arial" panose="020B0604020202020204" pitchFamily="34" charset="0"/>
              </a:rPr>
              <a:t>LUỒNG LUÂN CHUYỂN CỦA GIAO DỊCH </a:t>
            </a:r>
          </a:p>
        </p:txBody>
      </p:sp>
      <p:sp>
        <p:nvSpPr>
          <p:cNvPr id="60" name="Subtitle 2">
            <a:extLst>
              <a:ext uri="{FF2B5EF4-FFF2-40B4-BE49-F238E27FC236}">
                <a16:creationId xmlns:a16="http://schemas.microsoft.com/office/drawing/2014/main" id="{12FF079E-996F-7C47-9EAA-91B15AB58D79}"/>
              </a:ext>
            </a:extLst>
          </p:cNvPr>
          <p:cNvSpPr txBox="1">
            <a:spLocks/>
          </p:cNvSpPr>
          <p:nvPr/>
        </p:nvSpPr>
        <p:spPr>
          <a:xfrm>
            <a:off x="2604944" y="6244956"/>
            <a:ext cx="9680048" cy="997282"/>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3200" dirty="0">
                <a:solidFill>
                  <a:schemeClr val="tx1"/>
                </a:solidFill>
                <a:latin typeface="Arial" panose="020B0604020202020204" pitchFamily="34" charset="0"/>
                <a:ea typeface="Open Sans Light" panose="020B0306030504020204" pitchFamily="34" charset="0"/>
                <a:cs typeface="Arial" panose="020B0604020202020204" pitchFamily="34" charset="0"/>
              </a:rPr>
              <a:t>Các giao dịch phát sinh được ghi nhận như thế nào trên báo cáo tài chính?</a:t>
            </a:r>
          </a:p>
        </p:txBody>
      </p:sp>
      <p:sp>
        <p:nvSpPr>
          <p:cNvPr id="61" name="TextBox 60">
            <a:extLst>
              <a:ext uri="{FF2B5EF4-FFF2-40B4-BE49-F238E27FC236}">
                <a16:creationId xmlns:a16="http://schemas.microsoft.com/office/drawing/2014/main" id="{317B2F33-6883-6044-87D8-F3ADA764C354}"/>
              </a:ext>
            </a:extLst>
          </p:cNvPr>
          <p:cNvSpPr txBox="1"/>
          <p:nvPr/>
        </p:nvSpPr>
        <p:spPr>
          <a:xfrm>
            <a:off x="2600704" y="8304955"/>
            <a:ext cx="7685309" cy="707886"/>
          </a:xfrm>
          <a:prstGeom prst="rect">
            <a:avLst/>
          </a:prstGeom>
          <a:noFill/>
        </p:spPr>
        <p:txBody>
          <a:bodyPr wrap="none" rtlCol="0" anchor="ctr" anchorCtr="0">
            <a:spAutoFit/>
          </a:bodyPr>
          <a:lstStyle/>
          <a:p>
            <a:pPr>
              <a:spcBef>
                <a:spcPts val="600"/>
              </a:spcBef>
            </a:pPr>
            <a:r>
              <a:rPr lang="en-US" sz="4000" b="1" dirty="0">
                <a:solidFill>
                  <a:schemeClr val="tx2"/>
                </a:solidFill>
                <a:latin typeface="Arial" panose="020B0604020202020204" pitchFamily="34" charset="0"/>
                <a:ea typeface="League Spartan" charset="0"/>
                <a:cs typeface="Arial" panose="020B0604020202020204" pitchFamily="34" charset="0"/>
              </a:rPr>
              <a:t>KẾT NỐI GIỮA CÁC BÁO CÁO </a:t>
            </a:r>
          </a:p>
        </p:txBody>
      </p:sp>
      <p:sp>
        <p:nvSpPr>
          <p:cNvPr id="62" name="Subtitle 2">
            <a:extLst>
              <a:ext uri="{FF2B5EF4-FFF2-40B4-BE49-F238E27FC236}">
                <a16:creationId xmlns:a16="http://schemas.microsoft.com/office/drawing/2014/main" id="{40CE4FD9-5AA5-584A-8381-FB2FD10D2636}"/>
              </a:ext>
            </a:extLst>
          </p:cNvPr>
          <p:cNvSpPr txBox="1">
            <a:spLocks/>
          </p:cNvSpPr>
          <p:nvPr/>
        </p:nvSpPr>
        <p:spPr>
          <a:xfrm>
            <a:off x="2604944" y="8986696"/>
            <a:ext cx="8279913" cy="54844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3200" dirty="0">
                <a:solidFill>
                  <a:schemeClr val="tx1"/>
                </a:solidFill>
                <a:latin typeface="Arial" panose="020B0604020202020204" pitchFamily="34" charset="0"/>
                <a:ea typeface="Open Sans Light" panose="020B0306030504020204" pitchFamily="34" charset="0"/>
                <a:cs typeface="Arial" panose="020B0604020202020204" pitchFamily="34" charset="0"/>
              </a:rPr>
              <a:t>Mối liên kết giữa các báo cáo chính </a:t>
            </a:r>
          </a:p>
        </p:txBody>
      </p:sp>
      <p:sp>
        <p:nvSpPr>
          <p:cNvPr id="63" name="TextBox 62">
            <a:extLst>
              <a:ext uri="{FF2B5EF4-FFF2-40B4-BE49-F238E27FC236}">
                <a16:creationId xmlns:a16="http://schemas.microsoft.com/office/drawing/2014/main" id="{7B224227-5415-D044-B94A-53E926352C8C}"/>
              </a:ext>
            </a:extLst>
          </p:cNvPr>
          <p:cNvSpPr txBox="1"/>
          <p:nvPr/>
        </p:nvSpPr>
        <p:spPr>
          <a:xfrm>
            <a:off x="2600704" y="11046698"/>
            <a:ext cx="8990161" cy="707886"/>
          </a:xfrm>
          <a:prstGeom prst="rect">
            <a:avLst/>
          </a:prstGeom>
          <a:noFill/>
        </p:spPr>
        <p:txBody>
          <a:bodyPr wrap="none" rtlCol="0" anchor="ctr" anchorCtr="0">
            <a:spAutoFit/>
          </a:bodyPr>
          <a:lstStyle/>
          <a:p>
            <a:pPr>
              <a:spcBef>
                <a:spcPts val="600"/>
              </a:spcBef>
            </a:pPr>
            <a:r>
              <a:rPr lang="en-US" sz="4000" b="1" dirty="0">
                <a:solidFill>
                  <a:schemeClr val="tx2"/>
                </a:solidFill>
                <a:latin typeface="Arial" panose="020B0604020202020204" pitchFamily="34" charset="0"/>
                <a:ea typeface="League Spartan" charset="0"/>
                <a:cs typeface="Arial" panose="020B0604020202020204" pitchFamily="34" charset="0"/>
              </a:rPr>
              <a:t>THUYẾT MINH BÁO CÁO TÀI CHÍNH</a:t>
            </a:r>
          </a:p>
        </p:txBody>
      </p:sp>
      <p:sp>
        <p:nvSpPr>
          <p:cNvPr id="64" name="Subtitle 2">
            <a:extLst>
              <a:ext uri="{FF2B5EF4-FFF2-40B4-BE49-F238E27FC236}">
                <a16:creationId xmlns:a16="http://schemas.microsoft.com/office/drawing/2014/main" id="{B53296FC-68C2-6B42-8E65-391F5BC024DD}"/>
              </a:ext>
            </a:extLst>
          </p:cNvPr>
          <p:cNvSpPr txBox="1">
            <a:spLocks/>
          </p:cNvSpPr>
          <p:nvPr/>
        </p:nvSpPr>
        <p:spPr>
          <a:xfrm>
            <a:off x="2604944" y="11728439"/>
            <a:ext cx="8279913" cy="548441"/>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3200" dirty="0">
                <a:solidFill>
                  <a:schemeClr val="tx1"/>
                </a:solidFill>
                <a:latin typeface="Arial" panose="020B0604020202020204" pitchFamily="34" charset="0"/>
                <a:ea typeface="Open Sans Light" panose="020B0306030504020204" pitchFamily="34" charset="0"/>
                <a:cs typeface="Arial" panose="020B0604020202020204" pitchFamily="34" charset="0"/>
              </a:rPr>
              <a:t>Những thông tin đặc biệt cần chú ý </a:t>
            </a:r>
          </a:p>
        </p:txBody>
      </p:sp>
    </p:spTree>
    <p:extLst>
      <p:ext uri="{BB962C8B-B14F-4D97-AF65-F5344CB8AC3E}">
        <p14:creationId xmlns:p14="http://schemas.microsoft.com/office/powerpoint/2010/main" val="16419879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heckerboard(across)">
                                      <p:cBhvr>
                                        <p:cTn id="7" dur="500"/>
                                        <p:tgtEl>
                                          <p:spTgt spid="5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checkerboard(across)">
                                      <p:cBhvr>
                                        <p:cTn id="10" dur="500"/>
                                        <p:tgtEl>
                                          <p:spTgt spid="5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heckerboard(across)">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heckerboard(across)">
                                      <p:cBhvr>
                                        <p:cTn id="18" dur="500"/>
                                        <p:tgtEl>
                                          <p:spTgt spid="15"/>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checkerboard(across)">
                                      <p:cBhvr>
                                        <p:cTn id="21" dur="500"/>
                                        <p:tgtEl>
                                          <p:spTgt spid="59"/>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checkerboard(across)">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checkerboard(across)">
                                      <p:cBhvr>
                                        <p:cTn id="29" dur="500"/>
                                        <p:tgtEl>
                                          <p:spTgt spid="23"/>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checkerboard(across)">
                                      <p:cBhvr>
                                        <p:cTn id="32" dur="500"/>
                                        <p:tgtEl>
                                          <p:spTgt spid="61"/>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checkerboard(across)">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heckerboard(across)">
                                      <p:cBhvr>
                                        <p:cTn id="40" dur="500"/>
                                        <p:tgtEl>
                                          <p:spTgt spid="11"/>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checkerboard(across)">
                                      <p:cBhvr>
                                        <p:cTn id="43" dur="500"/>
                                        <p:tgtEl>
                                          <p:spTgt spid="63"/>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checkerboard(across)">
                                      <p:cBhvr>
                                        <p:cTn id="4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9" grpId="0" animBg="1"/>
      <p:bldP spid="15" grpId="0" animBg="1"/>
      <p:bldP spid="11" grpId="0" animBg="1"/>
      <p:bldP spid="57" grpId="0"/>
      <p:bldP spid="58" grpId="0"/>
      <p:bldP spid="59" grpId="0"/>
      <p:bldP spid="60" grpId="0"/>
      <p:bldP spid="61" grpId="0"/>
      <p:bldP spid="62" grpId="0"/>
      <p:bldP spid="63" grpId="0"/>
      <p:bldP spid="6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63888">
            <a:extLst>
              <a:ext uri="{FF2B5EF4-FFF2-40B4-BE49-F238E27FC236}">
                <a16:creationId xmlns:a16="http://schemas.microsoft.com/office/drawing/2014/main" id="{537BCE44-5A09-264D-98AE-00199810900B}"/>
              </a:ext>
            </a:extLst>
          </p:cNvPr>
          <p:cNvSpPr/>
          <p:nvPr/>
        </p:nvSpPr>
        <p:spPr>
          <a:xfrm>
            <a:off x="2929257" y="6608793"/>
            <a:ext cx="4182732" cy="641095"/>
          </a:xfrm>
          <a:custGeom>
            <a:avLst/>
            <a:gdLst/>
            <a:ahLst/>
            <a:cxnLst>
              <a:cxn ang="0">
                <a:pos x="wd2" y="hd2"/>
              </a:cxn>
              <a:cxn ang="5400000">
                <a:pos x="wd2" y="hd2"/>
              </a:cxn>
              <a:cxn ang="10800000">
                <a:pos x="wd2" y="hd2"/>
              </a:cxn>
              <a:cxn ang="16200000">
                <a:pos x="wd2" y="hd2"/>
              </a:cxn>
            </a:cxnLst>
            <a:rect l="0" t="0" r="r" b="b"/>
            <a:pathLst>
              <a:path w="21600" h="19122" extrusionOk="0">
                <a:moveTo>
                  <a:pt x="0" y="19122"/>
                </a:moveTo>
                <a:cubicBezTo>
                  <a:pt x="3775" y="4122"/>
                  <a:pt x="8595" y="-2478"/>
                  <a:pt x="13353" y="839"/>
                </a:cubicBezTo>
                <a:cubicBezTo>
                  <a:pt x="16356" y="2932"/>
                  <a:pt x="19199" y="8950"/>
                  <a:pt x="21600" y="18297"/>
                </a:cubicBezTo>
              </a:path>
            </a:pathLst>
          </a:custGeom>
          <a:noFill/>
          <a:ln w="38100" cap="flat">
            <a:solidFill>
              <a:schemeClr val="bg1">
                <a:lumMod val="85000"/>
              </a:schemeClr>
            </a:solidFill>
            <a:prstDash val="solid"/>
            <a:miter lim="400000"/>
          </a:ln>
          <a:effectLst/>
        </p:spPr>
        <p:txBody>
          <a:bodyPr wrap="square" lIns="71438" tIns="71438" rIns="71438" bIns="71438" numCol="1" anchor="ctr">
            <a:noAutofit/>
          </a:bodyPr>
          <a:lstStyle/>
          <a:p>
            <a:endParaRPr sz="5063" dirty="0">
              <a:latin typeface="Arial" panose="020B0604020202020204" pitchFamily="34" charset="0"/>
              <a:cs typeface="Arial" panose="020B0604020202020204" pitchFamily="34" charset="0"/>
            </a:endParaRPr>
          </a:p>
        </p:txBody>
      </p:sp>
      <p:sp>
        <p:nvSpPr>
          <p:cNvPr id="52" name="Shape 63889">
            <a:extLst>
              <a:ext uri="{FF2B5EF4-FFF2-40B4-BE49-F238E27FC236}">
                <a16:creationId xmlns:a16="http://schemas.microsoft.com/office/drawing/2014/main" id="{E12E3939-D4AC-074D-BEB3-FE3DC8295B6E}"/>
              </a:ext>
            </a:extLst>
          </p:cNvPr>
          <p:cNvSpPr/>
          <p:nvPr/>
        </p:nvSpPr>
        <p:spPr>
          <a:xfrm>
            <a:off x="2184081" y="4982451"/>
            <a:ext cx="691892" cy="2412787"/>
          </a:xfrm>
          <a:custGeom>
            <a:avLst/>
            <a:gdLst/>
            <a:ahLst/>
            <a:cxnLst>
              <a:cxn ang="0">
                <a:pos x="wd2" y="hd2"/>
              </a:cxn>
              <a:cxn ang="5400000">
                <a:pos x="wd2" y="hd2"/>
              </a:cxn>
              <a:cxn ang="10800000">
                <a:pos x="wd2" y="hd2"/>
              </a:cxn>
              <a:cxn ang="16200000">
                <a:pos x="wd2" y="hd2"/>
              </a:cxn>
            </a:cxnLst>
            <a:rect l="0" t="0" r="r" b="b"/>
            <a:pathLst>
              <a:path w="20496" h="21600" extrusionOk="0">
                <a:moveTo>
                  <a:pt x="1126" y="21600"/>
                </a:moveTo>
                <a:cubicBezTo>
                  <a:pt x="-1104" y="17330"/>
                  <a:pt x="0" y="12958"/>
                  <a:pt x="4254" y="8903"/>
                </a:cubicBezTo>
                <a:cubicBezTo>
                  <a:pt x="7742" y="5578"/>
                  <a:pt x="13279" y="2544"/>
                  <a:pt x="20496" y="0"/>
                </a:cubicBezTo>
              </a:path>
            </a:pathLst>
          </a:custGeom>
          <a:noFill/>
          <a:ln w="38100" cap="flat">
            <a:solidFill>
              <a:schemeClr val="bg1">
                <a:lumMod val="85000"/>
              </a:schemeClr>
            </a:solidFill>
            <a:prstDash val="solid"/>
            <a:miter lim="400000"/>
          </a:ln>
          <a:effectLst/>
        </p:spPr>
        <p:txBody>
          <a:bodyPr wrap="square" lIns="71438" tIns="71438" rIns="71438" bIns="71438" numCol="1" anchor="ctr">
            <a:noAutofit/>
          </a:bodyPr>
          <a:lstStyle/>
          <a:p>
            <a:endParaRPr sz="5063" dirty="0">
              <a:latin typeface="Arial" panose="020B0604020202020204" pitchFamily="34" charset="0"/>
              <a:cs typeface="Arial" panose="020B0604020202020204" pitchFamily="34" charset="0"/>
            </a:endParaRPr>
          </a:p>
        </p:txBody>
      </p:sp>
      <p:sp>
        <p:nvSpPr>
          <p:cNvPr id="53" name="Shape 63890">
            <a:extLst>
              <a:ext uri="{FF2B5EF4-FFF2-40B4-BE49-F238E27FC236}">
                <a16:creationId xmlns:a16="http://schemas.microsoft.com/office/drawing/2014/main" id="{468FBD49-7A2E-564E-A915-EB682006EB7A}"/>
              </a:ext>
            </a:extLst>
          </p:cNvPr>
          <p:cNvSpPr/>
          <p:nvPr/>
        </p:nvSpPr>
        <p:spPr>
          <a:xfrm>
            <a:off x="2562438" y="5299585"/>
            <a:ext cx="3620427" cy="1947712"/>
          </a:xfrm>
          <a:custGeom>
            <a:avLst/>
            <a:gdLst/>
            <a:ahLst/>
            <a:cxnLst>
              <a:cxn ang="0">
                <a:pos x="wd2" y="hd2"/>
              </a:cxn>
              <a:cxn ang="5400000">
                <a:pos x="wd2" y="hd2"/>
              </a:cxn>
              <a:cxn ang="10800000">
                <a:pos x="wd2" y="hd2"/>
              </a:cxn>
              <a:cxn ang="16200000">
                <a:pos x="wd2" y="hd2"/>
              </a:cxn>
            </a:cxnLst>
            <a:rect l="0" t="0" r="r" b="b"/>
            <a:pathLst>
              <a:path w="21600" h="20820" extrusionOk="0">
                <a:moveTo>
                  <a:pt x="0" y="20820"/>
                </a:moveTo>
                <a:cubicBezTo>
                  <a:pt x="1039" y="15184"/>
                  <a:pt x="3294" y="10155"/>
                  <a:pt x="6447" y="6444"/>
                </a:cubicBezTo>
                <a:cubicBezTo>
                  <a:pt x="10674" y="1467"/>
                  <a:pt x="16164" y="-780"/>
                  <a:pt x="21600" y="241"/>
                </a:cubicBezTo>
              </a:path>
            </a:pathLst>
          </a:custGeom>
          <a:noFill/>
          <a:ln w="38100" cap="flat">
            <a:solidFill>
              <a:schemeClr val="bg1">
                <a:lumMod val="85000"/>
              </a:schemeClr>
            </a:solidFill>
            <a:prstDash val="solid"/>
            <a:miter lim="400000"/>
          </a:ln>
          <a:effectLst/>
        </p:spPr>
        <p:txBody>
          <a:bodyPr wrap="square" lIns="71438" tIns="71438" rIns="71438" bIns="71438" numCol="1" anchor="ctr">
            <a:noAutofit/>
          </a:bodyPr>
          <a:lstStyle/>
          <a:p>
            <a:endParaRPr sz="5063" dirty="0">
              <a:latin typeface="Arial" panose="020B0604020202020204" pitchFamily="34" charset="0"/>
              <a:cs typeface="Arial" panose="020B0604020202020204" pitchFamily="34" charset="0"/>
            </a:endParaRPr>
          </a:p>
        </p:txBody>
      </p:sp>
      <p:sp>
        <p:nvSpPr>
          <p:cNvPr id="54" name="Shape 63891">
            <a:extLst>
              <a:ext uri="{FF2B5EF4-FFF2-40B4-BE49-F238E27FC236}">
                <a16:creationId xmlns:a16="http://schemas.microsoft.com/office/drawing/2014/main" id="{ABF6774E-0F23-1741-959B-3D4445DB4F74}"/>
              </a:ext>
            </a:extLst>
          </p:cNvPr>
          <p:cNvSpPr/>
          <p:nvPr/>
        </p:nvSpPr>
        <p:spPr>
          <a:xfrm>
            <a:off x="4118621" y="7291007"/>
            <a:ext cx="2035926" cy="2967955"/>
          </a:xfrm>
          <a:custGeom>
            <a:avLst/>
            <a:gdLst/>
            <a:ahLst/>
            <a:cxnLst>
              <a:cxn ang="0">
                <a:pos x="wd2" y="hd2"/>
              </a:cxn>
              <a:cxn ang="5400000">
                <a:pos x="wd2" y="hd2"/>
              </a:cxn>
              <a:cxn ang="10800000">
                <a:pos x="wd2" y="hd2"/>
              </a:cxn>
              <a:cxn ang="16200000">
                <a:pos x="wd2" y="hd2"/>
              </a:cxn>
            </a:cxnLst>
            <a:rect l="0" t="0" r="r" b="b"/>
            <a:pathLst>
              <a:path w="21169" h="21170" extrusionOk="0">
                <a:moveTo>
                  <a:pt x="0" y="268"/>
                </a:moveTo>
                <a:cubicBezTo>
                  <a:pt x="3992" y="-430"/>
                  <a:pt x="8131" y="251"/>
                  <a:pt x="11535" y="2149"/>
                </a:cubicBezTo>
                <a:cubicBezTo>
                  <a:pt x="13839" y="3433"/>
                  <a:pt x="15698" y="5223"/>
                  <a:pt x="17180" y="7232"/>
                </a:cubicBezTo>
                <a:cubicBezTo>
                  <a:pt x="20234" y="11372"/>
                  <a:pt x="21600" y="16276"/>
                  <a:pt x="21051" y="21170"/>
                </a:cubicBezTo>
              </a:path>
            </a:pathLst>
          </a:custGeom>
          <a:noFill/>
          <a:ln w="38100" cap="flat">
            <a:solidFill>
              <a:schemeClr val="bg1">
                <a:lumMod val="85000"/>
              </a:schemeClr>
            </a:solidFill>
            <a:prstDash val="solid"/>
            <a:miter lim="400000"/>
          </a:ln>
          <a:effectLst/>
        </p:spPr>
        <p:txBody>
          <a:bodyPr wrap="square" lIns="71438" tIns="71438" rIns="71438" bIns="71438" numCol="1" anchor="ctr">
            <a:noAutofit/>
          </a:bodyPr>
          <a:lstStyle/>
          <a:p>
            <a:endParaRPr sz="5063" dirty="0">
              <a:latin typeface="Arial" panose="020B0604020202020204" pitchFamily="34" charset="0"/>
              <a:cs typeface="Arial" panose="020B0604020202020204" pitchFamily="34" charset="0"/>
            </a:endParaRPr>
          </a:p>
        </p:txBody>
      </p:sp>
      <p:grpSp>
        <p:nvGrpSpPr>
          <p:cNvPr id="27" name="Group 63895">
            <a:extLst>
              <a:ext uri="{FF2B5EF4-FFF2-40B4-BE49-F238E27FC236}">
                <a16:creationId xmlns:a16="http://schemas.microsoft.com/office/drawing/2014/main" id="{E6A28B4B-06B2-4D4D-900C-6C38B130DA86}"/>
              </a:ext>
            </a:extLst>
          </p:cNvPr>
          <p:cNvGrpSpPr/>
          <p:nvPr/>
        </p:nvGrpSpPr>
        <p:grpSpPr>
          <a:xfrm>
            <a:off x="330032" y="6812580"/>
            <a:ext cx="4109902" cy="3173236"/>
            <a:chOff x="0" y="0"/>
            <a:chExt cx="2540000" cy="1961122"/>
          </a:xfrm>
        </p:grpSpPr>
        <p:sp>
          <p:nvSpPr>
            <p:cNvPr id="49" name="Shape 63893">
              <a:extLst>
                <a:ext uri="{FF2B5EF4-FFF2-40B4-BE49-F238E27FC236}">
                  <a16:creationId xmlns:a16="http://schemas.microsoft.com/office/drawing/2014/main" id="{AF07538E-50EA-6D42-ADAB-DBE7E8FB459D}"/>
                </a:ext>
              </a:extLst>
            </p:cNvPr>
            <p:cNvSpPr/>
            <p:nvPr/>
          </p:nvSpPr>
          <p:spPr>
            <a:xfrm>
              <a:off x="185455" y="0"/>
              <a:ext cx="2169090" cy="366602"/>
            </a:xfrm>
            <a:custGeom>
              <a:avLst/>
              <a:gdLst/>
              <a:ahLst/>
              <a:cxnLst>
                <a:cxn ang="0">
                  <a:pos x="wd2" y="hd2"/>
                </a:cxn>
                <a:cxn ang="5400000">
                  <a:pos x="wd2" y="hd2"/>
                </a:cxn>
                <a:cxn ang="10800000">
                  <a:pos x="wd2" y="hd2"/>
                </a:cxn>
                <a:cxn ang="16200000">
                  <a:pos x="wd2" y="hd2"/>
                </a:cxn>
              </a:cxnLst>
              <a:rect l="0" t="0" r="r" b="b"/>
              <a:pathLst>
                <a:path w="21586" h="21600" extrusionOk="0">
                  <a:moveTo>
                    <a:pt x="21586" y="21600"/>
                  </a:moveTo>
                  <a:lnTo>
                    <a:pt x="21586" y="17622"/>
                  </a:lnTo>
                  <a:cubicBezTo>
                    <a:pt x="21586" y="15553"/>
                    <a:pt x="21300" y="13860"/>
                    <a:pt x="20950" y="13860"/>
                  </a:cubicBezTo>
                  <a:lnTo>
                    <a:pt x="9943" y="13860"/>
                  </a:lnTo>
                  <a:cubicBezTo>
                    <a:pt x="9594" y="13860"/>
                    <a:pt x="9151" y="12442"/>
                    <a:pt x="8960" y="10709"/>
                  </a:cubicBezTo>
                  <a:lnTo>
                    <a:pt x="8126" y="3150"/>
                  </a:lnTo>
                  <a:cubicBezTo>
                    <a:pt x="7935" y="1418"/>
                    <a:pt x="7493" y="0"/>
                    <a:pt x="7143" y="0"/>
                  </a:cubicBezTo>
                  <a:lnTo>
                    <a:pt x="609" y="0"/>
                  </a:lnTo>
                  <a:cubicBezTo>
                    <a:pt x="260" y="0"/>
                    <a:pt x="-14" y="1692"/>
                    <a:pt x="1" y="3759"/>
                  </a:cubicBezTo>
                  <a:lnTo>
                    <a:pt x="128" y="21600"/>
                  </a:lnTo>
                  <a:cubicBezTo>
                    <a:pt x="128" y="21600"/>
                    <a:pt x="21586" y="21600"/>
                    <a:pt x="21586" y="21600"/>
                  </a:cubicBezTo>
                  <a:close/>
                </a:path>
              </a:pathLst>
            </a:custGeom>
            <a:solidFill>
              <a:schemeClr val="accent5">
                <a:lumMod val="75000"/>
              </a:schemeClr>
            </a:solidFill>
            <a:ln w="12700" cap="flat">
              <a:noFill/>
              <a:miter lim="400000"/>
            </a:ln>
            <a:effectLst/>
          </p:spPr>
          <p:txBody>
            <a:bodyPr wrap="square" lIns="53578" tIns="53578" rIns="53578" bIns="53578" numCol="1" anchor="ctr">
              <a:noAutofit/>
            </a:bodyPr>
            <a:lstStyle/>
            <a:p>
              <a:endParaRPr sz="5063" dirty="0">
                <a:latin typeface="Arial" panose="020B0604020202020204" pitchFamily="34" charset="0"/>
                <a:cs typeface="Arial" panose="020B0604020202020204" pitchFamily="34" charset="0"/>
              </a:endParaRPr>
            </a:p>
          </p:txBody>
        </p:sp>
        <p:sp>
          <p:nvSpPr>
            <p:cNvPr id="50" name="Shape 63894">
              <a:extLst>
                <a:ext uri="{FF2B5EF4-FFF2-40B4-BE49-F238E27FC236}">
                  <a16:creationId xmlns:a16="http://schemas.microsoft.com/office/drawing/2014/main" id="{619BC360-EBE5-2945-8C68-A2F166717672}"/>
                </a:ext>
              </a:extLst>
            </p:cNvPr>
            <p:cNvSpPr/>
            <p:nvPr/>
          </p:nvSpPr>
          <p:spPr>
            <a:xfrm>
              <a:off x="-1" y="353633"/>
              <a:ext cx="2540001" cy="1607490"/>
            </a:xfrm>
            <a:custGeom>
              <a:avLst/>
              <a:gdLst/>
              <a:ahLst/>
              <a:cxnLst>
                <a:cxn ang="0">
                  <a:pos x="wd2" y="hd2"/>
                </a:cxn>
                <a:cxn ang="5400000">
                  <a:pos x="wd2" y="hd2"/>
                </a:cxn>
                <a:cxn ang="10800000">
                  <a:pos x="wd2" y="hd2"/>
                </a:cxn>
                <a:cxn ang="16200000">
                  <a:pos x="wd2" y="hd2"/>
                </a:cxn>
              </a:cxnLst>
              <a:rect l="0" t="0" r="r" b="b"/>
              <a:pathLst>
                <a:path w="21540" h="21600" extrusionOk="0">
                  <a:moveTo>
                    <a:pt x="20041" y="20748"/>
                  </a:moveTo>
                  <a:cubicBezTo>
                    <a:pt x="20006" y="21217"/>
                    <a:pt x="19733" y="21600"/>
                    <a:pt x="19435" y="21600"/>
                  </a:cubicBezTo>
                  <a:lnTo>
                    <a:pt x="1921" y="21600"/>
                  </a:lnTo>
                  <a:cubicBezTo>
                    <a:pt x="1623" y="21600"/>
                    <a:pt x="1354" y="21216"/>
                    <a:pt x="1323" y="20747"/>
                  </a:cubicBezTo>
                  <a:lnTo>
                    <a:pt x="3" y="853"/>
                  </a:lnTo>
                  <a:cubicBezTo>
                    <a:pt x="-28" y="384"/>
                    <a:pt x="190" y="0"/>
                    <a:pt x="488" y="0"/>
                  </a:cubicBezTo>
                  <a:lnTo>
                    <a:pt x="21059" y="0"/>
                  </a:lnTo>
                  <a:cubicBezTo>
                    <a:pt x="21357" y="0"/>
                    <a:pt x="21572" y="383"/>
                    <a:pt x="21537" y="852"/>
                  </a:cubicBezTo>
                  <a:cubicBezTo>
                    <a:pt x="21537" y="852"/>
                    <a:pt x="20041" y="20748"/>
                    <a:pt x="20041" y="20748"/>
                  </a:cubicBezTo>
                  <a:close/>
                </a:path>
              </a:pathLst>
            </a:custGeom>
            <a:solidFill>
              <a:schemeClr val="accent5"/>
            </a:solidFill>
            <a:ln w="12700" cap="flat">
              <a:noFill/>
              <a:miter lim="400000"/>
            </a:ln>
            <a:effectLst/>
          </p:spPr>
          <p:txBody>
            <a:bodyPr wrap="square" lIns="53578" tIns="53578" rIns="53578" bIns="53578" numCol="1" anchor="ctr">
              <a:noAutofit/>
            </a:bodyPr>
            <a:lstStyle/>
            <a:p>
              <a:endParaRPr sz="5063" dirty="0">
                <a:latin typeface="Arial" panose="020B0604020202020204" pitchFamily="34" charset="0"/>
                <a:cs typeface="Arial" panose="020B0604020202020204" pitchFamily="34" charset="0"/>
              </a:endParaRPr>
            </a:p>
          </p:txBody>
        </p:sp>
      </p:grpSp>
      <p:grpSp>
        <p:nvGrpSpPr>
          <p:cNvPr id="45" name="Group 63898">
            <a:extLst>
              <a:ext uri="{FF2B5EF4-FFF2-40B4-BE49-F238E27FC236}">
                <a16:creationId xmlns:a16="http://schemas.microsoft.com/office/drawing/2014/main" id="{FAF84446-A501-7A47-8DF5-3BCD51EA3BED}"/>
              </a:ext>
            </a:extLst>
          </p:cNvPr>
          <p:cNvGrpSpPr/>
          <p:nvPr/>
        </p:nvGrpSpPr>
        <p:grpSpPr>
          <a:xfrm>
            <a:off x="2288143" y="2415549"/>
            <a:ext cx="2054957" cy="2561030"/>
            <a:chOff x="0" y="0"/>
            <a:chExt cx="1270000" cy="1582765"/>
          </a:xfrm>
          <a:solidFill>
            <a:srgbClr val="F4881C"/>
          </a:solidFill>
        </p:grpSpPr>
        <p:sp>
          <p:nvSpPr>
            <p:cNvPr id="47" name="Shape 63896">
              <a:extLst>
                <a:ext uri="{FF2B5EF4-FFF2-40B4-BE49-F238E27FC236}">
                  <a16:creationId xmlns:a16="http://schemas.microsoft.com/office/drawing/2014/main" id="{AE92ABF2-1DE1-B244-9C6B-C450F499EE7D}"/>
                </a:ext>
              </a:extLst>
            </p:cNvPr>
            <p:cNvSpPr/>
            <p:nvPr/>
          </p:nvSpPr>
          <p:spPr>
            <a:xfrm>
              <a:off x="0" y="0"/>
              <a:ext cx="1270000" cy="1582766"/>
            </a:xfrm>
            <a:custGeom>
              <a:avLst/>
              <a:gdLst/>
              <a:ahLst/>
              <a:cxnLst>
                <a:cxn ang="0">
                  <a:pos x="wd2" y="hd2"/>
                </a:cxn>
                <a:cxn ang="5400000">
                  <a:pos x="wd2" y="hd2"/>
                </a:cxn>
                <a:cxn ang="10800000">
                  <a:pos x="wd2" y="hd2"/>
                </a:cxn>
                <a:cxn ang="16200000">
                  <a:pos x="wd2" y="hd2"/>
                </a:cxn>
              </a:cxnLst>
              <a:rect l="0" t="0" r="r" b="b"/>
              <a:pathLst>
                <a:path w="21600" h="21597" extrusionOk="0">
                  <a:moveTo>
                    <a:pt x="2923" y="1"/>
                  </a:moveTo>
                  <a:cubicBezTo>
                    <a:pt x="2503" y="1"/>
                    <a:pt x="2191" y="-3"/>
                    <a:pt x="1924" y="11"/>
                  </a:cubicBezTo>
                  <a:cubicBezTo>
                    <a:pt x="1656" y="26"/>
                    <a:pt x="1433" y="57"/>
                    <a:pt x="1208" y="114"/>
                  </a:cubicBezTo>
                  <a:cubicBezTo>
                    <a:pt x="960" y="187"/>
                    <a:pt x="744" y="298"/>
                    <a:pt x="560" y="445"/>
                  </a:cubicBezTo>
                  <a:cubicBezTo>
                    <a:pt x="374" y="593"/>
                    <a:pt x="231" y="772"/>
                    <a:pt x="142" y="970"/>
                  </a:cubicBezTo>
                  <a:cubicBezTo>
                    <a:pt x="70" y="1152"/>
                    <a:pt x="38" y="1330"/>
                    <a:pt x="20" y="1544"/>
                  </a:cubicBezTo>
                  <a:cubicBezTo>
                    <a:pt x="2" y="1758"/>
                    <a:pt x="0" y="2009"/>
                    <a:pt x="0" y="2345"/>
                  </a:cubicBezTo>
                  <a:lnTo>
                    <a:pt x="0" y="19236"/>
                  </a:lnTo>
                  <a:cubicBezTo>
                    <a:pt x="0" y="19578"/>
                    <a:pt x="2" y="19832"/>
                    <a:pt x="20" y="20048"/>
                  </a:cubicBezTo>
                  <a:cubicBezTo>
                    <a:pt x="38" y="20265"/>
                    <a:pt x="70" y="20441"/>
                    <a:pt x="142" y="20622"/>
                  </a:cubicBezTo>
                  <a:cubicBezTo>
                    <a:pt x="232" y="20819"/>
                    <a:pt x="375" y="20999"/>
                    <a:pt x="560" y="21148"/>
                  </a:cubicBezTo>
                  <a:cubicBezTo>
                    <a:pt x="744" y="21295"/>
                    <a:pt x="961" y="21411"/>
                    <a:pt x="1208" y="21483"/>
                  </a:cubicBezTo>
                  <a:cubicBezTo>
                    <a:pt x="1435" y="21541"/>
                    <a:pt x="1657" y="21566"/>
                    <a:pt x="1924" y="21581"/>
                  </a:cubicBezTo>
                  <a:cubicBezTo>
                    <a:pt x="2191" y="21595"/>
                    <a:pt x="2503" y="21597"/>
                    <a:pt x="2923" y="21597"/>
                  </a:cubicBezTo>
                  <a:lnTo>
                    <a:pt x="18657" y="21597"/>
                  </a:lnTo>
                  <a:cubicBezTo>
                    <a:pt x="19083" y="21597"/>
                    <a:pt x="19407" y="21595"/>
                    <a:pt x="19676" y="21581"/>
                  </a:cubicBezTo>
                  <a:cubicBezTo>
                    <a:pt x="19946" y="21566"/>
                    <a:pt x="20165" y="21541"/>
                    <a:pt x="20392" y="21483"/>
                  </a:cubicBezTo>
                  <a:cubicBezTo>
                    <a:pt x="20640" y="21411"/>
                    <a:pt x="20856" y="21295"/>
                    <a:pt x="21040" y="21148"/>
                  </a:cubicBezTo>
                  <a:cubicBezTo>
                    <a:pt x="21225" y="20999"/>
                    <a:pt x="21368" y="20819"/>
                    <a:pt x="21458" y="20622"/>
                  </a:cubicBezTo>
                  <a:cubicBezTo>
                    <a:pt x="21530" y="20441"/>
                    <a:pt x="21562" y="20264"/>
                    <a:pt x="21580" y="20048"/>
                  </a:cubicBezTo>
                  <a:cubicBezTo>
                    <a:pt x="21598" y="19832"/>
                    <a:pt x="21600" y="19578"/>
                    <a:pt x="21600" y="19241"/>
                  </a:cubicBezTo>
                  <a:lnTo>
                    <a:pt x="21600" y="6434"/>
                  </a:lnTo>
                  <a:lnTo>
                    <a:pt x="13574" y="1"/>
                  </a:lnTo>
                  <a:lnTo>
                    <a:pt x="2943" y="1"/>
                  </a:lnTo>
                  <a:lnTo>
                    <a:pt x="2923" y="1"/>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48" name="Shape 63897">
              <a:extLst>
                <a:ext uri="{FF2B5EF4-FFF2-40B4-BE49-F238E27FC236}">
                  <a16:creationId xmlns:a16="http://schemas.microsoft.com/office/drawing/2014/main" id="{39F727E2-6A70-C245-A659-5E8C11F3D399}"/>
                </a:ext>
              </a:extLst>
            </p:cNvPr>
            <p:cNvSpPr/>
            <p:nvPr/>
          </p:nvSpPr>
          <p:spPr>
            <a:xfrm>
              <a:off x="795653" y="0"/>
              <a:ext cx="474348" cy="473419"/>
            </a:xfrm>
            <a:custGeom>
              <a:avLst/>
              <a:gdLst/>
              <a:ahLst/>
              <a:cxnLst>
                <a:cxn ang="0">
                  <a:pos x="wd2" y="hd2"/>
                </a:cxn>
                <a:cxn ang="5400000">
                  <a:pos x="wd2" y="hd2"/>
                </a:cxn>
                <a:cxn ang="10800000">
                  <a:pos x="wd2" y="hd2"/>
                </a:cxn>
                <a:cxn ang="16200000">
                  <a:pos x="wd2" y="hd2"/>
                </a:cxn>
              </a:cxnLst>
              <a:rect l="0" t="0" r="r" b="b"/>
              <a:pathLst>
                <a:path w="21600" h="21600" extrusionOk="0">
                  <a:moveTo>
                    <a:pt x="21600" y="21508"/>
                  </a:moveTo>
                  <a:lnTo>
                    <a:pt x="112" y="0"/>
                  </a:lnTo>
                  <a:lnTo>
                    <a:pt x="0" y="13709"/>
                  </a:lnTo>
                  <a:cubicBezTo>
                    <a:pt x="0" y="14852"/>
                    <a:pt x="0" y="15710"/>
                    <a:pt x="48" y="16433"/>
                  </a:cubicBezTo>
                  <a:cubicBezTo>
                    <a:pt x="95" y="17156"/>
                    <a:pt x="191" y="17746"/>
                    <a:pt x="383" y="18353"/>
                  </a:cubicBezTo>
                  <a:cubicBezTo>
                    <a:pt x="624" y="19018"/>
                    <a:pt x="1002" y="19607"/>
                    <a:pt x="1495" y="20102"/>
                  </a:cubicBezTo>
                  <a:cubicBezTo>
                    <a:pt x="1989" y="20596"/>
                    <a:pt x="2577" y="20974"/>
                    <a:pt x="3241" y="21216"/>
                  </a:cubicBezTo>
                  <a:cubicBezTo>
                    <a:pt x="3847" y="21409"/>
                    <a:pt x="4432" y="21505"/>
                    <a:pt x="5147" y="21552"/>
                  </a:cubicBezTo>
                  <a:cubicBezTo>
                    <a:pt x="5862" y="21600"/>
                    <a:pt x="6707" y="21600"/>
                    <a:pt x="7831" y="21600"/>
                  </a:cubicBezTo>
                  <a:lnTo>
                    <a:pt x="21600" y="21508"/>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grpSp>
      <p:grpSp>
        <p:nvGrpSpPr>
          <p:cNvPr id="41" name="Group 63903">
            <a:extLst>
              <a:ext uri="{FF2B5EF4-FFF2-40B4-BE49-F238E27FC236}">
                <a16:creationId xmlns:a16="http://schemas.microsoft.com/office/drawing/2014/main" id="{E830FBD6-D8AC-3648-9DB2-4243DC4BB31C}"/>
              </a:ext>
            </a:extLst>
          </p:cNvPr>
          <p:cNvGrpSpPr/>
          <p:nvPr/>
        </p:nvGrpSpPr>
        <p:grpSpPr>
          <a:xfrm>
            <a:off x="5635576" y="3926591"/>
            <a:ext cx="2054955" cy="2561030"/>
            <a:chOff x="0" y="0"/>
            <a:chExt cx="1270000" cy="1582765"/>
          </a:xfrm>
          <a:solidFill>
            <a:srgbClr val="FF6600"/>
          </a:solidFill>
        </p:grpSpPr>
        <p:sp>
          <p:nvSpPr>
            <p:cNvPr id="43" name="Shape 63901">
              <a:extLst>
                <a:ext uri="{FF2B5EF4-FFF2-40B4-BE49-F238E27FC236}">
                  <a16:creationId xmlns:a16="http://schemas.microsoft.com/office/drawing/2014/main" id="{A8C8A0ED-C3ED-BC46-8FAC-B506AC9093B1}"/>
                </a:ext>
              </a:extLst>
            </p:cNvPr>
            <p:cNvSpPr/>
            <p:nvPr/>
          </p:nvSpPr>
          <p:spPr>
            <a:xfrm>
              <a:off x="0" y="0"/>
              <a:ext cx="1270000" cy="1582766"/>
            </a:xfrm>
            <a:custGeom>
              <a:avLst/>
              <a:gdLst/>
              <a:ahLst/>
              <a:cxnLst>
                <a:cxn ang="0">
                  <a:pos x="wd2" y="hd2"/>
                </a:cxn>
                <a:cxn ang="5400000">
                  <a:pos x="wd2" y="hd2"/>
                </a:cxn>
                <a:cxn ang="10800000">
                  <a:pos x="wd2" y="hd2"/>
                </a:cxn>
                <a:cxn ang="16200000">
                  <a:pos x="wd2" y="hd2"/>
                </a:cxn>
              </a:cxnLst>
              <a:rect l="0" t="0" r="r" b="b"/>
              <a:pathLst>
                <a:path w="21600" h="21597" extrusionOk="0">
                  <a:moveTo>
                    <a:pt x="2923" y="1"/>
                  </a:moveTo>
                  <a:cubicBezTo>
                    <a:pt x="2503" y="1"/>
                    <a:pt x="2191" y="-3"/>
                    <a:pt x="1924" y="11"/>
                  </a:cubicBezTo>
                  <a:cubicBezTo>
                    <a:pt x="1656" y="26"/>
                    <a:pt x="1433" y="57"/>
                    <a:pt x="1208" y="114"/>
                  </a:cubicBezTo>
                  <a:cubicBezTo>
                    <a:pt x="960" y="187"/>
                    <a:pt x="744" y="298"/>
                    <a:pt x="560" y="445"/>
                  </a:cubicBezTo>
                  <a:cubicBezTo>
                    <a:pt x="374" y="593"/>
                    <a:pt x="231" y="772"/>
                    <a:pt x="142" y="970"/>
                  </a:cubicBezTo>
                  <a:cubicBezTo>
                    <a:pt x="70" y="1152"/>
                    <a:pt x="38" y="1330"/>
                    <a:pt x="20" y="1544"/>
                  </a:cubicBezTo>
                  <a:cubicBezTo>
                    <a:pt x="2" y="1758"/>
                    <a:pt x="0" y="2009"/>
                    <a:pt x="0" y="2345"/>
                  </a:cubicBezTo>
                  <a:lnTo>
                    <a:pt x="0" y="19236"/>
                  </a:lnTo>
                  <a:cubicBezTo>
                    <a:pt x="0" y="19578"/>
                    <a:pt x="2" y="19832"/>
                    <a:pt x="20" y="20048"/>
                  </a:cubicBezTo>
                  <a:cubicBezTo>
                    <a:pt x="38" y="20265"/>
                    <a:pt x="70" y="20441"/>
                    <a:pt x="142" y="20622"/>
                  </a:cubicBezTo>
                  <a:cubicBezTo>
                    <a:pt x="232" y="20819"/>
                    <a:pt x="375" y="20999"/>
                    <a:pt x="560" y="21148"/>
                  </a:cubicBezTo>
                  <a:cubicBezTo>
                    <a:pt x="744" y="21295"/>
                    <a:pt x="961" y="21411"/>
                    <a:pt x="1208" y="21483"/>
                  </a:cubicBezTo>
                  <a:cubicBezTo>
                    <a:pt x="1435" y="21541"/>
                    <a:pt x="1657" y="21566"/>
                    <a:pt x="1924" y="21581"/>
                  </a:cubicBezTo>
                  <a:cubicBezTo>
                    <a:pt x="2191" y="21595"/>
                    <a:pt x="2503" y="21597"/>
                    <a:pt x="2923" y="21597"/>
                  </a:cubicBezTo>
                  <a:lnTo>
                    <a:pt x="18657" y="21597"/>
                  </a:lnTo>
                  <a:cubicBezTo>
                    <a:pt x="19083" y="21597"/>
                    <a:pt x="19407" y="21595"/>
                    <a:pt x="19676" y="21581"/>
                  </a:cubicBezTo>
                  <a:cubicBezTo>
                    <a:pt x="19946" y="21566"/>
                    <a:pt x="20165" y="21541"/>
                    <a:pt x="20392" y="21483"/>
                  </a:cubicBezTo>
                  <a:cubicBezTo>
                    <a:pt x="20640" y="21411"/>
                    <a:pt x="20856" y="21295"/>
                    <a:pt x="21040" y="21148"/>
                  </a:cubicBezTo>
                  <a:cubicBezTo>
                    <a:pt x="21225" y="20999"/>
                    <a:pt x="21368" y="20819"/>
                    <a:pt x="21458" y="20622"/>
                  </a:cubicBezTo>
                  <a:cubicBezTo>
                    <a:pt x="21530" y="20441"/>
                    <a:pt x="21562" y="20264"/>
                    <a:pt x="21580" y="20048"/>
                  </a:cubicBezTo>
                  <a:cubicBezTo>
                    <a:pt x="21598" y="19832"/>
                    <a:pt x="21600" y="19578"/>
                    <a:pt x="21600" y="19241"/>
                  </a:cubicBezTo>
                  <a:lnTo>
                    <a:pt x="21600" y="6434"/>
                  </a:lnTo>
                  <a:lnTo>
                    <a:pt x="13574" y="1"/>
                  </a:lnTo>
                  <a:lnTo>
                    <a:pt x="2943" y="1"/>
                  </a:lnTo>
                  <a:lnTo>
                    <a:pt x="2923" y="1"/>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44" name="Shape 63902">
              <a:extLst>
                <a:ext uri="{FF2B5EF4-FFF2-40B4-BE49-F238E27FC236}">
                  <a16:creationId xmlns:a16="http://schemas.microsoft.com/office/drawing/2014/main" id="{FD7918B3-069B-A848-AA49-D47798CA5400}"/>
                </a:ext>
              </a:extLst>
            </p:cNvPr>
            <p:cNvSpPr/>
            <p:nvPr/>
          </p:nvSpPr>
          <p:spPr>
            <a:xfrm>
              <a:off x="795653" y="0"/>
              <a:ext cx="474348" cy="473419"/>
            </a:xfrm>
            <a:custGeom>
              <a:avLst/>
              <a:gdLst/>
              <a:ahLst/>
              <a:cxnLst>
                <a:cxn ang="0">
                  <a:pos x="wd2" y="hd2"/>
                </a:cxn>
                <a:cxn ang="5400000">
                  <a:pos x="wd2" y="hd2"/>
                </a:cxn>
                <a:cxn ang="10800000">
                  <a:pos x="wd2" y="hd2"/>
                </a:cxn>
                <a:cxn ang="16200000">
                  <a:pos x="wd2" y="hd2"/>
                </a:cxn>
              </a:cxnLst>
              <a:rect l="0" t="0" r="r" b="b"/>
              <a:pathLst>
                <a:path w="21600" h="21600" extrusionOk="0">
                  <a:moveTo>
                    <a:pt x="21600" y="21508"/>
                  </a:moveTo>
                  <a:lnTo>
                    <a:pt x="112" y="0"/>
                  </a:lnTo>
                  <a:lnTo>
                    <a:pt x="0" y="13709"/>
                  </a:lnTo>
                  <a:cubicBezTo>
                    <a:pt x="0" y="14852"/>
                    <a:pt x="0" y="15710"/>
                    <a:pt x="48" y="16433"/>
                  </a:cubicBezTo>
                  <a:cubicBezTo>
                    <a:pt x="95" y="17156"/>
                    <a:pt x="191" y="17746"/>
                    <a:pt x="383" y="18353"/>
                  </a:cubicBezTo>
                  <a:cubicBezTo>
                    <a:pt x="624" y="19018"/>
                    <a:pt x="1002" y="19607"/>
                    <a:pt x="1495" y="20102"/>
                  </a:cubicBezTo>
                  <a:cubicBezTo>
                    <a:pt x="1989" y="20596"/>
                    <a:pt x="2577" y="20974"/>
                    <a:pt x="3241" y="21216"/>
                  </a:cubicBezTo>
                  <a:cubicBezTo>
                    <a:pt x="3847" y="21409"/>
                    <a:pt x="4432" y="21505"/>
                    <a:pt x="5147" y="21552"/>
                  </a:cubicBezTo>
                  <a:cubicBezTo>
                    <a:pt x="5862" y="21600"/>
                    <a:pt x="6707" y="21600"/>
                    <a:pt x="7831" y="21600"/>
                  </a:cubicBezTo>
                  <a:lnTo>
                    <a:pt x="21600" y="21508"/>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grpSp>
      <p:grpSp>
        <p:nvGrpSpPr>
          <p:cNvPr id="37" name="Group 63908">
            <a:extLst>
              <a:ext uri="{FF2B5EF4-FFF2-40B4-BE49-F238E27FC236}">
                <a16:creationId xmlns:a16="http://schemas.microsoft.com/office/drawing/2014/main" id="{6C5368E1-45B6-7148-8CC0-B6BA7723DE5C}"/>
              </a:ext>
            </a:extLst>
          </p:cNvPr>
          <p:cNvGrpSpPr/>
          <p:nvPr/>
        </p:nvGrpSpPr>
        <p:grpSpPr>
          <a:xfrm>
            <a:off x="6311364" y="7094072"/>
            <a:ext cx="2054957" cy="2561032"/>
            <a:chOff x="0" y="0"/>
            <a:chExt cx="1270000" cy="1582765"/>
          </a:xfrm>
          <a:solidFill>
            <a:srgbClr val="C81D25"/>
          </a:solidFill>
        </p:grpSpPr>
        <p:sp>
          <p:nvSpPr>
            <p:cNvPr id="39" name="Shape 63906">
              <a:extLst>
                <a:ext uri="{FF2B5EF4-FFF2-40B4-BE49-F238E27FC236}">
                  <a16:creationId xmlns:a16="http://schemas.microsoft.com/office/drawing/2014/main" id="{33BD7DE0-5ED5-8A4B-B0CD-1C20C7365123}"/>
                </a:ext>
              </a:extLst>
            </p:cNvPr>
            <p:cNvSpPr/>
            <p:nvPr/>
          </p:nvSpPr>
          <p:spPr>
            <a:xfrm>
              <a:off x="0" y="0"/>
              <a:ext cx="1270000" cy="1582766"/>
            </a:xfrm>
            <a:custGeom>
              <a:avLst/>
              <a:gdLst/>
              <a:ahLst/>
              <a:cxnLst>
                <a:cxn ang="0">
                  <a:pos x="wd2" y="hd2"/>
                </a:cxn>
                <a:cxn ang="5400000">
                  <a:pos x="wd2" y="hd2"/>
                </a:cxn>
                <a:cxn ang="10800000">
                  <a:pos x="wd2" y="hd2"/>
                </a:cxn>
                <a:cxn ang="16200000">
                  <a:pos x="wd2" y="hd2"/>
                </a:cxn>
              </a:cxnLst>
              <a:rect l="0" t="0" r="r" b="b"/>
              <a:pathLst>
                <a:path w="21600" h="21597" extrusionOk="0">
                  <a:moveTo>
                    <a:pt x="2923" y="1"/>
                  </a:moveTo>
                  <a:cubicBezTo>
                    <a:pt x="2503" y="1"/>
                    <a:pt x="2191" y="-3"/>
                    <a:pt x="1924" y="11"/>
                  </a:cubicBezTo>
                  <a:cubicBezTo>
                    <a:pt x="1656" y="26"/>
                    <a:pt x="1433" y="57"/>
                    <a:pt x="1208" y="114"/>
                  </a:cubicBezTo>
                  <a:cubicBezTo>
                    <a:pt x="960" y="187"/>
                    <a:pt x="744" y="298"/>
                    <a:pt x="560" y="445"/>
                  </a:cubicBezTo>
                  <a:cubicBezTo>
                    <a:pt x="374" y="593"/>
                    <a:pt x="231" y="772"/>
                    <a:pt x="142" y="970"/>
                  </a:cubicBezTo>
                  <a:cubicBezTo>
                    <a:pt x="70" y="1152"/>
                    <a:pt x="38" y="1330"/>
                    <a:pt x="20" y="1544"/>
                  </a:cubicBezTo>
                  <a:cubicBezTo>
                    <a:pt x="2" y="1758"/>
                    <a:pt x="0" y="2009"/>
                    <a:pt x="0" y="2345"/>
                  </a:cubicBezTo>
                  <a:lnTo>
                    <a:pt x="0" y="19236"/>
                  </a:lnTo>
                  <a:cubicBezTo>
                    <a:pt x="0" y="19578"/>
                    <a:pt x="2" y="19832"/>
                    <a:pt x="20" y="20048"/>
                  </a:cubicBezTo>
                  <a:cubicBezTo>
                    <a:pt x="38" y="20265"/>
                    <a:pt x="70" y="20441"/>
                    <a:pt x="142" y="20622"/>
                  </a:cubicBezTo>
                  <a:cubicBezTo>
                    <a:pt x="232" y="20819"/>
                    <a:pt x="375" y="20999"/>
                    <a:pt x="560" y="21148"/>
                  </a:cubicBezTo>
                  <a:cubicBezTo>
                    <a:pt x="744" y="21295"/>
                    <a:pt x="961" y="21411"/>
                    <a:pt x="1208" y="21483"/>
                  </a:cubicBezTo>
                  <a:cubicBezTo>
                    <a:pt x="1435" y="21541"/>
                    <a:pt x="1657" y="21566"/>
                    <a:pt x="1924" y="21581"/>
                  </a:cubicBezTo>
                  <a:cubicBezTo>
                    <a:pt x="2191" y="21595"/>
                    <a:pt x="2503" y="21597"/>
                    <a:pt x="2923" y="21597"/>
                  </a:cubicBezTo>
                  <a:lnTo>
                    <a:pt x="18657" y="21597"/>
                  </a:lnTo>
                  <a:cubicBezTo>
                    <a:pt x="19083" y="21597"/>
                    <a:pt x="19407" y="21595"/>
                    <a:pt x="19676" y="21581"/>
                  </a:cubicBezTo>
                  <a:cubicBezTo>
                    <a:pt x="19946" y="21566"/>
                    <a:pt x="20165" y="21541"/>
                    <a:pt x="20392" y="21483"/>
                  </a:cubicBezTo>
                  <a:cubicBezTo>
                    <a:pt x="20640" y="21411"/>
                    <a:pt x="20856" y="21295"/>
                    <a:pt x="21040" y="21148"/>
                  </a:cubicBezTo>
                  <a:cubicBezTo>
                    <a:pt x="21225" y="20999"/>
                    <a:pt x="21368" y="20819"/>
                    <a:pt x="21458" y="20622"/>
                  </a:cubicBezTo>
                  <a:cubicBezTo>
                    <a:pt x="21530" y="20441"/>
                    <a:pt x="21562" y="20264"/>
                    <a:pt x="21580" y="20048"/>
                  </a:cubicBezTo>
                  <a:cubicBezTo>
                    <a:pt x="21598" y="19832"/>
                    <a:pt x="21600" y="19578"/>
                    <a:pt x="21600" y="19241"/>
                  </a:cubicBezTo>
                  <a:lnTo>
                    <a:pt x="21600" y="6434"/>
                  </a:lnTo>
                  <a:lnTo>
                    <a:pt x="13574" y="1"/>
                  </a:lnTo>
                  <a:lnTo>
                    <a:pt x="2943" y="1"/>
                  </a:lnTo>
                  <a:lnTo>
                    <a:pt x="2923" y="1"/>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40" name="Shape 63907">
              <a:extLst>
                <a:ext uri="{FF2B5EF4-FFF2-40B4-BE49-F238E27FC236}">
                  <a16:creationId xmlns:a16="http://schemas.microsoft.com/office/drawing/2014/main" id="{21D9CC0E-F65D-514C-B4F3-EB393B73FBA1}"/>
                </a:ext>
              </a:extLst>
            </p:cNvPr>
            <p:cNvSpPr/>
            <p:nvPr/>
          </p:nvSpPr>
          <p:spPr>
            <a:xfrm>
              <a:off x="795653" y="0"/>
              <a:ext cx="474348" cy="473419"/>
            </a:xfrm>
            <a:custGeom>
              <a:avLst/>
              <a:gdLst/>
              <a:ahLst/>
              <a:cxnLst>
                <a:cxn ang="0">
                  <a:pos x="wd2" y="hd2"/>
                </a:cxn>
                <a:cxn ang="5400000">
                  <a:pos x="wd2" y="hd2"/>
                </a:cxn>
                <a:cxn ang="10800000">
                  <a:pos x="wd2" y="hd2"/>
                </a:cxn>
                <a:cxn ang="16200000">
                  <a:pos x="wd2" y="hd2"/>
                </a:cxn>
              </a:cxnLst>
              <a:rect l="0" t="0" r="r" b="b"/>
              <a:pathLst>
                <a:path w="21600" h="21600" extrusionOk="0">
                  <a:moveTo>
                    <a:pt x="21600" y="21508"/>
                  </a:moveTo>
                  <a:lnTo>
                    <a:pt x="112" y="0"/>
                  </a:lnTo>
                  <a:lnTo>
                    <a:pt x="0" y="13709"/>
                  </a:lnTo>
                  <a:cubicBezTo>
                    <a:pt x="0" y="14852"/>
                    <a:pt x="0" y="15710"/>
                    <a:pt x="48" y="16433"/>
                  </a:cubicBezTo>
                  <a:cubicBezTo>
                    <a:pt x="95" y="17156"/>
                    <a:pt x="191" y="17746"/>
                    <a:pt x="383" y="18353"/>
                  </a:cubicBezTo>
                  <a:cubicBezTo>
                    <a:pt x="624" y="19018"/>
                    <a:pt x="1002" y="19607"/>
                    <a:pt x="1495" y="20102"/>
                  </a:cubicBezTo>
                  <a:cubicBezTo>
                    <a:pt x="1989" y="20596"/>
                    <a:pt x="2577" y="20974"/>
                    <a:pt x="3241" y="21216"/>
                  </a:cubicBezTo>
                  <a:cubicBezTo>
                    <a:pt x="3847" y="21409"/>
                    <a:pt x="4432" y="21505"/>
                    <a:pt x="5147" y="21552"/>
                  </a:cubicBezTo>
                  <a:cubicBezTo>
                    <a:pt x="5862" y="21600"/>
                    <a:pt x="6707" y="21600"/>
                    <a:pt x="7831" y="21600"/>
                  </a:cubicBezTo>
                  <a:lnTo>
                    <a:pt x="21600" y="21508"/>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grpSp>
      <p:grpSp>
        <p:nvGrpSpPr>
          <p:cNvPr id="33" name="Group 63913">
            <a:extLst>
              <a:ext uri="{FF2B5EF4-FFF2-40B4-BE49-F238E27FC236}">
                <a16:creationId xmlns:a16="http://schemas.microsoft.com/office/drawing/2014/main" id="{A5B9ED38-8D8B-F54D-9CD7-8799C5279D16}"/>
              </a:ext>
            </a:extLst>
          </p:cNvPr>
          <p:cNvGrpSpPr/>
          <p:nvPr/>
        </p:nvGrpSpPr>
        <p:grpSpPr>
          <a:xfrm>
            <a:off x="5057034" y="10261554"/>
            <a:ext cx="2054955" cy="2561034"/>
            <a:chOff x="15094" y="0"/>
            <a:chExt cx="1270000" cy="1582766"/>
          </a:xfrm>
          <a:solidFill>
            <a:srgbClr val="94171E"/>
          </a:solidFill>
        </p:grpSpPr>
        <p:sp>
          <p:nvSpPr>
            <p:cNvPr id="35" name="Shape 63911">
              <a:extLst>
                <a:ext uri="{FF2B5EF4-FFF2-40B4-BE49-F238E27FC236}">
                  <a16:creationId xmlns:a16="http://schemas.microsoft.com/office/drawing/2014/main" id="{72F1C383-F2F5-3D42-8DB5-166958CAF4A1}"/>
                </a:ext>
              </a:extLst>
            </p:cNvPr>
            <p:cNvSpPr/>
            <p:nvPr/>
          </p:nvSpPr>
          <p:spPr>
            <a:xfrm>
              <a:off x="15094" y="0"/>
              <a:ext cx="1270000" cy="1582766"/>
            </a:xfrm>
            <a:custGeom>
              <a:avLst/>
              <a:gdLst/>
              <a:ahLst/>
              <a:cxnLst>
                <a:cxn ang="0">
                  <a:pos x="wd2" y="hd2"/>
                </a:cxn>
                <a:cxn ang="5400000">
                  <a:pos x="wd2" y="hd2"/>
                </a:cxn>
                <a:cxn ang="10800000">
                  <a:pos x="wd2" y="hd2"/>
                </a:cxn>
                <a:cxn ang="16200000">
                  <a:pos x="wd2" y="hd2"/>
                </a:cxn>
              </a:cxnLst>
              <a:rect l="0" t="0" r="r" b="b"/>
              <a:pathLst>
                <a:path w="21600" h="21597" extrusionOk="0">
                  <a:moveTo>
                    <a:pt x="2923" y="1"/>
                  </a:moveTo>
                  <a:cubicBezTo>
                    <a:pt x="2503" y="1"/>
                    <a:pt x="2191" y="-3"/>
                    <a:pt x="1924" y="11"/>
                  </a:cubicBezTo>
                  <a:cubicBezTo>
                    <a:pt x="1656" y="26"/>
                    <a:pt x="1433" y="57"/>
                    <a:pt x="1208" y="114"/>
                  </a:cubicBezTo>
                  <a:cubicBezTo>
                    <a:pt x="960" y="187"/>
                    <a:pt x="744" y="298"/>
                    <a:pt x="560" y="445"/>
                  </a:cubicBezTo>
                  <a:cubicBezTo>
                    <a:pt x="374" y="593"/>
                    <a:pt x="231" y="772"/>
                    <a:pt x="142" y="970"/>
                  </a:cubicBezTo>
                  <a:cubicBezTo>
                    <a:pt x="70" y="1152"/>
                    <a:pt x="38" y="1330"/>
                    <a:pt x="20" y="1544"/>
                  </a:cubicBezTo>
                  <a:cubicBezTo>
                    <a:pt x="2" y="1758"/>
                    <a:pt x="0" y="2009"/>
                    <a:pt x="0" y="2345"/>
                  </a:cubicBezTo>
                  <a:lnTo>
                    <a:pt x="0" y="19236"/>
                  </a:lnTo>
                  <a:cubicBezTo>
                    <a:pt x="0" y="19578"/>
                    <a:pt x="2" y="19832"/>
                    <a:pt x="20" y="20048"/>
                  </a:cubicBezTo>
                  <a:cubicBezTo>
                    <a:pt x="38" y="20265"/>
                    <a:pt x="70" y="20441"/>
                    <a:pt x="142" y="20622"/>
                  </a:cubicBezTo>
                  <a:cubicBezTo>
                    <a:pt x="232" y="20819"/>
                    <a:pt x="375" y="20999"/>
                    <a:pt x="560" y="21148"/>
                  </a:cubicBezTo>
                  <a:cubicBezTo>
                    <a:pt x="744" y="21295"/>
                    <a:pt x="961" y="21411"/>
                    <a:pt x="1208" y="21483"/>
                  </a:cubicBezTo>
                  <a:cubicBezTo>
                    <a:pt x="1435" y="21541"/>
                    <a:pt x="1657" y="21566"/>
                    <a:pt x="1924" y="21581"/>
                  </a:cubicBezTo>
                  <a:cubicBezTo>
                    <a:pt x="2191" y="21595"/>
                    <a:pt x="2503" y="21597"/>
                    <a:pt x="2923" y="21597"/>
                  </a:cubicBezTo>
                  <a:lnTo>
                    <a:pt x="18657" y="21597"/>
                  </a:lnTo>
                  <a:cubicBezTo>
                    <a:pt x="19083" y="21597"/>
                    <a:pt x="19407" y="21595"/>
                    <a:pt x="19676" y="21581"/>
                  </a:cubicBezTo>
                  <a:cubicBezTo>
                    <a:pt x="19946" y="21566"/>
                    <a:pt x="20165" y="21541"/>
                    <a:pt x="20392" y="21483"/>
                  </a:cubicBezTo>
                  <a:cubicBezTo>
                    <a:pt x="20640" y="21411"/>
                    <a:pt x="20856" y="21295"/>
                    <a:pt x="21040" y="21148"/>
                  </a:cubicBezTo>
                  <a:cubicBezTo>
                    <a:pt x="21225" y="20999"/>
                    <a:pt x="21368" y="20819"/>
                    <a:pt x="21458" y="20622"/>
                  </a:cubicBezTo>
                  <a:cubicBezTo>
                    <a:pt x="21530" y="20441"/>
                    <a:pt x="21562" y="20264"/>
                    <a:pt x="21580" y="20048"/>
                  </a:cubicBezTo>
                  <a:cubicBezTo>
                    <a:pt x="21598" y="19832"/>
                    <a:pt x="21600" y="19578"/>
                    <a:pt x="21600" y="19241"/>
                  </a:cubicBezTo>
                  <a:lnTo>
                    <a:pt x="21600" y="6434"/>
                  </a:lnTo>
                  <a:lnTo>
                    <a:pt x="13574" y="1"/>
                  </a:lnTo>
                  <a:lnTo>
                    <a:pt x="2943" y="1"/>
                  </a:lnTo>
                  <a:lnTo>
                    <a:pt x="2923" y="1"/>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sp>
          <p:nvSpPr>
            <p:cNvPr id="36" name="Shape 63912">
              <a:extLst>
                <a:ext uri="{FF2B5EF4-FFF2-40B4-BE49-F238E27FC236}">
                  <a16:creationId xmlns:a16="http://schemas.microsoft.com/office/drawing/2014/main" id="{4EE70ADE-39DC-3348-BC75-A24AE1297CDA}"/>
                </a:ext>
              </a:extLst>
            </p:cNvPr>
            <p:cNvSpPr/>
            <p:nvPr/>
          </p:nvSpPr>
          <p:spPr>
            <a:xfrm>
              <a:off x="795653" y="0"/>
              <a:ext cx="474348" cy="473419"/>
            </a:xfrm>
            <a:custGeom>
              <a:avLst/>
              <a:gdLst/>
              <a:ahLst/>
              <a:cxnLst>
                <a:cxn ang="0">
                  <a:pos x="wd2" y="hd2"/>
                </a:cxn>
                <a:cxn ang="5400000">
                  <a:pos x="wd2" y="hd2"/>
                </a:cxn>
                <a:cxn ang="10800000">
                  <a:pos x="wd2" y="hd2"/>
                </a:cxn>
                <a:cxn ang="16200000">
                  <a:pos x="wd2" y="hd2"/>
                </a:cxn>
              </a:cxnLst>
              <a:rect l="0" t="0" r="r" b="b"/>
              <a:pathLst>
                <a:path w="21600" h="21600" extrusionOk="0">
                  <a:moveTo>
                    <a:pt x="21600" y="21508"/>
                  </a:moveTo>
                  <a:lnTo>
                    <a:pt x="112" y="0"/>
                  </a:lnTo>
                  <a:lnTo>
                    <a:pt x="0" y="13709"/>
                  </a:lnTo>
                  <a:cubicBezTo>
                    <a:pt x="0" y="14852"/>
                    <a:pt x="0" y="15710"/>
                    <a:pt x="48" y="16433"/>
                  </a:cubicBezTo>
                  <a:cubicBezTo>
                    <a:pt x="95" y="17156"/>
                    <a:pt x="191" y="17746"/>
                    <a:pt x="383" y="18353"/>
                  </a:cubicBezTo>
                  <a:cubicBezTo>
                    <a:pt x="624" y="19018"/>
                    <a:pt x="1002" y="19607"/>
                    <a:pt x="1495" y="20102"/>
                  </a:cubicBezTo>
                  <a:cubicBezTo>
                    <a:pt x="1989" y="20596"/>
                    <a:pt x="2577" y="20974"/>
                    <a:pt x="3241" y="21216"/>
                  </a:cubicBezTo>
                  <a:cubicBezTo>
                    <a:pt x="3847" y="21409"/>
                    <a:pt x="4432" y="21505"/>
                    <a:pt x="5147" y="21552"/>
                  </a:cubicBezTo>
                  <a:cubicBezTo>
                    <a:pt x="5862" y="21600"/>
                    <a:pt x="6707" y="21600"/>
                    <a:pt x="7831" y="21600"/>
                  </a:cubicBezTo>
                  <a:lnTo>
                    <a:pt x="21600" y="21508"/>
                  </a:lnTo>
                  <a:close/>
                </a:path>
              </a:pathLst>
            </a:custGeom>
            <a:grpFill/>
            <a:ln w="12700" cap="flat">
              <a:noFill/>
              <a:miter lim="400000"/>
            </a:ln>
            <a:effectLst/>
          </p:spPr>
          <p:txBody>
            <a:bodyPr wrap="square" lIns="0" tIns="0" rIns="0" bIns="0" numCol="1" anchor="t">
              <a:noAutofit/>
            </a:bodyPr>
            <a:lstStyle/>
            <a:p>
              <a:endParaRPr sz="5063" dirty="0">
                <a:latin typeface="Arial" panose="020B0604020202020204" pitchFamily="34" charset="0"/>
                <a:cs typeface="Arial" panose="020B0604020202020204" pitchFamily="34" charset="0"/>
              </a:endParaRPr>
            </a:p>
          </p:txBody>
        </p:sp>
      </p:grpSp>
      <p:sp>
        <p:nvSpPr>
          <p:cNvPr id="55" name="TextBox 54">
            <a:extLst>
              <a:ext uri="{FF2B5EF4-FFF2-40B4-BE49-F238E27FC236}">
                <a16:creationId xmlns:a16="http://schemas.microsoft.com/office/drawing/2014/main" id="{D4C6F4F2-69D7-034D-BEA1-ADD91D04ED69}"/>
              </a:ext>
            </a:extLst>
          </p:cNvPr>
          <p:cNvSpPr txBox="1"/>
          <p:nvPr/>
        </p:nvSpPr>
        <p:spPr>
          <a:xfrm>
            <a:off x="6515112" y="729642"/>
            <a:ext cx="12067735"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CẤU TRÚC BÁO CÁO TÀI CHÍNH</a:t>
            </a:r>
          </a:p>
        </p:txBody>
      </p:sp>
      <p:sp>
        <p:nvSpPr>
          <p:cNvPr id="65" name="Freeform 756">
            <a:extLst>
              <a:ext uri="{FF2B5EF4-FFF2-40B4-BE49-F238E27FC236}">
                <a16:creationId xmlns:a16="http://schemas.microsoft.com/office/drawing/2014/main" id="{0172FCAA-2F6A-3F44-BDB4-7FE1A94C23D6}"/>
              </a:ext>
            </a:extLst>
          </p:cNvPr>
          <p:cNvSpPr>
            <a:spLocks noChangeArrowheads="1"/>
          </p:cNvSpPr>
          <p:nvPr/>
        </p:nvSpPr>
        <p:spPr bwMode="auto">
          <a:xfrm>
            <a:off x="6214117" y="4758170"/>
            <a:ext cx="897872" cy="897874"/>
          </a:xfrm>
          <a:custGeom>
            <a:avLst/>
            <a:gdLst>
              <a:gd name="T0" fmla="*/ 9383 w 306026"/>
              <a:gd name="T1" fmla="*/ 282598 h 305668"/>
              <a:gd name="T2" fmla="*/ 27066 w 306026"/>
              <a:gd name="T3" fmla="*/ 250157 h 305668"/>
              <a:gd name="T4" fmla="*/ 90942 w 306026"/>
              <a:gd name="T5" fmla="*/ 269261 h 305668"/>
              <a:gd name="T6" fmla="*/ 27066 w 306026"/>
              <a:gd name="T7" fmla="*/ 296656 h 305668"/>
              <a:gd name="T8" fmla="*/ 119451 w 306026"/>
              <a:gd name="T9" fmla="*/ 282598 h 305668"/>
              <a:gd name="T10" fmla="*/ 276073 w 306026"/>
              <a:gd name="T11" fmla="*/ 273227 h 305668"/>
              <a:gd name="T12" fmla="*/ 144352 w 306026"/>
              <a:gd name="T13" fmla="*/ 250157 h 305668"/>
              <a:gd name="T14" fmla="*/ 27066 w 306026"/>
              <a:gd name="T15" fmla="*/ 250157 h 305668"/>
              <a:gd name="T16" fmla="*/ 94551 w 306026"/>
              <a:gd name="T17" fmla="*/ 240785 h 305668"/>
              <a:gd name="T18" fmla="*/ 188749 w 306026"/>
              <a:gd name="T19" fmla="*/ 69367 h 305668"/>
              <a:gd name="T20" fmla="*/ 188749 w 306026"/>
              <a:gd name="T21" fmla="*/ 69367 h 305668"/>
              <a:gd name="T22" fmla="*/ 184068 w 306026"/>
              <a:gd name="T23" fmla="*/ 189778 h 305668"/>
              <a:gd name="T24" fmla="*/ 184068 w 306026"/>
              <a:gd name="T25" fmla="*/ 59965 h 305668"/>
              <a:gd name="T26" fmla="*/ 83003 w 306026"/>
              <a:gd name="T27" fmla="*/ 55511 h 305668"/>
              <a:gd name="T28" fmla="*/ 94551 w 306026"/>
              <a:gd name="T29" fmla="*/ 208344 h 305668"/>
              <a:gd name="T30" fmla="*/ 48358 w 306026"/>
              <a:gd name="T31" fmla="*/ 208344 h 305668"/>
              <a:gd name="T32" fmla="*/ 59906 w 306026"/>
              <a:gd name="T33" fmla="*/ 55511 h 305668"/>
              <a:gd name="T34" fmla="*/ 71454 w 306026"/>
              <a:gd name="T35" fmla="*/ 12256 h 305668"/>
              <a:gd name="T36" fmla="*/ 81920 w 306026"/>
              <a:gd name="T37" fmla="*/ 46499 h 305668"/>
              <a:gd name="T38" fmla="*/ 149044 w 306026"/>
              <a:gd name="T39" fmla="*/ 9372 h 305668"/>
              <a:gd name="T40" fmla="*/ 167088 w 306026"/>
              <a:gd name="T41" fmla="*/ 39290 h 305668"/>
              <a:gd name="T42" fmla="*/ 149044 w 306026"/>
              <a:gd name="T43" fmla="*/ 68848 h 305668"/>
              <a:gd name="T44" fmla="*/ 162396 w 306026"/>
              <a:gd name="T45" fmla="*/ 78220 h 305668"/>
              <a:gd name="T46" fmla="*/ 162396 w 306026"/>
              <a:gd name="T47" fmla="*/ 103091 h 305668"/>
              <a:gd name="T48" fmla="*/ 149044 w 306026"/>
              <a:gd name="T49" fmla="*/ 112463 h 305668"/>
              <a:gd name="T50" fmla="*/ 167088 w 306026"/>
              <a:gd name="T51" fmla="*/ 142381 h 305668"/>
              <a:gd name="T52" fmla="*/ 149044 w 306026"/>
              <a:gd name="T53" fmla="*/ 171938 h 305668"/>
              <a:gd name="T54" fmla="*/ 162396 w 306026"/>
              <a:gd name="T55" fmla="*/ 181310 h 305668"/>
              <a:gd name="T56" fmla="*/ 162396 w 306026"/>
              <a:gd name="T57" fmla="*/ 206542 h 305668"/>
              <a:gd name="T58" fmla="*/ 149044 w 306026"/>
              <a:gd name="T59" fmla="*/ 215553 h 305668"/>
              <a:gd name="T60" fmla="*/ 180440 w 306026"/>
              <a:gd name="T61" fmla="*/ 219158 h 305668"/>
              <a:gd name="T62" fmla="*/ 185132 w 306026"/>
              <a:gd name="T63" fmla="*/ 35686 h 305668"/>
              <a:gd name="T64" fmla="*/ 149044 w 306026"/>
              <a:gd name="T65" fmla="*/ 9372 h 305668"/>
              <a:gd name="T66" fmla="*/ 189823 w 306026"/>
              <a:gd name="T67" fmla="*/ 4686 h 305668"/>
              <a:gd name="T68" fmla="*/ 189823 w 306026"/>
              <a:gd name="T69" fmla="*/ 223844 h 305668"/>
              <a:gd name="T70" fmla="*/ 306026 w 306026"/>
              <a:gd name="T71" fmla="*/ 245471 h 305668"/>
              <a:gd name="T72" fmla="*/ 294117 w 306026"/>
              <a:gd name="T73" fmla="*/ 296656 h 305668"/>
              <a:gd name="T74" fmla="*/ 301335 w 306026"/>
              <a:gd name="T75" fmla="*/ 305668 h 305668"/>
              <a:gd name="T76" fmla="*/ 0 w 306026"/>
              <a:gd name="T77" fmla="*/ 263855 h 305668"/>
              <a:gd name="T78" fmla="*/ 38975 w 306026"/>
              <a:gd name="T79" fmla="*/ 41813 h 305668"/>
              <a:gd name="T80" fmla="*/ 39697 w 306026"/>
              <a:gd name="T81" fmla="*/ 39290 h 305668"/>
              <a:gd name="T82" fmla="*/ 102851 w 306026"/>
              <a:gd name="T83" fmla="*/ 39290 h 305668"/>
              <a:gd name="T84" fmla="*/ 103934 w 306026"/>
              <a:gd name="T85" fmla="*/ 240785 h 305668"/>
              <a:gd name="T86" fmla="*/ 144352 w 306026"/>
              <a:gd name="T87" fmla="*/ 0 h 305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6026" h="305668">
                <a:moveTo>
                  <a:pt x="17683" y="251599"/>
                </a:moveTo>
                <a:cubicBezTo>
                  <a:pt x="12631" y="253401"/>
                  <a:pt x="9383" y="258448"/>
                  <a:pt x="9383" y="263855"/>
                </a:cubicBezTo>
                <a:lnTo>
                  <a:pt x="9383" y="282598"/>
                </a:lnTo>
                <a:cubicBezTo>
                  <a:pt x="9383" y="288366"/>
                  <a:pt x="12631" y="293052"/>
                  <a:pt x="17683" y="295214"/>
                </a:cubicBezTo>
                <a:cubicBezTo>
                  <a:pt x="23457" y="282959"/>
                  <a:pt x="23457" y="263855"/>
                  <a:pt x="17683" y="251599"/>
                </a:cubicBezTo>
                <a:close/>
                <a:moveTo>
                  <a:pt x="27066" y="250157"/>
                </a:moveTo>
                <a:cubicBezTo>
                  <a:pt x="28871" y="254843"/>
                  <a:pt x="29953" y="259169"/>
                  <a:pt x="30675" y="264215"/>
                </a:cubicBezTo>
                <a:lnTo>
                  <a:pt x="86611" y="264215"/>
                </a:lnTo>
                <a:cubicBezTo>
                  <a:pt x="89138" y="264215"/>
                  <a:pt x="90942" y="266378"/>
                  <a:pt x="90942" y="269261"/>
                </a:cubicBezTo>
                <a:cubicBezTo>
                  <a:pt x="90942" y="271424"/>
                  <a:pt x="89138" y="273587"/>
                  <a:pt x="86611" y="273587"/>
                </a:cubicBezTo>
                <a:lnTo>
                  <a:pt x="31397" y="273587"/>
                </a:lnTo>
                <a:cubicBezTo>
                  <a:pt x="31397" y="281877"/>
                  <a:pt x="29953" y="289447"/>
                  <a:pt x="27066" y="296656"/>
                </a:cubicBezTo>
                <a:lnTo>
                  <a:pt x="282569" y="296656"/>
                </a:lnTo>
                <a:cubicBezTo>
                  <a:pt x="280043" y="291970"/>
                  <a:pt x="278239" y="287645"/>
                  <a:pt x="276795" y="282598"/>
                </a:cubicBezTo>
                <a:lnTo>
                  <a:pt x="119451" y="282598"/>
                </a:lnTo>
                <a:cubicBezTo>
                  <a:pt x="116925" y="282598"/>
                  <a:pt x="114760" y="280436"/>
                  <a:pt x="114760" y="277912"/>
                </a:cubicBezTo>
                <a:cubicBezTo>
                  <a:pt x="114760" y="275389"/>
                  <a:pt x="116925" y="273227"/>
                  <a:pt x="119451" y="273227"/>
                </a:cubicBezTo>
                <a:lnTo>
                  <a:pt x="276073" y="273227"/>
                </a:lnTo>
                <a:cubicBezTo>
                  <a:pt x="276073" y="265296"/>
                  <a:pt x="278239" y="257006"/>
                  <a:pt x="282569" y="250157"/>
                </a:cubicBezTo>
                <a:lnTo>
                  <a:pt x="185132" y="250157"/>
                </a:lnTo>
                <a:lnTo>
                  <a:pt x="144352" y="250157"/>
                </a:lnTo>
                <a:lnTo>
                  <a:pt x="99242" y="250157"/>
                </a:lnTo>
                <a:lnTo>
                  <a:pt x="43667" y="250157"/>
                </a:lnTo>
                <a:lnTo>
                  <a:pt x="27066" y="250157"/>
                </a:lnTo>
                <a:close/>
                <a:moveTo>
                  <a:pt x="48358" y="217716"/>
                </a:moveTo>
                <a:lnTo>
                  <a:pt x="48358" y="240785"/>
                </a:lnTo>
                <a:lnTo>
                  <a:pt x="94551" y="240785"/>
                </a:lnTo>
                <a:lnTo>
                  <a:pt x="94551" y="217716"/>
                </a:lnTo>
                <a:lnTo>
                  <a:pt x="48358" y="217716"/>
                </a:lnTo>
                <a:close/>
                <a:moveTo>
                  <a:pt x="188749" y="69367"/>
                </a:moveTo>
                <a:lnTo>
                  <a:pt x="188749" y="180015"/>
                </a:lnTo>
                <a:cubicBezTo>
                  <a:pt x="217193" y="177846"/>
                  <a:pt x="239516" y="153619"/>
                  <a:pt x="239516" y="124691"/>
                </a:cubicBezTo>
                <a:cubicBezTo>
                  <a:pt x="239516" y="95763"/>
                  <a:pt x="217193" y="71898"/>
                  <a:pt x="188749" y="69367"/>
                </a:cubicBezTo>
                <a:close/>
                <a:moveTo>
                  <a:pt x="184068" y="59965"/>
                </a:moveTo>
                <a:cubicBezTo>
                  <a:pt x="220073" y="59965"/>
                  <a:pt x="248877" y="88893"/>
                  <a:pt x="248877" y="124691"/>
                </a:cubicBezTo>
                <a:cubicBezTo>
                  <a:pt x="248877" y="160489"/>
                  <a:pt x="220073" y="189778"/>
                  <a:pt x="184068" y="189778"/>
                </a:cubicBezTo>
                <a:cubicBezTo>
                  <a:pt x="181548" y="189778"/>
                  <a:pt x="179387" y="187609"/>
                  <a:pt x="179387" y="185078"/>
                </a:cubicBezTo>
                <a:lnTo>
                  <a:pt x="179387" y="64666"/>
                </a:lnTo>
                <a:cubicBezTo>
                  <a:pt x="179387" y="62135"/>
                  <a:pt x="181548" y="59965"/>
                  <a:pt x="184068" y="59965"/>
                </a:cubicBezTo>
                <a:close/>
                <a:moveTo>
                  <a:pt x="94551" y="49743"/>
                </a:moveTo>
                <a:lnTo>
                  <a:pt x="85168" y="55150"/>
                </a:lnTo>
                <a:cubicBezTo>
                  <a:pt x="84446" y="55511"/>
                  <a:pt x="83724" y="55511"/>
                  <a:pt x="83003" y="55511"/>
                </a:cubicBezTo>
                <a:lnTo>
                  <a:pt x="76146" y="55511"/>
                </a:lnTo>
                <a:lnTo>
                  <a:pt x="76146" y="208344"/>
                </a:lnTo>
                <a:lnTo>
                  <a:pt x="94551" y="208344"/>
                </a:lnTo>
                <a:lnTo>
                  <a:pt x="94551" y="49743"/>
                </a:lnTo>
                <a:close/>
                <a:moveTo>
                  <a:pt x="48358" y="49743"/>
                </a:moveTo>
                <a:lnTo>
                  <a:pt x="48358" y="208344"/>
                </a:lnTo>
                <a:lnTo>
                  <a:pt x="66763" y="208344"/>
                </a:lnTo>
                <a:lnTo>
                  <a:pt x="66763" y="55511"/>
                </a:lnTo>
                <a:lnTo>
                  <a:pt x="59906" y="55511"/>
                </a:lnTo>
                <a:cubicBezTo>
                  <a:pt x="58824" y="55511"/>
                  <a:pt x="58102" y="55511"/>
                  <a:pt x="57380" y="55150"/>
                </a:cubicBezTo>
                <a:lnTo>
                  <a:pt x="48358" y="49743"/>
                </a:lnTo>
                <a:close/>
                <a:moveTo>
                  <a:pt x="71454" y="12256"/>
                </a:moveTo>
                <a:lnTo>
                  <a:pt x="50523" y="40372"/>
                </a:lnTo>
                <a:lnTo>
                  <a:pt x="60989" y="46499"/>
                </a:lnTo>
                <a:lnTo>
                  <a:pt x="81920" y="46499"/>
                </a:lnTo>
                <a:lnTo>
                  <a:pt x="92385" y="40372"/>
                </a:lnTo>
                <a:lnTo>
                  <a:pt x="71454" y="12256"/>
                </a:lnTo>
                <a:close/>
                <a:moveTo>
                  <a:pt x="149044" y="9372"/>
                </a:moveTo>
                <a:lnTo>
                  <a:pt x="149044" y="34604"/>
                </a:lnTo>
                <a:lnTo>
                  <a:pt x="162396" y="34604"/>
                </a:lnTo>
                <a:cubicBezTo>
                  <a:pt x="164922" y="34604"/>
                  <a:pt x="167088" y="36407"/>
                  <a:pt x="167088" y="39290"/>
                </a:cubicBezTo>
                <a:cubicBezTo>
                  <a:pt x="167088" y="41813"/>
                  <a:pt x="164922" y="43616"/>
                  <a:pt x="162396" y="43616"/>
                </a:cubicBezTo>
                <a:lnTo>
                  <a:pt x="149044" y="43616"/>
                </a:lnTo>
                <a:lnTo>
                  <a:pt x="149044" y="68848"/>
                </a:lnTo>
                <a:lnTo>
                  <a:pt x="162396" y="68848"/>
                </a:lnTo>
                <a:cubicBezTo>
                  <a:pt x="164922" y="68848"/>
                  <a:pt x="167088" y="71010"/>
                  <a:pt x="167088" y="73534"/>
                </a:cubicBezTo>
                <a:cubicBezTo>
                  <a:pt x="167088" y="76057"/>
                  <a:pt x="164922" y="78220"/>
                  <a:pt x="162396" y="78220"/>
                </a:cubicBezTo>
                <a:lnTo>
                  <a:pt x="149044" y="78220"/>
                </a:lnTo>
                <a:lnTo>
                  <a:pt x="149044" y="103091"/>
                </a:lnTo>
                <a:lnTo>
                  <a:pt x="162396" y="103091"/>
                </a:lnTo>
                <a:cubicBezTo>
                  <a:pt x="164922" y="103091"/>
                  <a:pt x="167088" y="105254"/>
                  <a:pt x="167088" y="107777"/>
                </a:cubicBezTo>
                <a:cubicBezTo>
                  <a:pt x="167088" y="110300"/>
                  <a:pt x="164922" y="112463"/>
                  <a:pt x="162396" y="112463"/>
                </a:cubicBezTo>
                <a:lnTo>
                  <a:pt x="149044" y="112463"/>
                </a:lnTo>
                <a:lnTo>
                  <a:pt x="149044" y="137695"/>
                </a:lnTo>
                <a:lnTo>
                  <a:pt x="162396" y="137695"/>
                </a:lnTo>
                <a:cubicBezTo>
                  <a:pt x="164922" y="137695"/>
                  <a:pt x="167088" y="139858"/>
                  <a:pt x="167088" y="142381"/>
                </a:cubicBezTo>
                <a:cubicBezTo>
                  <a:pt x="167088" y="144904"/>
                  <a:pt x="164922" y="146706"/>
                  <a:pt x="162396" y="146706"/>
                </a:cubicBezTo>
                <a:lnTo>
                  <a:pt x="149044" y="146706"/>
                </a:lnTo>
                <a:lnTo>
                  <a:pt x="149044" y="171938"/>
                </a:lnTo>
                <a:lnTo>
                  <a:pt x="162396" y="171938"/>
                </a:lnTo>
                <a:cubicBezTo>
                  <a:pt x="164922" y="171938"/>
                  <a:pt x="167088" y="174101"/>
                  <a:pt x="167088" y="176624"/>
                </a:cubicBezTo>
                <a:cubicBezTo>
                  <a:pt x="167088" y="179147"/>
                  <a:pt x="164922" y="181310"/>
                  <a:pt x="162396" y="181310"/>
                </a:cubicBezTo>
                <a:lnTo>
                  <a:pt x="149044" y="181310"/>
                </a:lnTo>
                <a:lnTo>
                  <a:pt x="149044" y="206542"/>
                </a:lnTo>
                <a:lnTo>
                  <a:pt x="162396" y="206542"/>
                </a:lnTo>
                <a:cubicBezTo>
                  <a:pt x="164922" y="206542"/>
                  <a:pt x="167088" y="208344"/>
                  <a:pt x="167088" y="211228"/>
                </a:cubicBezTo>
                <a:cubicBezTo>
                  <a:pt x="167088" y="213751"/>
                  <a:pt x="164922" y="215553"/>
                  <a:pt x="162396" y="215553"/>
                </a:cubicBezTo>
                <a:lnTo>
                  <a:pt x="149044" y="215553"/>
                </a:lnTo>
                <a:lnTo>
                  <a:pt x="149044" y="240785"/>
                </a:lnTo>
                <a:lnTo>
                  <a:pt x="180440" y="240785"/>
                </a:lnTo>
                <a:lnTo>
                  <a:pt x="180440" y="219158"/>
                </a:lnTo>
                <a:cubicBezTo>
                  <a:pt x="180440" y="216635"/>
                  <a:pt x="182605" y="214833"/>
                  <a:pt x="185132" y="214833"/>
                </a:cubicBezTo>
                <a:cubicBezTo>
                  <a:pt x="234933" y="214833"/>
                  <a:pt x="274991" y="174461"/>
                  <a:pt x="274991" y="125079"/>
                </a:cubicBezTo>
                <a:cubicBezTo>
                  <a:pt x="274991" y="75696"/>
                  <a:pt x="234933" y="35686"/>
                  <a:pt x="185132" y="35686"/>
                </a:cubicBezTo>
                <a:cubicBezTo>
                  <a:pt x="182605" y="35686"/>
                  <a:pt x="180440" y="33523"/>
                  <a:pt x="180440" y="31000"/>
                </a:cubicBezTo>
                <a:lnTo>
                  <a:pt x="180440" y="9372"/>
                </a:lnTo>
                <a:lnTo>
                  <a:pt x="149044" y="9372"/>
                </a:lnTo>
                <a:close/>
                <a:moveTo>
                  <a:pt x="144352" y="0"/>
                </a:moveTo>
                <a:lnTo>
                  <a:pt x="185132" y="0"/>
                </a:lnTo>
                <a:cubicBezTo>
                  <a:pt x="187658" y="0"/>
                  <a:pt x="189823" y="2163"/>
                  <a:pt x="189823" y="4686"/>
                </a:cubicBezTo>
                <a:lnTo>
                  <a:pt x="189823" y="26314"/>
                </a:lnTo>
                <a:cubicBezTo>
                  <a:pt x="242151" y="28837"/>
                  <a:pt x="284013" y="72092"/>
                  <a:pt x="284013" y="125079"/>
                </a:cubicBezTo>
                <a:cubicBezTo>
                  <a:pt x="284013" y="178066"/>
                  <a:pt x="242151" y="221321"/>
                  <a:pt x="189823" y="223844"/>
                </a:cubicBezTo>
                <a:lnTo>
                  <a:pt x="189823" y="240785"/>
                </a:lnTo>
                <a:lnTo>
                  <a:pt x="301335" y="240785"/>
                </a:lnTo>
                <a:cubicBezTo>
                  <a:pt x="303861" y="240785"/>
                  <a:pt x="306026" y="242948"/>
                  <a:pt x="306026" y="245471"/>
                </a:cubicBezTo>
                <a:cubicBezTo>
                  <a:pt x="306026" y="247995"/>
                  <a:pt x="303861" y="250157"/>
                  <a:pt x="301335" y="250157"/>
                </a:cubicBezTo>
                <a:lnTo>
                  <a:pt x="294117" y="250157"/>
                </a:lnTo>
                <a:cubicBezTo>
                  <a:pt x="282208" y="263134"/>
                  <a:pt x="282208" y="283319"/>
                  <a:pt x="294117" y="296656"/>
                </a:cubicBezTo>
                <a:lnTo>
                  <a:pt x="301335" y="296656"/>
                </a:lnTo>
                <a:cubicBezTo>
                  <a:pt x="303861" y="296656"/>
                  <a:pt x="306026" y="298458"/>
                  <a:pt x="306026" y="301342"/>
                </a:cubicBezTo>
                <a:cubicBezTo>
                  <a:pt x="306026" y="303865"/>
                  <a:pt x="303861" y="305668"/>
                  <a:pt x="301335" y="305668"/>
                </a:cubicBezTo>
                <a:lnTo>
                  <a:pt x="23457" y="305668"/>
                </a:lnTo>
                <a:cubicBezTo>
                  <a:pt x="10466" y="305668"/>
                  <a:pt x="0" y="295214"/>
                  <a:pt x="0" y="282598"/>
                </a:cubicBezTo>
                <a:lnTo>
                  <a:pt x="0" y="263855"/>
                </a:lnTo>
                <a:cubicBezTo>
                  <a:pt x="0" y="251239"/>
                  <a:pt x="10466" y="240785"/>
                  <a:pt x="23457" y="240785"/>
                </a:cubicBezTo>
                <a:lnTo>
                  <a:pt x="38975" y="240785"/>
                </a:lnTo>
                <a:lnTo>
                  <a:pt x="38975" y="41813"/>
                </a:lnTo>
                <a:cubicBezTo>
                  <a:pt x="38975" y="41453"/>
                  <a:pt x="38975" y="41093"/>
                  <a:pt x="38975" y="40732"/>
                </a:cubicBezTo>
                <a:cubicBezTo>
                  <a:pt x="38975" y="40732"/>
                  <a:pt x="38975" y="40732"/>
                  <a:pt x="39336" y="40732"/>
                </a:cubicBezTo>
                <a:cubicBezTo>
                  <a:pt x="39336" y="40011"/>
                  <a:pt x="39336" y="39651"/>
                  <a:pt x="39697" y="39290"/>
                </a:cubicBezTo>
                <a:lnTo>
                  <a:pt x="67485" y="2163"/>
                </a:lnTo>
                <a:cubicBezTo>
                  <a:pt x="69650" y="-360"/>
                  <a:pt x="73259" y="-360"/>
                  <a:pt x="75063" y="2163"/>
                </a:cubicBezTo>
                <a:lnTo>
                  <a:pt x="102851" y="39290"/>
                </a:lnTo>
                <a:cubicBezTo>
                  <a:pt x="103212" y="39651"/>
                  <a:pt x="103573" y="40011"/>
                  <a:pt x="103573" y="40732"/>
                </a:cubicBezTo>
                <a:cubicBezTo>
                  <a:pt x="103934" y="41093"/>
                  <a:pt x="103934" y="41453"/>
                  <a:pt x="103934" y="41813"/>
                </a:cubicBezTo>
                <a:lnTo>
                  <a:pt x="103934" y="240785"/>
                </a:lnTo>
                <a:lnTo>
                  <a:pt x="139661" y="240785"/>
                </a:lnTo>
                <a:lnTo>
                  <a:pt x="139661" y="4686"/>
                </a:lnTo>
                <a:cubicBezTo>
                  <a:pt x="139661" y="2163"/>
                  <a:pt x="141826" y="0"/>
                  <a:pt x="144352" y="0"/>
                </a:cubicBezTo>
                <a:close/>
              </a:path>
            </a:pathLst>
          </a:custGeom>
          <a:solidFill>
            <a:schemeClr val="bg1"/>
          </a:solidFill>
          <a:ln>
            <a:noFill/>
          </a:ln>
          <a:effectLst/>
        </p:spPr>
        <p:txBody>
          <a:bodyPr anchor="ctr"/>
          <a:lstStyle/>
          <a:p>
            <a:endParaRPr lang="en-US" dirty="0">
              <a:latin typeface="Arial" panose="020B0604020202020204" pitchFamily="34" charset="0"/>
              <a:cs typeface="Arial" panose="020B0604020202020204" pitchFamily="34" charset="0"/>
            </a:endParaRPr>
          </a:p>
        </p:txBody>
      </p:sp>
      <p:sp>
        <p:nvSpPr>
          <p:cNvPr id="66" name="Freeform 760">
            <a:extLst>
              <a:ext uri="{FF2B5EF4-FFF2-40B4-BE49-F238E27FC236}">
                <a16:creationId xmlns:a16="http://schemas.microsoft.com/office/drawing/2014/main" id="{98C824D0-26AA-6145-A45A-5072DF7045AD}"/>
              </a:ext>
            </a:extLst>
          </p:cNvPr>
          <p:cNvSpPr>
            <a:spLocks noChangeArrowheads="1"/>
          </p:cNvSpPr>
          <p:nvPr/>
        </p:nvSpPr>
        <p:spPr bwMode="auto">
          <a:xfrm>
            <a:off x="2866685" y="3302957"/>
            <a:ext cx="897872" cy="786216"/>
          </a:xfrm>
          <a:custGeom>
            <a:avLst/>
            <a:gdLst>
              <a:gd name="T0" fmla="*/ 29805 w 306027"/>
              <a:gd name="T1" fmla="*/ 186710 h 267856"/>
              <a:gd name="T2" fmla="*/ 19050 w 306027"/>
              <a:gd name="T3" fmla="*/ 186710 h 267856"/>
              <a:gd name="T4" fmla="*/ 276074 w 306027"/>
              <a:gd name="T5" fmla="*/ 180535 h 267856"/>
              <a:gd name="T6" fmla="*/ 215807 w 306027"/>
              <a:gd name="T7" fmla="*/ 201649 h 267856"/>
              <a:gd name="T8" fmla="*/ 215085 w 306027"/>
              <a:gd name="T9" fmla="*/ 213101 h 267856"/>
              <a:gd name="T10" fmla="*/ 273187 w 306027"/>
              <a:gd name="T11" fmla="*/ 193060 h 267856"/>
              <a:gd name="T12" fmla="*/ 276074 w 306027"/>
              <a:gd name="T13" fmla="*/ 180535 h 267856"/>
              <a:gd name="T14" fmla="*/ 48358 w 306027"/>
              <a:gd name="T15" fmla="*/ 246026 h 267856"/>
              <a:gd name="T16" fmla="*/ 296644 w 306027"/>
              <a:gd name="T17" fmla="*/ 200934 h 267856"/>
              <a:gd name="T18" fmla="*/ 273909 w 306027"/>
              <a:gd name="T19" fmla="*/ 202723 h 267856"/>
              <a:gd name="T20" fmla="*/ 168532 w 306027"/>
              <a:gd name="T21" fmla="*/ 230279 h 267856"/>
              <a:gd name="T22" fmla="*/ 123422 w 306027"/>
              <a:gd name="T23" fmla="*/ 222048 h 267856"/>
              <a:gd name="T24" fmla="*/ 198124 w 306027"/>
              <a:gd name="T25" fmla="*/ 217038 h 267856"/>
              <a:gd name="T26" fmla="*/ 206785 w 306027"/>
              <a:gd name="T27" fmla="*/ 208449 h 267856"/>
              <a:gd name="T28" fmla="*/ 194876 w 306027"/>
              <a:gd name="T29" fmla="*/ 192702 h 267856"/>
              <a:gd name="T30" fmla="*/ 48358 w 306027"/>
              <a:gd name="T31" fmla="*/ 171230 h 267856"/>
              <a:gd name="T32" fmla="*/ 9383 w 306027"/>
              <a:gd name="T33" fmla="*/ 244952 h 267856"/>
              <a:gd name="T34" fmla="*/ 38975 w 306027"/>
              <a:gd name="T35" fmla="*/ 171230 h 267856"/>
              <a:gd name="T36" fmla="*/ 4692 w 306027"/>
              <a:gd name="T37" fmla="*/ 161925 h 267856"/>
              <a:gd name="T38" fmla="*/ 136413 w 306027"/>
              <a:gd name="T39" fmla="*/ 175166 h 267856"/>
              <a:gd name="T40" fmla="*/ 210033 w 306027"/>
              <a:gd name="T41" fmla="*/ 189481 h 267856"/>
              <a:gd name="T42" fmla="*/ 249730 w 306027"/>
              <a:gd name="T43" fmla="*/ 179461 h 267856"/>
              <a:gd name="T44" fmla="*/ 287622 w 306027"/>
              <a:gd name="T45" fmla="*/ 184829 h 267856"/>
              <a:gd name="T46" fmla="*/ 300253 w 306027"/>
              <a:gd name="T47" fmla="*/ 189481 h 267856"/>
              <a:gd name="T48" fmla="*/ 294840 w 306027"/>
              <a:gd name="T49" fmla="*/ 218112 h 267856"/>
              <a:gd name="T50" fmla="*/ 42945 w 306027"/>
              <a:gd name="T51" fmla="*/ 253899 h 267856"/>
              <a:gd name="T52" fmla="*/ 0 w 306027"/>
              <a:gd name="T53" fmla="*/ 249247 h 267856"/>
              <a:gd name="T54" fmla="*/ 4692 w 306027"/>
              <a:gd name="T55" fmla="*/ 161925 h 267856"/>
              <a:gd name="T56" fmla="*/ 178636 w 306027"/>
              <a:gd name="T57" fmla="*/ 143471 h 267856"/>
              <a:gd name="T58" fmla="*/ 202455 w 306027"/>
              <a:gd name="T59" fmla="*/ 143471 h 267856"/>
              <a:gd name="T60" fmla="*/ 232769 w 306027"/>
              <a:gd name="T61" fmla="*/ 97330 h 267856"/>
              <a:gd name="T62" fmla="*/ 195237 w 306027"/>
              <a:gd name="T63" fmla="*/ 122563 h 267856"/>
              <a:gd name="T64" fmla="*/ 232769 w 306027"/>
              <a:gd name="T65" fmla="*/ 109586 h 267856"/>
              <a:gd name="T66" fmla="*/ 73259 w 306027"/>
              <a:gd name="T67" fmla="*/ 97330 h 267856"/>
              <a:gd name="T68" fmla="*/ 153014 w 306027"/>
              <a:gd name="T69" fmla="*/ 134099 h 267856"/>
              <a:gd name="T70" fmla="*/ 185854 w 306027"/>
              <a:gd name="T71" fmla="*/ 122563 h 267856"/>
              <a:gd name="T72" fmla="*/ 153014 w 306027"/>
              <a:gd name="T73" fmla="*/ 115354 h 267856"/>
              <a:gd name="T74" fmla="*/ 232769 w 306027"/>
              <a:gd name="T75" fmla="*/ 63805 h 267856"/>
              <a:gd name="T76" fmla="*/ 195237 w 306027"/>
              <a:gd name="T77" fmla="*/ 102376 h 267856"/>
              <a:gd name="T78" fmla="*/ 232769 w 306027"/>
              <a:gd name="T79" fmla="*/ 63805 h 267856"/>
              <a:gd name="T80" fmla="*/ 73259 w 306027"/>
              <a:gd name="T81" fmla="*/ 81829 h 267856"/>
              <a:gd name="T82" fmla="*/ 185854 w 306027"/>
              <a:gd name="T83" fmla="*/ 103818 h 267856"/>
              <a:gd name="T84" fmla="*/ 154096 w 306027"/>
              <a:gd name="T85" fmla="*/ 83271 h 267856"/>
              <a:gd name="T86" fmla="*/ 151931 w 306027"/>
              <a:gd name="T87" fmla="*/ 83271 h 267856"/>
              <a:gd name="T88" fmla="*/ 153014 w 306027"/>
              <a:gd name="T89" fmla="*/ 9373 h 267856"/>
              <a:gd name="T90" fmla="*/ 153014 w 306027"/>
              <a:gd name="T91" fmla="*/ 74259 h 267856"/>
              <a:gd name="T92" fmla="*/ 150127 w 306027"/>
              <a:gd name="T93" fmla="*/ 41455 h 267856"/>
              <a:gd name="T94" fmla="*/ 155901 w 306027"/>
              <a:gd name="T95" fmla="*/ 34246 h 267856"/>
              <a:gd name="T96" fmla="*/ 282209 w 306027"/>
              <a:gd name="T97" fmla="*/ 41816 h 267856"/>
              <a:gd name="T98" fmla="*/ 151931 w 306027"/>
              <a:gd name="T99" fmla="*/ 0 h 267856"/>
              <a:gd name="T100" fmla="*/ 302419 w 306027"/>
              <a:gd name="T101" fmla="*/ 37130 h 267856"/>
              <a:gd name="T102" fmla="*/ 302419 w 306027"/>
              <a:gd name="T103" fmla="*/ 46142 h 267856"/>
              <a:gd name="T104" fmla="*/ 242151 w 306027"/>
              <a:gd name="T105" fmla="*/ 109586 h 267856"/>
              <a:gd name="T106" fmla="*/ 211477 w 306027"/>
              <a:gd name="T107" fmla="*/ 143471 h 267856"/>
              <a:gd name="T108" fmla="*/ 169253 w 306027"/>
              <a:gd name="T109" fmla="*/ 143471 h 267856"/>
              <a:gd name="T110" fmla="*/ 153014 w 306027"/>
              <a:gd name="T111" fmla="*/ 143471 h 267856"/>
              <a:gd name="T112" fmla="*/ 64237 w 306027"/>
              <a:gd name="T113" fmla="*/ 61282 h 267856"/>
              <a:gd name="T114" fmla="*/ 0 w 306027"/>
              <a:gd name="T115" fmla="*/ 41816 h 267856"/>
              <a:gd name="T116" fmla="*/ 151931 w 306027"/>
              <a:gd name="T117" fmla="*/ 0 h 267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027" h="267856">
                <a:moveTo>
                  <a:pt x="24428" y="180975"/>
                </a:moveTo>
                <a:cubicBezTo>
                  <a:pt x="27295" y="180975"/>
                  <a:pt x="29805" y="183484"/>
                  <a:pt x="29805" y="186710"/>
                </a:cubicBezTo>
                <a:cubicBezTo>
                  <a:pt x="29805" y="189578"/>
                  <a:pt x="27295" y="191729"/>
                  <a:pt x="24428" y="191729"/>
                </a:cubicBezTo>
                <a:cubicBezTo>
                  <a:pt x="21201" y="191729"/>
                  <a:pt x="19050" y="189578"/>
                  <a:pt x="19050" y="186710"/>
                </a:cubicBezTo>
                <a:cubicBezTo>
                  <a:pt x="19050" y="183484"/>
                  <a:pt x="21201" y="180975"/>
                  <a:pt x="24428" y="180975"/>
                </a:cubicBezTo>
                <a:close/>
                <a:moveTo>
                  <a:pt x="276074" y="180535"/>
                </a:moveTo>
                <a:cubicBezTo>
                  <a:pt x="273548" y="179461"/>
                  <a:pt x="262000" y="184113"/>
                  <a:pt x="253700" y="187692"/>
                </a:cubicBezTo>
                <a:cubicBezTo>
                  <a:pt x="243234" y="192344"/>
                  <a:pt x="230242" y="197713"/>
                  <a:pt x="215807" y="201649"/>
                </a:cubicBezTo>
                <a:cubicBezTo>
                  <a:pt x="216168" y="203797"/>
                  <a:pt x="216529" y="206302"/>
                  <a:pt x="216168" y="208807"/>
                </a:cubicBezTo>
                <a:cubicBezTo>
                  <a:pt x="215807" y="210238"/>
                  <a:pt x="215807" y="211670"/>
                  <a:pt x="215085" y="213101"/>
                </a:cubicBezTo>
                <a:cubicBezTo>
                  <a:pt x="239986" y="207017"/>
                  <a:pt x="257669" y="199502"/>
                  <a:pt x="270300" y="194492"/>
                </a:cubicBezTo>
                <a:cubicBezTo>
                  <a:pt x="271383" y="193776"/>
                  <a:pt x="272465" y="193418"/>
                  <a:pt x="273187" y="193060"/>
                </a:cubicBezTo>
                <a:cubicBezTo>
                  <a:pt x="275713" y="190913"/>
                  <a:pt x="278600" y="187334"/>
                  <a:pt x="278600" y="184829"/>
                </a:cubicBezTo>
                <a:cubicBezTo>
                  <a:pt x="278600" y="183755"/>
                  <a:pt x="278240" y="182324"/>
                  <a:pt x="276074" y="180535"/>
                </a:cubicBezTo>
                <a:close/>
                <a:moveTo>
                  <a:pt x="48358" y="171230"/>
                </a:moveTo>
                <a:lnTo>
                  <a:pt x="48358" y="246026"/>
                </a:lnTo>
                <a:cubicBezTo>
                  <a:pt x="69289" y="252468"/>
                  <a:pt x="194154" y="285392"/>
                  <a:pt x="289427" y="210596"/>
                </a:cubicBezTo>
                <a:cubicBezTo>
                  <a:pt x="291231" y="209165"/>
                  <a:pt x="296284" y="204870"/>
                  <a:pt x="296644" y="200934"/>
                </a:cubicBezTo>
                <a:cubicBezTo>
                  <a:pt x="296644" y="200218"/>
                  <a:pt x="296284" y="198428"/>
                  <a:pt x="294479" y="196639"/>
                </a:cubicBezTo>
                <a:cubicBezTo>
                  <a:pt x="292314" y="194850"/>
                  <a:pt x="283292" y="198786"/>
                  <a:pt x="273909" y="202723"/>
                </a:cubicBezTo>
                <a:cubicBezTo>
                  <a:pt x="258391" y="209165"/>
                  <a:pt x="235295" y="219185"/>
                  <a:pt x="201011" y="225627"/>
                </a:cubicBezTo>
                <a:cubicBezTo>
                  <a:pt x="193072" y="228490"/>
                  <a:pt x="182245" y="230279"/>
                  <a:pt x="168532" y="230279"/>
                </a:cubicBezTo>
                <a:cubicBezTo>
                  <a:pt x="156983" y="230279"/>
                  <a:pt x="143270" y="229206"/>
                  <a:pt x="127391" y="227058"/>
                </a:cubicBezTo>
                <a:cubicBezTo>
                  <a:pt x="124865" y="226701"/>
                  <a:pt x="122700" y="224553"/>
                  <a:pt x="123422" y="222048"/>
                </a:cubicBezTo>
                <a:cubicBezTo>
                  <a:pt x="123422" y="219543"/>
                  <a:pt x="125948" y="217396"/>
                  <a:pt x="128474" y="217754"/>
                </a:cubicBezTo>
                <a:cubicBezTo>
                  <a:pt x="170336" y="223122"/>
                  <a:pt x="189463" y="220259"/>
                  <a:pt x="198124" y="217038"/>
                </a:cubicBezTo>
                <a:lnTo>
                  <a:pt x="198485" y="216680"/>
                </a:lnTo>
                <a:cubicBezTo>
                  <a:pt x="206785" y="213817"/>
                  <a:pt x="206785" y="209523"/>
                  <a:pt x="206785" y="208449"/>
                </a:cubicBezTo>
                <a:cubicBezTo>
                  <a:pt x="207146" y="202723"/>
                  <a:pt x="206063" y="198428"/>
                  <a:pt x="203537" y="195923"/>
                </a:cubicBezTo>
                <a:cubicBezTo>
                  <a:pt x="199928" y="192344"/>
                  <a:pt x="194876" y="192702"/>
                  <a:pt x="194876" y="192702"/>
                </a:cubicBezTo>
                <a:cubicBezTo>
                  <a:pt x="149405" y="193418"/>
                  <a:pt x="140744" y="188766"/>
                  <a:pt x="131361" y="183040"/>
                </a:cubicBezTo>
                <a:cubicBezTo>
                  <a:pt x="121978" y="177672"/>
                  <a:pt x="111512" y="171588"/>
                  <a:pt x="48358" y="171230"/>
                </a:cubicBezTo>
                <a:close/>
                <a:moveTo>
                  <a:pt x="9383" y="171230"/>
                </a:moveTo>
                <a:lnTo>
                  <a:pt x="9383" y="244952"/>
                </a:lnTo>
                <a:lnTo>
                  <a:pt x="38975" y="244952"/>
                </a:lnTo>
                <a:lnTo>
                  <a:pt x="38975" y="171230"/>
                </a:lnTo>
                <a:lnTo>
                  <a:pt x="9383" y="171230"/>
                </a:lnTo>
                <a:close/>
                <a:moveTo>
                  <a:pt x="4692" y="161925"/>
                </a:moveTo>
                <a:lnTo>
                  <a:pt x="43667" y="161925"/>
                </a:lnTo>
                <a:cubicBezTo>
                  <a:pt x="113678" y="161925"/>
                  <a:pt x="125587" y="169083"/>
                  <a:pt x="136413" y="175166"/>
                </a:cubicBezTo>
                <a:cubicBezTo>
                  <a:pt x="144353" y="180177"/>
                  <a:pt x="151570" y="184113"/>
                  <a:pt x="194154" y="183398"/>
                </a:cubicBezTo>
                <a:cubicBezTo>
                  <a:pt x="194515" y="183398"/>
                  <a:pt x="203537" y="183040"/>
                  <a:pt x="210033" y="189481"/>
                </a:cubicBezTo>
                <a:cubicBezTo>
                  <a:pt x="211116" y="190555"/>
                  <a:pt x="211837" y="191629"/>
                  <a:pt x="212920" y="193060"/>
                </a:cubicBezTo>
                <a:cubicBezTo>
                  <a:pt x="226994" y="188766"/>
                  <a:pt x="239625" y="183755"/>
                  <a:pt x="249730" y="179461"/>
                </a:cubicBezTo>
                <a:cubicBezTo>
                  <a:pt x="265609" y="172661"/>
                  <a:pt x="275352" y="168725"/>
                  <a:pt x="281487" y="173377"/>
                </a:cubicBezTo>
                <a:cubicBezTo>
                  <a:pt x="286901" y="177314"/>
                  <a:pt x="287622" y="181608"/>
                  <a:pt x="287622" y="184829"/>
                </a:cubicBezTo>
                <a:cubicBezTo>
                  <a:pt x="287622" y="185903"/>
                  <a:pt x="287622" y="186976"/>
                  <a:pt x="287262" y="187692"/>
                </a:cubicBezTo>
                <a:cubicBezTo>
                  <a:pt x="292675" y="186618"/>
                  <a:pt x="297005" y="186976"/>
                  <a:pt x="300253" y="189481"/>
                </a:cubicBezTo>
                <a:cubicBezTo>
                  <a:pt x="305306" y="193776"/>
                  <a:pt x="306027" y="198428"/>
                  <a:pt x="306027" y="201291"/>
                </a:cubicBezTo>
                <a:cubicBezTo>
                  <a:pt x="305666" y="210596"/>
                  <a:pt x="295923" y="217396"/>
                  <a:pt x="294840" y="218112"/>
                </a:cubicBezTo>
                <a:cubicBezTo>
                  <a:pt x="245038" y="257478"/>
                  <a:pt x="186937" y="267856"/>
                  <a:pt x="139300" y="267856"/>
                </a:cubicBezTo>
                <a:cubicBezTo>
                  <a:pt x="88416" y="267856"/>
                  <a:pt x="48719" y="255689"/>
                  <a:pt x="42945" y="253899"/>
                </a:cubicBezTo>
                <a:lnTo>
                  <a:pt x="4692" y="253899"/>
                </a:lnTo>
                <a:cubicBezTo>
                  <a:pt x="2166" y="253899"/>
                  <a:pt x="0" y="252110"/>
                  <a:pt x="0" y="249247"/>
                </a:cubicBezTo>
                <a:lnTo>
                  <a:pt x="0" y="166577"/>
                </a:lnTo>
                <a:cubicBezTo>
                  <a:pt x="0" y="164072"/>
                  <a:pt x="2166" y="161925"/>
                  <a:pt x="4692" y="161925"/>
                </a:cubicBezTo>
                <a:close/>
                <a:moveTo>
                  <a:pt x="190545" y="131575"/>
                </a:moveTo>
                <a:cubicBezTo>
                  <a:pt x="184050" y="131575"/>
                  <a:pt x="178636" y="136983"/>
                  <a:pt x="178636" y="143471"/>
                </a:cubicBezTo>
                <a:cubicBezTo>
                  <a:pt x="178636" y="150320"/>
                  <a:pt x="184050" y="155367"/>
                  <a:pt x="190545" y="155367"/>
                </a:cubicBezTo>
                <a:cubicBezTo>
                  <a:pt x="197041" y="155367"/>
                  <a:pt x="202455" y="150320"/>
                  <a:pt x="202455" y="143471"/>
                </a:cubicBezTo>
                <a:cubicBezTo>
                  <a:pt x="202455" y="136983"/>
                  <a:pt x="197041" y="131575"/>
                  <a:pt x="190545" y="131575"/>
                </a:cubicBezTo>
                <a:close/>
                <a:moveTo>
                  <a:pt x="232769" y="97330"/>
                </a:moveTo>
                <a:cubicBezTo>
                  <a:pt x="224107" y="103818"/>
                  <a:pt x="210755" y="108505"/>
                  <a:pt x="195237" y="111749"/>
                </a:cubicBezTo>
                <a:lnTo>
                  <a:pt x="195237" y="122563"/>
                </a:lnTo>
                <a:cubicBezTo>
                  <a:pt x="198846" y="123645"/>
                  <a:pt x="202094" y="125447"/>
                  <a:pt x="204620" y="127971"/>
                </a:cubicBezTo>
                <a:cubicBezTo>
                  <a:pt x="221942" y="122924"/>
                  <a:pt x="232769" y="116075"/>
                  <a:pt x="232769" y="109586"/>
                </a:cubicBezTo>
                <a:lnTo>
                  <a:pt x="232769" y="97330"/>
                </a:lnTo>
                <a:close/>
                <a:moveTo>
                  <a:pt x="73259" y="97330"/>
                </a:moveTo>
                <a:lnTo>
                  <a:pt x="73259" y="109586"/>
                </a:lnTo>
                <a:cubicBezTo>
                  <a:pt x="73259" y="121121"/>
                  <a:pt x="107543" y="134099"/>
                  <a:pt x="153014" y="134099"/>
                </a:cubicBezTo>
                <a:cubicBezTo>
                  <a:pt x="159871" y="134099"/>
                  <a:pt x="166006" y="133738"/>
                  <a:pt x="172140" y="133378"/>
                </a:cubicBezTo>
                <a:cubicBezTo>
                  <a:pt x="175028" y="127971"/>
                  <a:pt x="180080" y="124005"/>
                  <a:pt x="185854" y="122563"/>
                </a:cubicBezTo>
                <a:lnTo>
                  <a:pt x="185854" y="113191"/>
                </a:lnTo>
                <a:cubicBezTo>
                  <a:pt x="175028" y="114993"/>
                  <a:pt x="163840" y="115354"/>
                  <a:pt x="153014" y="115354"/>
                </a:cubicBezTo>
                <a:cubicBezTo>
                  <a:pt x="121617" y="115354"/>
                  <a:pt x="89138" y="109586"/>
                  <a:pt x="73259" y="97330"/>
                </a:cubicBezTo>
                <a:close/>
                <a:moveTo>
                  <a:pt x="232769" y="63805"/>
                </a:moveTo>
                <a:lnTo>
                  <a:pt x="195237" y="73178"/>
                </a:lnTo>
                <a:lnTo>
                  <a:pt x="195237" y="102376"/>
                </a:lnTo>
                <a:cubicBezTo>
                  <a:pt x="217972" y="97690"/>
                  <a:pt x="232769" y="89399"/>
                  <a:pt x="232769" y="81829"/>
                </a:cubicBezTo>
                <a:lnTo>
                  <a:pt x="232769" y="63805"/>
                </a:lnTo>
                <a:close/>
                <a:moveTo>
                  <a:pt x="73259" y="63805"/>
                </a:moveTo>
                <a:lnTo>
                  <a:pt x="73259" y="81829"/>
                </a:lnTo>
                <a:cubicBezTo>
                  <a:pt x="73259" y="93364"/>
                  <a:pt x="107543" y="106342"/>
                  <a:pt x="153014" y="106342"/>
                </a:cubicBezTo>
                <a:cubicBezTo>
                  <a:pt x="164923" y="106342"/>
                  <a:pt x="176110" y="105260"/>
                  <a:pt x="185854" y="103818"/>
                </a:cubicBezTo>
                <a:lnTo>
                  <a:pt x="185854" y="75340"/>
                </a:lnTo>
                <a:lnTo>
                  <a:pt x="154096" y="83271"/>
                </a:lnTo>
                <a:cubicBezTo>
                  <a:pt x="153736" y="83271"/>
                  <a:pt x="153375" y="83271"/>
                  <a:pt x="153014" y="83271"/>
                </a:cubicBezTo>
                <a:cubicBezTo>
                  <a:pt x="152653" y="83271"/>
                  <a:pt x="152292" y="83271"/>
                  <a:pt x="151931" y="83271"/>
                </a:cubicBezTo>
                <a:lnTo>
                  <a:pt x="73259" y="63805"/>
                </a:lnTo>
                <a:close/>
                <a:moveTo>
                  <a:pt x="153014" y="9373"/>
                </a:moveTo>
                <a:lnTo>
                  <a:pt x="23818" y="41816"/>
                </a:lnTo>
                <a:lnTo>
                  <a:pt x="153014" y="74259"/>
                </a:lnTo>
                <a:lnTo>
                  <a:pt x="180441" y="67049"/>
                </a:lnTo>
                <a:lnTo>
                  <a:pt x="150127" y="41455"/>
                </a:lnTo>
                <a:cubicBezTo>
                  <a:pt x="147961" y="39653"/>
                  <a:pt x="147961" y="36769"/>
                  <a:pt x="149405" y="34606"/>
                </a:cubicBezTo>
                <a:cubicBezTo>
                  <a:pt x="151209" y="32804"/>
                  <a:pt x="154096" y="32443"/>
                  <a:pt x="155901" y="34246"/>
                </a:cubicBezTo>
                <a:lnTo>
                  <a:pt x="191628" y="64166"/>
                </a:lnTo>
                <a:lnTo>
                  <a:pt x="282209" y="41816"/>
                </a:lnTo>
                <a:lnTo>
                  <a:pt x="153014" y="9373"/>
                </a:lnTo>
                <a:close/>
                <a:moveTo>
                  <a:pt x="151931" y="0"/>
                </a:moveTo>
                <a:cubicBezTo>
                  <a:pt x="152653" y="0"/>
                  <a:pt x="153375" y="0"/>
                  <a:pt x="154096" y="0"/>
                </a:cubicBezTo>
                <a:lnTo>
                  <a:pt x="302419" y="37130"/>
                </a:lnTo>
                <a:cubicBezTo>
                  <a:pt x="304584" y="37851"/>
                  <a:pt x="306027" y="39653"/>
                  <a:pt x="306027" y="41816"/>
                </a:cubicBezTo>
                <a:cubicBezTo>
                  <a:pt x="306027" y="43979"/>
                  <a:pt x="304584" y="45781"/>
                  <a:pt x="302419" y="46142"/>
                </a:cubicBezTo>
                <a:lnTo>
                  <a:pt x="242151" y="61282"/>
                </a:lnTo>
                <a:lnTo>
                  <a:pt x="242151" y="109586"/>
                </a:lnTo>
                <a:cubicBezTo>
                  <a:pt x="242151" y="121482"/>
                  <a:pt x="228799" y="130133"/>
                  <a:pt x="210394" y="135901"/>
                </a:cubicBezTo>
                <a:cubicBezTo>
                  <a:pt x="211116" y="138064"/>
                  <a:pt x="211477" y="140587"/>
                  <a:pt x="211477" y="143471"/>
                </a:cubicBezTo>
                <a:cubicBezTo>
                  <a:pt x="211477" y="155007"/>
                  <a:pt x="202094" y="164740"/>
                  <a:pt x="190545" y="164740"/>
                </a:cubicBezTo>
                <a:cubicBezTo>
                  <a:pt x="178636" y="164740"/>
                  <a:pt x="169253" y="155007"/>
                  <a:pt x="169253" y="143471"/>
                </a:cubicBezTo>
                <a:lnTo>
                  <a:pt x="169253" y="143111"/>
                </a:lnTo>
                <a:cubicBezTo>
                  <a:pt x="163840" y="143111"/>
                  <a:pt x="158427" y="143471"/>
                  <a:pt x="153014" y="143471"/>
                </a:cubicBezTo>
                <a:cubicBezTo>
                  <a:pt x="110069" y="143471"/>
                  <a:pt x="64237" y="131575"/>
                  <a:pt x="64237" y="109586"/>
                </a:cubicBezTo>
                <a:lnTo>
                  <a:pt x="64237" y="61282"/>
                </a:lnTo>
                <a:lnTo>
                  <a:pt x="3609" y="46142"/>
                </a:lnTo>
                <a:cubicBezTo>
                  <a:pt x="1444" y="45781"/>
                  <a:pt x="0" y="43979"/>
                  <a:pt x="0" y="41816"/>
                </a:cubicBezTo>
                <a:cubicBezTo>
                  <a:pt x="0" y="39653"/>
                  <a:pt x="1444" y="37851"/>
                  <a:pt x="3609" y="37130"/>
                </a:cubicBezTo>
                <a:lnTo>
                  <a:pt x="151931" y="0"/>
                </a:lnTo>
                <a:close/>
              </a:path>
            </a:pathLst>
          </a:custGeom>
          <a:solidFill>
            <a:schemeClr val="bg1"/>
          </a:solidFill>
          <a:ln>
            <a:noFill/>
          </a:ln>
          <a:effectLst/>
        </p:spPr>
        <p:txBody>
          <a:bodyPr anchor="ctr"/>
          <a:lstStyle/>
          <a:p>
            <a:endParaRPr lang="en-US" dirty="0">
              <a:latin typeface="Arial" panose="020B0604020202020204" pitchFamily="34" charset="0"/>
              <a:cs typeface="Arial" panose="020B0604020202020204" pitchFamily="34" charset="0"/>
            </a:endParaRPr>
          </a:p>
        </p:txBody>
      </p:sp>
      <p:sp>
        <p:nvSpPr>
          <p:cNvPr id="67" name="Freeform 774">
            <a:extLst>
              <a:ext uri="{FF2B5EF4-FFF2-40B4-BE49-F238E27FC236}">
                <a16:creationId xmlns:a16="http://schemas.microsoft.com/office/drawing/2014/main" id="{E0C2B26E-32F5-0842-866D-973A022C2C79}"/>
              </a:ext>
            </a:extLst>
          </p:cNvPr>
          <p:cNvSpPr>
            <a:spLocks noChangeArrowheads="1"/>
          </p:cNvSpPr>
          <p:nvPr/>
        </p:nvSpPr>
        <p:spPr bwMode="auto">
          <a:xfrm>
            <a:off x="6914329" y="7931741"/>
            <a:ext cx="897872" cy="888566"/>
          </a:xfrm>
          <a:custGeom>
            <a:avLst/>
            <a:gdLst>
              <a:gd name="T0" fmla="*/ 30314 w 306026"/>
              <a:gd name="T1" fmla="*/ 264904 h 302202"/>
              <a:gd name="T2" fmla="*/ 129917 w 306026"/>
              <a:gd name="T3" fmla="*/ 279250 h 302202"/>
              <a:gd name="T4" fmla="*/ 134608 w 306026"/>
              <a:gd name="T5" fmla="*/ 283912 h 302202"/>
              <a:gd name="T6" fmla="*/ 143630 w 306026"/>
              <a:gd name="T7" fmla="*/ 292878 h 302202"/>
              <a:gd name="T8" fmla="*/ 171779 w 306026"/>
              <a:gd name="T9" fmla="*/ 283912 h 302202"/>
              <a:gd name="T10" fmla="*/ 282569 w 306026"/>
              <a:gd name="T11" fmla="*/ 279250 h 302202"/>
              <a:gd name="T12" fmla="*/ 156622 w 306026"/>
              <a:gd name="T13" fmla="*/ 273511 h 302202"/>
              <a:gd name="T14" fmla="*/ 81468 w 306026"/>
              <a:gd name="T15" fmla="*/ 252531 h 302202"/>
              <a:gd name="T16" fmla="*/ 44388 w 306026"/>
              <a:gd name="T17" fmla="*/ 250200 h 302202"/>
              <a:gd name="T18" fmla="*/ 52327 w 306026"/>
              <a:gd name="T19" fmla="*/ 230116 h 302202"/>
              <a:gd name="T20" fmla="*/ 170336 w 306026"/>
              <a:gd name="T21" fmla="*/ 251635 h 302202"/>
              <a:gd name="T22" fmla="*/ 247203 w 306026"/>
              <a:gd name="T23" fmla="*/ 212184 h 302202"/>
              <a:gd name="T24" fmla="*/ 173944 w 306026"/>
              <a:gd name="T25" fmla="*/ 194611 h 302202"/>
              <a:gd name="T26" fmla="*/ 173944 w 306026"/>
              <a:gd name="T27" fmla="*/ 203936 h 302202"/>
              <a:gd name="T28" fmla="*/ 157705 w 306026"/>
              <a:gd name="T29" fmla="*/ 252710 h 302202"/>
              <a:gd name="T30" fmla="*/ 254421 w 306026"/>
              <a:gd name="T31" fmla="*/ 205729 h 302202"/>
              <a:gd name="T32" fmla="*/ 281126 w 306026"/>
              <a:gd name="T33" fmla="*/ 257014 h 302202"/>
              <a:gd name="T34" fmla="*/ 292674 w 306026"/>
              <a:gd name="T35" fmla="*/ 279250 h 302202"/>
              <a:gd name="T36" fmla="*/ 306026 w 306026"/>
              <a:gd name="T37" fmla="*/ 283912 h 302202"/>
              <a:gd name="T38" fmla="*/ 180440 w 306026"/>
              <a:gd name="T39" fmla="*/ 288216 h 302202"/>
              <a:gd name="T40" fmla="*/ 143630 w 306026"/>
              <a:gd name="T41" fmla="*/ 302202 h 302202"/>
              <a:gd name="T42" fmla="*/ 4691 w 306026"/>
              <a:gd name="T43" fmla="*/ 288216 h 302202"/>
              <a:gd name="T44" fmla="*/ 4691 w 306026"/>
              <a:gd name="T45" fmla="*/ 279250 h 302202"/>
              <a:gd name="T46" fmla="*/ 22735 w 306026"/>
              <a:gd name="T47" fmla="*/ 259166 h 302202"/>
              <a:gd name="T48" fmla="*/ 33201 w 306026"/>
              <a:gd name="T49" fmla="*/ 254145 h 302202"/>
              <a:gd name="T50" fmla="*/ 47997 w 306026"/>
              <a:gd name="T51" fmla="*/ 221150 h 302202"/>
              <a:gd name="T52" fmla="*/ 148322 w 306026"/>
              <a:gd name="T53" fmla="*/ 203936 h 302202"/>
              <a:gd name="T54" fmla="*/ 127391 w 306026"/>
              <a:gd name="T55" fmla="*/ 199273 h 302202"/>
              <a:gd name="T56" fmla="*/ 115770 w 306026"/>
              <a:gd name="T57" fmla="*/ 170799 h 302202"/>
              <a:gd name="T58" fmla="*/ 193318 w 306026"/>
              <a:gd name="T59" fmla="*/ 175032 h 302202"/>
              <a:gd name="T60" fmla="*/ 115770 w 306026"/>
              <a:gd name="T61" fmla="*/ 179971 h 302202"/>
              <a:gd name="T62" fmla="*/ 115770 w 306026"/>
              <a:gd name="T63" fmla="*/ 170799 h 302202"/>
              <a:gd name="T64" fmla="*/ 218153 w 306026"/>
              <a:gd name="T65" fmla="*/ 25324 h 302202"/>
              <a:gd name="T66" fmla="*/ 154346 w 306026"/>
              <a:gd name="T67" fmla="*/ 95972 h 302202"/>
              <a:gd name="T68" fmla="*/ 147894 w 306026"/>
              <a:gd name="T69" fmla="*/ 95972 h 302202"/>
              <a:gd name="T70" fmla="*/ 122443 w 306026"/>
              <a:gd name="T71" fmla="*/ 63892 h 302202"/>
              <a:gd name="T72" fmla="*/ 151120 w 306026"/>
              <a:gd name="T73" fmla="*/ 86240 h 302202"/>
              <a:gd name="T74" fmla="*/ 147650 w 306026"/>
              <a:gd name="T75" fmla="*/ 72 h 302202"/>
              <a:gd name="T76" fmla="*/ 193687 w 306026"/>
              <a:gd name="T77" fmla="*/ 19961 h 302202"/>
              <a:gd name="T78" fmla="*/ 148369 w 306026"/>
              <a:gd name="T79" fmla="*/ 9113 h 302202"/>
              <a:gd name="T80" fmla="*/ 105209 w 306026"/>
              <a:gd name="T81" fmla="*/ 106388 h 302202"/>
              <a:gd name="T82" fmla="*/ 183617 w 306026"/>
              <a:gd name="T83" fmla="*/ 148697 h 302202"/>
              <a:gd name="T84" fmla="*/ 198003 w 306026"/>
              <a:gd name="T85" fmla="*/ 106388 h 302202"/>
              <a:gd name="T86" fmla="*/ 210592 w 306026"/>
              <a:gd name="T87" fmla="*/ 61909 h 302202"/>
              <a:gd name="T88" fmla="*/ 219943 w 306026"/>
              <a:gd name="T89" fmla="*/ 60824 h 302202"/>
              <a:gd name="T90" fmla="*/ 205197 w 306026"/>
              <a:gd name="T91" fmla="*/ 112174 h 302202"/>
              <a:gd name="T92" fmla="*/ 192968 w 306026"/>
              <a:gd name="T93" fmla="*/ 153036 h 302202"/>
              <a:gd name="T94" fmla="*/ 114920 w 306026"/>
              <a:gd name="T95" fmla="*/ 157738 h 302202"/>
              <a:gd name="T96" fmla="*/ 110244 w 306026"/>
              <a:gd name="T97" fmla="*/ 149059 h 302202"/>
              <a:gd name="T98" fmla="*/ 82909 w 306026"/>
              <a:gd name="T99" fmla="*/ 68780 h 30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6026" h="302202">
                <a:moveTo>
                  <a:pt x="81468" y="252531"/>
                </a:moveTo>
                <a:cubicBezTo>
                  <a:pt x="57470" y="254773"/>
                  <a:pt x="36268" y="262573"/>
                  <a:pt x="30314" y="264904"/>
                </a:cubicBezTo>
                <a:lnTo>
                  <a:pt x="23818" y="279250"/>
                </a:lnTo>
                <a:lnTo>
                  <a:pt x="129917" y="279250"/>
                </a:lnTo>
                <a:cubicBezTo>
                  <a:pt x="131000" y="279250"/>
                  <a:pt x="132082" y="279608"/>
                  <a:pt x="133165" y="280326"/>
                </a:cubicBezTo>
                <a:cubicBezTo>
                  <a:pt x="133887" y="281401"/>
                  <a:pt x="134608" y="282477"/>
                  <a:pt x="134608" y="283912"/>
                </a:cubicBezTo>
                <a:cubicBezTo>
                  <a:pt x="134608" y="286064"/>
                  <a:pt x="135330" y="288216"/>
                  <a:pt x="137135" y="290367"/>
                </a:cubicBezTo>
                <a:cubicBezTo>
                  <a:pt x="138939" y="291802"/>
                  <a:pt x="141465" y="292878"/>
                  <a:pt x="143630" y="292878"/>
                </a:cubicBezTo>
                <a:lnTo>
                  <a:pt x="162396" y="292878"/>
                </a:lnTo>
                <a:cubicBezTo>
                  <a:pt x="167448" y="292878"/>
                  <a:pt x="171779" y="288933"/>
                  <a:pt x="171779" y="283912"/>
                </a:cubicBezTo>
                <a:cubicBezTo>
                  <a:pt x="171779" y="281401"/>
                  <a:pt x="173583" y="279250"/>
                  <a:pt x="176110" y="279250"/>
                </a:cubicBezTo>
                <a:lnTo>
                  <a:pt x="282569" y="279250"/>
                </a:lnTo>
                <a:lnTo>
                  <a:pt x="275712" y="264904"/>
                </a:lnTo>
                <a:cubicBezTo>
                  <a:pt x="264164" y="260242"/>
                  <a:pt x="190906" y="233703"/>
                  <a:pt x="156622" y="273511"/>
                </a:cubicBezTo>
                <a:cubicBezTo>
                  <a:pt x="154818" y="275663"/>
                  <a:pt x="151209" y="275663"/>
                  <a:pt x="149405" y="273511"/>
                </a:cubicBezTo>
                <a:cubicBezTo>
                  <a:pt x="132263" y="253607"/>
                  <a:pt x="105467" y="250290"/>
                  <a:pt x="81468" y="252531"/>
                </a:cubicBezTo>
                <a:close/>
                <a:moveTo>
                  <a:pt x="52327" y="230116"/>
                </a:moveTo>
                <a:lnTo>
                  <a:pt x="44388" y="250200"/>
                </a:lnTo>
                <a:cubicBezTo>
                  <a:pt x="65680" y="244103"/>
                  <a:pt x="100685" y="237289"/>
                  <a:pt x="129556" y="248765"/>
                </a:cubicBezTo>
                <a:cubicBezTo>
                  <a:pt x="115120" y="236572"/>
                  <a:pt x="90581" y="225095"/>
                  <a:pt x="52327" y="230116"/>
                </a:cubicBezTo>
                <a:close/>
                <a:moveTo>
                  <a:pt x="247203" y="212184"/>
                </a:moveTo>
                <a:cubicBezTo>
                  <a:pt x="206063" y="217564"/>
                  <a:pt x="182605" y="236213"/>
                  <a:pt x="170336" y="251635"/>
                </a:cubicBezTo>
                <a:cubicBezTo>
                  <a:pt x="199928" y="236213"/>
                  <a:pt x="238903" y="243386"/>
                  <a:pt x="261638" y="250200"/>
                </a:cubicBezTo>
                <a:lnTo>
                  <a:pt x="247203" y="212184"/>
                </a:lnTo>
                <a:close/>
                <a:moveTo>
                  <a:pt x="132082" y="194611"/>
                </a:moveTo>
                <a:lnTo>
                  <a:pt x="173944" y="194611"/>
                </a:lnTo>
                <a:cubicBezTo>
                  <a:pt x="176470" y="194611"/>
                  <a:pt x="178275" y="196763"/>
                  <a:pt x="178275" y="199273"/>
                </a:cubicBezTo>
                <a:cubicBezTo>
                  <a:pt x="178275" y="201784"/>
                  <a:pt x="176470" y="203936"/>
                  <a:pt x="173944" y="203936"/>
                </a:cubicBezTo>
                <a:lnTo>
                  <a:pt x="157705" y="203936"/>
                </a:lnTo>
                <a:lnTo>
                  <a:pt x="157705" y="252710"/>
                </a:lnTo>
                <a:cubicBezTo>
                  <a:pt x="169975" y="234779"/>
                  <a:pt x="196680" y="208239"/>
                  <a:pt x="249729" y="202860"/>
                </a:cubicBezTo>
                <a:cubicBezTo>
                  <a:pt x="251894" y="202501"/>
                  <a:pt x="253699" y="203577"/>
                  <a:pt x="254421" y="205729"/>
                </a:cubicBezTo>
                <a:lnTo>
                  <a:pt x="273186" y="254145"/>
                </a:lnTo>
                <a:cubicBezTo>
                  <a:pt x="277517" y="255580"/>
                  <a:pt x="280404" y="257014"/>
                  <a:pt x="281126" y="257014"/>
                </a:cubicBezTo>
                <a:cubicBezTo>
                  <a:pt x="282208" y="257373"/>
                  <a:pt x="282930" y="258449"/>
                  <a:pt x="283291" y="259166"/>
                </a:cubicBezTo>
                <a:lnTo>
                  <a:pt x="292674" y="279250"/>
                </a:lnTo>
                <a:lnTo>
                  <a:pt x="301335" y="279250"/>
                </a:lnTo>
                <a:cubicBezTo>
                  <a:pt x="303861" y="279250"/>
                  <a:pt x="306026" y="281401"/>
                  <a:pt x="306026" y="283912"/>
                </a:cubicBezTo>
                <a:cubicBezTo>
                  <a:pt x="306026" y="286422"/>
                  <a:pt x="303861" y="288216"/>
                  <a:pt x="301335" y="288216"/>
                </a:cubicBezTo>
                <a:lnTo>
                  <a:pt x="180440" y="288216"/>
                </a:lnTo>
                <a:cubicBezTo>
                  <a:pt x="178275" y="296106"/>
                  <a:pt x="171057" y="302202"/>
                  <a:pt x="162396" y="302202"/>
                </a:cubicBezTo>
                <a:lnTo>
                  <a:pt x="143630" y="302202"/>
                </a:lnTo>
                <a:cubicBezTo>
                  <a:pt x="135330" y="302202"/>
                  <a:pt x="127752" y="296106"/>
                  <a:pt x="125947" y="288216"/>
                </a:cubicBezTo>
                <a:lnTo>
                  <a:pt x="4691" y="288216"/>
                </a:lnTo>
                <a:cubicBezTo>
                  <a:pt x="2165" y="288216"/>
                  <a:pt x="0" y="286422"/>
                  <a:pt x="0" y="283912"/>
                </a:cubicBezTo>
                <a:cubicBezTo>
                  <a:pt x="0" y="281401"/>
                  <a:pt x="2165" y="279250"/>
                  <a:pt x="4691" y="279250"/>
                </a:cubicBezTo>
                <a:lnTo>
                  <a:pt x="13352" y="279250"/>
                </a:lnTo>
                <a:lnTo>
                  <a:pt x="22735" y="259166"/>
                </a:lnTo>
                <a:cubicBezTo>
                  <a:pt x="23096" y="258449"/>
                  <a:pt x="23818" y="257373"/>
                  <a:pt x="24900" y="257014"/>
                </a:cubicBezTo>
                <a:cubicBezTo>
                  <a:pt x="25622" y="257014"/>
                  <a:pt x="28509" y="255580"/>
                  <a:pt x="33201" y="254145"/>
                </a:cubicBezTo>
                <a:lnTo>
                  <a:pt x="44388" y="224378"/>
                </a:lnTo>
                <a:cubicBezTo>
                  <a:pt x="45110" y="222585"/>
                  <a:pt x="46192" y="221509"/>
                  <a:pt x="47997" y="221150"/>
                </a:cubicBezTo>
                <a:cubicBezTo>
                  <a:pt x="104655" y="212902"/>
                  <a:pt x="134969" y="238365"/>
                  <a:pt x="148322" y="254862"/>
                </a:cubicBezTo>
                <a:lnTo>
                  <a:pt x="148322" y="203936"/>
                </a:lnTo>
                <a:lnTo>
                  <a:pt x="132082" y="203936"/>
                </a:lnTo>
                <a:cubicBezTo>
                  <a:pt x="129556" y="203936"/>
                  <a:pt x="127391" y="201784"/>
                  <a:pt x="127391" y="199273"/>
                </a:cubicBezTo>
                <a:cubicBezTo>
                  <a:pt x="127391" y="196763"/>
                  <a:pt x="129556" y="194611"/>
                  <a:pt x="132082" y="194611"/>
                </a:cubicBezTo>
                <a:close/>
                <a:moveTo>
                  <a:pt x="115770" y="170799"/>
                </a:moveTo>
                <a:lnTo>
                  <a:pt x="188672" y="170799"/>
                </a:lnTo>
                <a:cubicBezTo>
                  <a:pt x="191174" y="170799"/>
                  <a:pt x="193318" y="172916"/>
                  <a:pt x="193318" y="175032"/>
                </a:cubicBezTo>
                <a:cubicBezTo>
                  <a:pt x="193318" y="177855"/>
                  <a:pt x="191174" y="179971"/>
                  <a:pt x="188672" y="179971"/>
                </a:cubicBezTo>
                <a:lnTo>
                  <a:pt x="115770" y="179971"/>
                </a:lnTo>
                <a:cubicBezTo>
                  <a:pt x="113269" y="179971"/>
                  <a:pt x="111125" y="177855"/>
                  <a:pt x="111125" y="175032"/>
                </a:cubicBezTo>
                <a:cubicBezTo>
                  <a:pt x="111125" y="172916"/>
                  <a:pt x="113269" y="170799"/>
                  <a:pt x="115770" y="170799"/>
                </a:cubicBezTo>
                <a:close/>
                <a:moveTo>
                  <a:pt x="211701" y="25324"/>
                </a:moveTo>
                <a:cubicBezTo>
                  <a:pt x="213493" y="23161"/>
                  <a:pt x="216719" y="23161"/>
                  <a:pt x="218153" y="25324"/>
                </a:cubicBezTo>
                <a:cubicBezTo>
                  <a:pt x="220304" y="26766"/>
                  <a:pt x="220304" y="29649"/>
                  <a:pt x="218153" y="31812"/>
                </a:cubicBezTo>
                <a:lnTo>
                  <a:pt x="154346" y="95972"/>
                </a:lnTo>
                <a:cubicBezTo>
                  <a:pt x="153629" y="96693"/>
                  <a:pt x="152554" y="97414"/>
                  <a:pt x="151120" y="97414"/>
                </a:cubicBezTo>
                <a:cubicBezTo>
                  <a:pt x="149686" y="97414"/>
                  <a:pt x="148969" y="96693"/>
                  <a:pt x="147894" y="95972"/>
                </a:cubicBezTo>
                <a:lnTo>
                  <a:pt x="122443" y="70380"/>
                </a:lnTo>
                <a:cubicBezTo>
                  <a:pt x="120650" y="68578"/>
                  <a:pt x="120650" y="65694"/>
                  <a:pt x="122443" y="63892"/>
                </a:cubicBezTo>
                <a:cubicBezTo>
                  <a:pt x="124235" y="62090"/>
                  <a:pt x="127461" y="62090"/>
                  <a:pt x="128895" y="63892"/>
                </a:cubicBezTo>
                <a:lnTo>
                  <a:pt x="151120" y="86240"/>
                </a:lnTo>
                <a:lnTo>
                  <a:pt x="211701" y="25324"/>
                </a:lnTo>
                <a:close/>
                <a:moveTo>
                  <a:pt x="147650" y="72"/>
                </a:moveTo>
                <a:cubicBezTo>
                  <a:pt x="163835" y="-651"/>
                  <a:pt x="180020" y="4050"/>
                  <a:pt x="192968" y="13814"/>
                </a:cubicBezTo>
                <a:cubicBezTo>
                  <a:pt x="194766" y="15260"/>
                  <a:pt x="195126" y="18153"/>
                  <a:pt x="193687" y="19961"/>
                </a:cubicBezTo>
                <a:cubicBezTo>
                  <a:pt x="192249" y="22131"/>
                  <a:pt x="189371" y="22492"/>
                  <a:pt x="187213" y="21046"/>
                </a:cubicBezTo>
                <a:cubicBezTo>
                  <a:pt x="176064" y="12729"/>
                  <a:pt x="162396" y="8751"/>
                  <a:pt x="148369" y="9113"/>
                </a:cubicBezTo>
                <a:cubicBezTo>
                  <a:pt x="117437" y="10921"/>
                  <a:pt x="92261" y="37680"/>
                  <a:pt x="91901" y="68780"/>
                </a:cubicBezTo>
                <a:cubicBezTo>
                  <a:pt x="91901" y="82883"/>
                  <a:pt x="96577" y="95901"/>
                  <a:pt x="105209" y="106388"/>
                </a:cubicBezTo>
                <a:cubicBezTo>
                  <a:pt x="114560" y="117960"/>
                  <a:pt x="119595" y="132786"/>
                  <a:pt x="119595" y="148697"/>
                </a:cubicBezTo>
                <a:lnTo>
                  <a:pt x="183617" y="148697"/>
                </a:lnTo>
                <a:lnTo>
                  <a:pt x="183617" y="147612"/>
                </a:lnTo>
                <a:cubicBezTo>
                  <a:pt x="183617" y="132786"/>
                  <a:pt x="188652" y="118321"/>
                  <a:pt x="198003" y="106388"/>
                </a:cubicBezTo>
                <a:cubicBezTo>
                  <a:pt x="206635" y="95539"/>
                  <a:pt x="211311" y="82883"/>
                  <a:pt x="211311" y="69141"/>
                </a:cubicBezTo>
                <a:cubicBezTo>
                  <a:pt x="211311" y="66610"/>
                  <a:pt x="210951" y="64440"/>
                  <a:pt x="210592" y="61909"/>
                </a:cubicBezTo>
                <a:cubicBezTo>
                  <a:pt x="210592" y="59739"/>
                  <a:pt x="212390" y="57208"/>
                  <a:pt x="214908" y="56846"/>
                </a:cubicBezTo>
                <a:cubicBezTo>
                  <a:pt x="217425" y="56485"/>
                  <a:pt x="219583" y="58293"/>
                  <a:pt x="219943" y="60824"/>
                </a:cubicBezTo>
                <a:cubicBezTo>
                  <a:pt x="220303" y="63717"/>
                  <a:pt x="220303" y="66248"/>
                  <a:pt x="220303" y="69141"/>
                </a:cubicBezTo>
                <a:cubicBezTo>
                  <a:pt x="220303" y="84691"/>
                  <a:pt x="214908" y="100240"/>
                  <a:pt x="205197" y="112174"/>
                </a:cubicBezTo>
                <a:cubicBezTo>
                  <a:pt x="197284" y="122299"/>
                  <a:pt x="192968" y="134956"/>
                  <a:pt x="192968" y="147612"/>
                </a:cubicBezTo>
                <a:lnTo>
                  <a:pt x="192968" y="153036"/>
                </a:lnTo>
                <a:cubicBezTo>
                  <a:pt x="192968" y="155929"/>
                  <a:pt x="190810" y="157738"/>
                  <a:pt x="188292" y="157738"/>
                </a:cubicBezTo>
                <a:lnTo>
                  <a:pt x="114920" y="157738"/>
                </a:lnTo>
                <a:cubicBezTo>
                  <a:pt x="112402" y="157738"/>
                  <a:pt x="110244" y="155929"/>
                  <a:pt x="110244" y="153036"/>
                </a:cubicBezTo>
                <a:lnTo>
                  <a:pt x="110244" y="149059"/>
                </a:lnTo>
                <a:cubicBezTo>
                  <a:pt x="110244" y="135317"/>
                  <a:pt x="105928" y="122299"/>
                  <a:pt x="98015" y="112535"/>
                </a:cubicBezTo>
                <a:cubicBezTo>
                  <a:pt x="88304" y="100240"/>
                  <a:pt x="82550" y="84691"/>
                  <a:pt x="82909" y="68780"/>
                </a:cubicBezTo>
                <a:cubicBezTo>
                  <a:pt x="82909" y="32618"/>
                  <a:pt x="112042" y="1880"/>
                  <a:pt x="147650" y="72"/>
                </a:cubicBezTo>
                <a:close/>
              </a:path>
            </a:pathLst>
          </a:custGeom>
          <a:solidFill>
            <a:schemeClr val="bg1"/>
          </a:solidFill>
          <a:ln>
            <a:noFill/>
          </a:ln>
          <a:effectLst/>
        </p:spPr>
        <p:txBody>
          <a:bodyPr anchor="ctr"/>
          <a:lstStyle/>
          <a:p>
            <a:endParaRPr lang="en-US" dirty="0">
              <a:latin typeface="Arial" panose="020B0604020202020204" pitchFamily="34" charset="0"/>
              <a:cs typeface="Arial" panose="020B0604020202020204" pitchFamily="34" charset="0"/>
            </a:endParaRPr>
          </a:p>
        </p:txBody>
      </p:sp>
      <p:sp>
        <p:nvSpPr>
          <p:cNvPr id="68" name="Freeform 792">
            <a:extLst>
              <a:ext uri="{FF2B5EF4-FFF2-40B4-BE49-F238E27FC236}">
                <a16:creationId xmlns:a16="http://schemas.microsoft.com/office/drawing/2014/main" id="{674745B0-B9A9-4245-AC91-602D1A99DEA5}"/>
              </a:ext>
            </a:extLst>
          </p:cNvPr>
          <p:cNvSpPr>
            <a:spLocks noChangeArrowheads="1"/>
          </p:cNvSpPr>
          <p:nvPr/>
        </p:nvSpPr>
        <p:spPr bwMode="auto">
          <a:xfrm>
            <a:off x="5617240" y="11211614"/>
            <a:ext cx="897872" cy="758308"/>
          </a:xfrm>
          <a:custGeom>
            <a:avLst/>
            <a:gdLst>
              <a:gd name="T0" fmla="*/ 30314 w 306026"/>
              <a:gd name="T1" fmla="*/ 220957 h 258406"/>
              <a:gd name="T2" fmla="*/ 129917 w 306026"/>
              <a:gd name="T3" fmla="*/ 235223 h 258406"/>
              <a:gd name="T4" fmla="*/ 134608 w 306026"/>
              <a:gd name="T5" fmla="*/ 239860 h 258406"/>
              <a:gd name="T6" fmla="*/ 143630 w 306026"/>
              <a:gd name="T7" fmla="*/ 249133 h 258406"/>
              <a:gd name="T8" fmla="*/ 171779 w 306026"/>
              <a:gd name="T9" fmla="*/ 239860 h 258406"/>
              <a:gd name="T10" fmla="*/ 282569 w 306026"/>
              <a:gd name="T11" fmla="*/ 235223 h 258406"/>
              <a:gd name="T12" fmla="*/ 156622 w 306026"/>
              <a:gd name="T13" fmla="*/ 229517 h 258406"/>
              <a:gd name="T14" fmla="*/ 81649 w 306026"/>
              <a:gd name="T15" fmla="*/ 208919 h 258406"/>
              <a:gd name="T16" fmla="*/ 153013 w 306026"/>
              <a:gd name="T17" fmla="*/ 219887 h 258406"/>
              <a:gd name="T18" fmla="*/ 283652 w 306026"/>
              <a:gd name="T19" fmla="*/ 215607 h 258406"/>
              <a:gd name="T20" fmla="*/ 301335 w 306026"/>
              <a:gd name="T21" fmla="*/ 235223 h 258406"/>
              <a:gd name="T22" fmla="*/ 301335 w 306026"/>
              <a:gd name="T23" fmla="*/ 244497 h 258406"/>
              <a:gd name="T24" fmla="*/ 162396 w 306026"/>
              <a:gd name="T25" fmla="*/ 258406 h 258406"/>
              <a:gd name="T26" fmla="*/ 125947 w 306026"/>
              <a:gd name="T27" fmla="*/ 244497 h 258406"/>
              <a:gd name="T28" fmla="*/ 0 w 306026"/>
              <a:gd name="T29" fmla="*/ 239860 h 258406"/>
              <a:gd name="T30" fmla="*/ 13714 w 306026"/>
              <a:gd name="T31" fmla="*/ 235223 h 258406"/>
              <a:gd name="T32" fmla="*/ 24901 w 306026"/>
              <a:gd name="T33" fmla="*/ 213110 h 258406"/>
              <a:gd name="T34" fmla="*/ 157500 w 306026"/>
              <a:gd name="T35" fmla="*/ 124634 h 258406"/>
              <a:gd name="T36" fmla="*/ 202715 w 306026"/>
              <a:gd name="T37" fmla="*/ 174200 h 258406"/>
              <a:gd name="T38" fmla="*/ 157500 w 306026"/>
              <a:gd name="T39" fmla="*/ 124634 h 258406"/>
              <a:gd name="T40" fmla="*/ 102954 w 306026"/>
              <a:gd name="T41" fmla="*/ 174200 h 258406"/>
              <a:gd name="T42" fmla="*/ 148170 w 306026"/>
              <a:gd name="T43" fmla="*/ 124634 h 258406"/>
              <a:gd name="T44" fmla="*/ 202715 w 306026"/>
              <a:gd name="T45" fmla="*/ 65729 h 258406"/>
              <a:gd name="T46" fmla="*/ 157500 w 306026"/>
              <a:gd name="T47" fmla="*/ 115655 h 258406"/>
              <a:gd name="T48" fmla="*/ 202715 w 306026"/>
              <a:gd name="T49" fmla="*/ 65729 h 258406"/>
              <a:gd name="T50" fmla="*/ 91112 w 306026"/>
              <a:gd name="T51" fmla="*/ 115655 h 258406"/>
              <a:gd name="T52" fmla="*/ 148170 w 306026"/>
              <a:gd name="T53" fmla="*/ 76504 h 258406"/>
              <a:gd name="T54" fmla="*/ 234294 w 306026"/>
              <a:gd name="T55" fmla="*/ 44897 h 258406"/>
              <a:gd name="T56" fmla="*/ 224246 w 306026"/>
              <a:gd name="T57" fmla="*/ 115655 h 258406"/>
              <a:gd name="T58" fmla="*/ 234294 w 306026"/>
              <a:gd name="T59" fmla="*/ 44897 h 258406"/>
              <a:gd name="T60" fmla="*/ 42667 w 306026"/>
              <a:gd name="T61" fmla="*/ 115655 h 258406"/>
              <a:gd name="T62" fmla="*/ 95060 w 306026"/>
              <a:gd name="T63" fmla="*/ 61778 h 258406"/>
              <a:gd name="T64" fmla="*/ 157500 w 306026"/>
              <a:gd name="T65" fmla="*/ 13289 h 258406"/>
              <a:gd name="T66" fmla="*/ 198768 w 306026"/>
              <a:gd name="T67" fmla="*/ 57827 h 258406"/>
              <a:gd name="T68" fmla="*/ 148170 w 306026"/>
              <a:gd name="T69" fmla="*/ 13289 h 258406"/>
              <a:gd name="T70" fmla="*/ 148170 w 306026"/>
              <a:gd name="T71" fmla="*/ 67525 h 258406"/>
              <a:gd name="T72" fmla="*/ 169701 w 306026"/>
              <a:gd name="T73" fmla="*/ 10775 h 258406"/>
              <a:gd name="T74" fmla="*/ 227835 w 306026"/>
              <a:gd name="T75" fmla="*/ 38432 h 258406"/>
              <a:gd name="T76" fmla="*/ 135969 w 306026"/>
              <a:gd name="T77" fmla="*/ 10775 h 258406"/>
              <a:gd name="T78" fmla="*/ 99007 w 306026"/>
              <a:gd name="T79" fmla="*/ 53517 h 258406"/>
              <a:gd name="T80" fmla="*/ 152835 w 306026"/>
              <a:gd name="T81" fmla="*/ 0 h 258406"/>
              <a:gd name="T82" fmla="*/ 249725 w 306026"/>
              <a:gd name="T83" fmla="*/ 190723 h 258406"/>
              <a:gd name="T84" fmla="*/ 243266 w 306026"/>
              <a:gd name="T85" fmla="*/ 191800 h 258406"/>
              <a:gd name="T86" fmla="*/ 263361 w 306026"/>
              <a:gd name="T87" fmla="*/ 124634 h 258406"/>
              <a:gd name="T88" fmla="*/ 210969 w 306026"/>
              <a:gd name="T89" fmla="*/ 178511 h 258406"/>
              <a:gd name="T90" fmla="*/ 222093 w 306026"/>
              <a:gd name="T91" fmla="*/ 190364 h 258406"/>
              <a:gd name="T92" fmla="*/ 215634 w 306026"/>
              <a:gd name="T93" fmla="*/ 191800 h 258406"/>
              <a:gd name="T94" fmla="*/ 157500 w 306026"/>
              <a:gd name="T95" fmla="*/ 202935 h 258406"/>
              <a:gd name="T96" fmla="*/ 148170 w 306026"/>
              <a:gd name="T97" fmla="*/ 202935 h 258406"/>
              <a:gd name="T98" fmla="*/ 90395 w 306026"/>
              <a:gd name="T99" fmla="*/ 191800 h 258406"/>
              <a:gd name="T100" fmla="*/ 83935 w 306026"/>
              <a:gd name="T101" fmla="*/ 190364 h 258406"/>
              <a:gd name="T102" fmla="*/ 94701 w 306026"/>
              <a:gd name="T103" fmla="*/ 178511 h 258406"/>
              <a:gd name="T104" fmla="*/ 42667 w 306026"/>
              <a:gd name="T105" fmla="*/ 124634 h 258406"/>
              <a:gd name="T106" fmla="*/ 62404 w 306026"/>
              <a:gd name="T107" fmla="*/ 191800 h 258406"/>
              <a:gd name="T108" fmla="*/ 56304 w 306026"/>
              <a:gd name="T109" fmla="*/ 190723 h 258406"/>
              <a:gd name="T110" fmla="*/ 152835 w 306026"/>
              <a:gd name="T111" fmla="*/ 0 h 25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026" h="258406">
                <a:moveTo>
                  <a:pt x="81649" y="208919"/>
                </a:moveTo>
                <a:cubicBezTo>
                  <a:pt x="57561" y="211148"/>
                  <a:pt x="36269" y="218817"/>
                  <a:pt x="30314" y="220957"/>
                </a:cubicBezTo>
                <a:lnTo>
                  <a:pt x="23818" y="235223"/>
                </a:lnTo>
                <a:lnTo>
                  <a:pt x="129917" y="235223"/>
                </a:lnTo>
                <a:cubicBezTo>
                  <a:pt x="131361" y="235223"/>
                  <a:pt x="132443" y="235937"/>
                  <a:pt x="133165" y="236650"/>
                </a:cubicBezTo>
                <a:cubicBezTo>
                  <a:pt x="133887" y="237363"/>
                  <a:pt x="134608" y="238433"/>
                  <a:pt x="134608" y="239860"/>
                </a:cubicBezTo>
                <a:cubicBezTo>
                  <a:pt x="134608" y="242357"/>
                  <a:pt x="135330" y="244497"/>
                  <a:pt x="137495" y="246280"/>
                </a:cubicBezTo>
                <a:cubicBezTo>
                  <a:pt x="138939" y="248063"/>
                  <a:pt x="141465" y="249133"/>
                  <a:pt x="143630" y="249133"/>
                </a:cubicBezTo>
                <a:lnTo>
                  <a:pt x="162396" y="249133"/>
                </a:lnTo>
                <a:cubicBezTo>
                  <a:pt x="167448" y="249133"/>
                  <a:pt x="171779" y="244853"/>
                  <a:pt x="171779" y="239860"/>
                </a:cubicBezTo>
                <a:cubicBezTo>
                  <a:pt x="171779" y="237363"/>
                  <a:pt x="173583" y="235223"/>
                  <a:pt x="176470" y="235223"/>
                </a:cubicBezTo>
                <a:lnTo>
                  <a:pt x="282569" y="235223"/>
                </a:lnTo>
                <a:lnTo>
                  <a:pt x="275712" y="220957"/>
                </a:lnTo>
                <a:cubicBezTo>
                  <a:pt x="264164" y="216677"/>
                  <a:pt x="190906" y="190283"/>
                  <a:pt x="156622" y="229517"/>
                </a:cubicBezTo>
                <a:cubicBezTo>
                  <a:pt x="154818" y="231657"/>
                  <a:pt x="151570" y="231657"/>
                  <a:pt x="149765" y="229517"/>
                </a:cubicBezTo>
                <a:cubicBezTo>
                  <a:pt x="132624" y="209900"/>
                  <a:pt x="105738" y="206690"/>
                  <a:pt x="81649" y="208919"/>
                </a:cubicBezTo>
                <a:close/>
                <a:moveTo>
                  <a:pt x="74341" y="200181"/>
                </a:moveTo>
                <a:cubicBezTo>
                  <a:pt x="100595" y="196793"/>
                  <a:pt x="131721" y="198843"/>
                  <a:pt x="153013" y="219887"/>
                </a:cubicBezTo>
                <a:cubicBezTo>
                  <a:pt x="195958" y="177800"/>
                  <a:pt x="277517" y="211683"/>
                  <a:pt x="281126" y="213110"/>
                </a:cubicBezTo>
                <a:cubicBezTo>
                  <a:pt x="282208" y="213467"/>
                  <a:pt x="282930" y="214537"/>
                  <a:pt x="283652" y="215607"/>
                </a:cubicBezTo>
                <a:lnTo>
                  <a:pt x="292674" y="235223"/>
                </a:lnTo>
                <a:lnTo>
                  <a:pt x="301335" y="235223"/>
                </a:lnTo>
                <a:cubicBezTo>
                  <a:pt x="303861" y="235223"/>
                  <a:pt x="306026" y="237363"/>
                  <a:pt x="306026" y="239860"/>
                </a:cubicBezTo>
                <a:cubicBezTo>
                  <a:pt x="306026" y="242357"/>
                  <a:pt x="303861" y="244497"/>
                  <a:pt x="301335" y="244497"/>
                </a:cubicBezTo>
                <a:lnTo>
                  <a:pt x="180440" y="244497"/>
                </a:lnTo>
                <a:cubicBezTo>
                  <a:pt x="178275" y="252343"/>
                  <a:pt x="171057" y="258406"/>
                  <a:pt x="162396" y="258406"/>
                </a:cubicBezTo>
                <a:lnTo>
                  <a:pt x="143630" y="258406"/>
                </a:lnTo>
                <a:cubicBezTo>
                  <a:pt x="135330" y="258406"/>
                  <a:pt x="127752" y="252343"/>
                  <a:pt x="125947" y="244497"/>
                </a:cubicBezTo>
                <a:lnTo>
                  <a:pt x="4692" y="244497"/>
                </a:lnTo>
                <a:cubicBezTo>
                  <a:pt x="2166" y="244497"/>
                  <a:pt x="0" y="242357"/>
                  <a:pt x="0" y="239860"/>
                </a:cubicBezTo>
                <a:cubicBezTo>
                  <a:pt x="0" y="237363"/>
                  <a:pt x="2166" y="235223"/>
                  <a:pt x="4692" y="235223"/>
                </a:cubicBezTo>
                <a:lnTo>
                  <a:pt x="13714" y="235223"/>
                </a:lnTo>
                <a:lnTo>
                  <a:pt x="22736" y="215607"/>
                </a:lnTo>
                <a:cubicBezTo>
                  <a:pt x="23097" y="214537"/>
                  <a:pt x="24179" y="213467"/>
                  <a:pt x="24901" y="213110"/>
                </a:cubicBezTo>
                <a:cubicBezTo>
                  <a:pt x="26705" y="212397"/>
                  <a:pt x="48087" y="203569"/>
                  <a:pt x="74341" y="200181"/>
                </a:cubicBezTo>
                <a:close/>
                <a:moveTo>
                  <a:pt x="157500" y="124634"/>
                </a:moveTo>
                <a:lnTo>
                  <a:pt x="157500" y="163425"/>
                </a:lnTo>
                <a:cubicBezTo>
                  <a:pt x="173289" y="164143"/>
                  <a:pt x="188720" y="167735"/>
                  <a:pt x="202715" y="174200"/>
                </a:cubicBezTo>
                <a:cubicBezTo>
                  <a:pt x="210251" y="158397"/>
                  <a:pt x="214199" y="141874"/>
                  <a:pt x="214916" y="124634"/>
                </a:cubicBezTo>
                <a:lnTo>
                  <a:pt x="157500" y="124634"/>
                </a:lnTo>
                <a:close/>
                <a:moveTo>
                  <a:pt x="91112" y="124634"/>
                </a:moveTo>
                <a:cubicBezTo>
                  <a:pt x="91471" y="141874"/>
                  <a:pt x="95419" y="158397"/>
                  <a:pt x="102954" y="174200"/>
                </a:cubicBezTo>
                <a:cubicBezTo>
                  <a:pt x="116950" y="167735"/>
                  <a:pt x="132380" y="164143"/>
                  <a:pt x="148170" y="163425"/>
                </a:cubicBezTo>
                <a:lnTo>
                  <a:pt x="148170" y="124634"/>
                </a:lnTo>
                <a:lnTo>
                  <a:pt x="91112" y="124634"/>
                </a:lnTo>
                <a:close/>
                <a:moveTo>
                  <a:pt x="202715" y="65729"/>
                </a:moveTo>
                <a:cubicBezTo>
                  <a:pt x="188720" y="72194"/>
                  <a:pt x="173648" y="76145"/>
                  <a:pt x="157500" y="76504"/>
                </a:cubicBezTo>
                <a:lnTo>
                  <a:pt x="157500" y="115655"/>
                </a:lnTo>
                <a:lnTo>
                  <a:pt x="214916" y="115655"/>
                </a:lnTo>
                <a:cubicBezTo>
                  <a:pt x="214557" y="98055"/>
                  <a:pt x="210251" y="81174"/>
                  <a:pt x="202715" y="65729"/>
                </a:cubicBezTo>
                <a:close/>
                <a:moveTo>
                  <a:pt x="103313" y="65729"/>
                </a:moveTo>
                <a:cubicBezTo>
                  <a:pt x="95777" y="81174"/>
                  <a:pt x="91471" y="98055"/>
                  <a:pt x="91112" y="115655"/>
                </a:cubicBezTo>
                <a:lnTo>
                  <a:pt x="148170" y="115655"/>
                </a:lnTo>
                <a:lnTo>
                  <a:pt x="148170" y="76504"/>
                </a:lnTo>
                <a:cubicBezTo>
                  <a:pt x="132380" y="76145"/>
                  <a:pt x="117309" y="72553"/>
                  <a:pt x="103313" y="65729"/>
                </a:cubicBezTo>
                <a:close/>
                <a:moveTo>
                  <a:pt x="234294" y="44897"/>
                </a:moveTo>
                <a:cubicBezTo>
                  <a:pt x="227117" y="51721"/>
                  <a:pt x="219222" y="57109"/>
                  <a:pt x="210969" y="61778"/>
                </a:cubicBezTo>
                <a:cubicBezTo>
                  <a:pt x="219222" y="78300"/>
                  <a:pt x="223529" y="96618"/>
                  <a:pt x="224246" y="115655"/>
                </a:cubicBezTo>
                <a:lnTo>
                  <a:pt x="263720" y="115655"/>
                </a:lnTo>
                <a:cubicBezTo>
                  <a:pt x="262285" y="88357"/>
                  <a:pt x="251160" y="63574"/>
                  <a:pt x="234294" y="44897"/>
                </a:cubicBezTo>
                <a:close/>
                <a:moveTo>
                  <a:pt x="71734" y="44897"/>
                </a:moveTo>
                <a:cubicBezTo>
                  <a:pt x="54510" y="63933"/>
                  <a:pt x="43385" y="88357"/>
                  <a:pt x="42667" y="115655"/>
                </a:cubicBezTo>
                <a:lnTo>
                  <a:pt x="81782" y="115655"/>
                </a:lnTo>
                <a:cubicBezTo>
                  <a:pt x="82500" y="96618"/>
                  <a:pt x="86806" y="78300"/>
                  <a:pt x="95060" y="61778"/>
                </a:cubicBezTo>
                <a:cubicBezTo>
                  <a:pt x="86447" y="57109"/>
                  <a:pt x="78911" y="51721"/>
                  <a:pt x="71734" y="44897"/>
                </a:cubicBezTo>
                <a:close/>
                <a:moveTo>
                  <a:pt x="157500" y="13289"/>
                </a:moveTo>
                <a:lnTo>
                  <a:pt x="157500" y="67525"/>
                </a:lnTo>
                <a:cubicBezTo>
                  <a:pt x="171854" y="66807"/>
                  <a:pt x="185849" y="63215"/>
                  <a:pt x="198768" y="57827"/>
                </a:cubicBezTo>
                <a:cubicBezTo>
                  <a:pt x="188720" y="40228"/>
                  <a:pt x="174725" y="24783"/>
                  <a:pt x="157500" y="13289"/>
                </a:cubicBezTo>
                <a:close/>
                <a:moveTo>
                  <a:pt x="148170" y="13289"/>
                </a:moveTo>
                <a:cubicBezTo>
                  <a:pt x="131304" y="24783"/>
                  <a:pt x="116950" y="39868"/>
                  <a:pt x="107261" y="57827"/>
                </a:cubicBezTo>
                <a:cubicBezTo>
                  <a:pt x="120179" y="63215"/>
                  <a:pt x="133816" y="66807"/>
                  <a:pt x="148170" y="67525"/>
                </a:cubicBezTo>
                <a:lnTo>
                  <a:pt x="148170" y="13289"/>
                </a:lnTo>
                <a:close/>
                <a:moveTo>
                  <a:pt x="169701" y="10775"/>
                </a:moveTo>
                <a:cubicBezTo>
                  <a:pt x="185132" y="22269"/>
                  <a:pt x="197691" y="36995"/>
                  <a:pt x="207022" y="53517"/>
                </a:cubicBezTo>
                <a:cubicBezTo>
                  <a:pt x="214199" y="49207"/>
                  <a:pt x="221376" y="44538"/>
                  <a:pt x="227835" y="38432"/>
                </a:cubicBezTo>
                <a:cubicBezTo>
                  <a:pt x="212045" y="24065"/>
                  <a:pt x="191950" y="14008"/>
                  <a:pt x="169701" y="10775"/>
                </a:cubicBezTo>
                <a:close/>
                <a:moveTo>
                  <a:pt x="135969" y="10775"/>
                </a:moveTo>
                <a:cubicBezTo>
                  <a:pt x="114079" y="14008"/>
                  <a:pt x="93983" y="24065"/>
                  <a:pt x="78194" y="38432"/>
                </a:cubicBezTo>
                <a:cubicBezTo>
                  <a:pt x="84653" y="44538"/>
                  <a:pt x="91830" y="49207"/>
                  <a:pt x="99007" y="53517"/>
                </a:cubicBezTo>
                <a:cubicBezTo>
                  <a:pt x="108337" y="36995"/>
                  <a:pt x="120897" y="22269"/>
                  <a:pt x="135969" y="10775"/>
                </a:cubicBezTo>
                <a:close/>
                <a:moveTo>
                  <a:pt x="152835" y="0"/>
                </a:moveTo>
                <a:cubicBezTo>
                  <a:pt x="219222" y="0"/>
                  <a:pt x="272691" y="53876"/>
                  <a:pt x="272691" y="119965"/>
                </a:cubicBezTo>
                <a:cubicBezTo>
                  <a:pt x="272691" y="145825"/>
                  <a:pt x="264797" y="170249"/>
                  <a:pt x="249725" y="190723"/>
                </a:cubicBezTo>
                <a:cubicBezTo>
                  <a:pt x="249007" y="192159"/>
                  <a:pt x="247572" y="192878"/>
                  <a:pt x="246136" y="192878"/>
                </a:cubicBezTo>
                <a:cubicBezTo>
                  <a:pt x="245060" y="192878"/>
                  <a:pt x="243983" y="192159"/>
                  <a:pt x="243266" y="191800"/>
                </a:cubicBezTo>
                <a:cubicBezTo>
                  <a:pt x="241112" y="190004"/>
                  <a:pt x="240754" y="187490"/>
                  <a:pt x="242189" y="185335"/>
                </a:cubicBezTo>
                <a:cubicBezTo>
                  <a:pt x="255467" y="167735"/>
                  <a:pt x="262644" y="146544"/>
                  <a:pt x="263361" y="124634"/>
                </a:cubicBezTo>
                <a:lnTo>
                  <a:pt x="224246" y="124634"/>
                </a:lnTo>
                <a:cubicBezTo>
                  <a:pt x="223529" y="143311"/>
                  <a:pt x="219222" y="161270"/>
                  <a:pt x="210969" y="178511"/>
                </a:cubicBezTo>
                <a:cubicBezTo>
                  <a:pt x="214557" y="179947"/>
                  <a:pt x="217787" y="182102"/>
                  <a:pt x="220658" y="184258"/>
                </a:cubicBezTo>
                <a:cubicBezTo>
                  <a:pt x="222811" y="185694"/>
                  <a:pt x="223170" y="188568"/>
                  <a:pt x="222093" y="190364"/>
                </a:cubicBezTo>
                <a:cubicBezTo>
                  <a:pt x="221017" y="191800"/>
                  <a:pt x="219581" y="192878"/>
                  <a:pt x="218146" y="192878"/>
                </a:cubicBezTo>
                <a:cubicBezTo>
                  <a:pt x="217069" y="192878"/>
                  <a:pt x="216352" y="192159"/>
                  <a:pt x="215634" y="191800"/>
                </a:cubicBezTo>
                <a:cubicBezTo>
                  <a:pt x="198409" y="179947"/>
                  <a:pt x="178313" y="173482"/>
                  <a:pt x="157500" y="172764"/>
                </a:cubicBezTo>
                <a:lnTo>
                  <a:pt x="157500" y="202935"/>
                </a:lnTo>
                <a:cubicBezTo>
                  <a:pt x="157500" y="205449"/>
                  <a:pt x="155347" y="207604"/>
                  <a:pt x="152835" y="207604"/>
                </a:cubicBezTo>
                <a:cubicBezTo>
                  <a:pt x="150323" y="207604"/>
                  <a:pt x="148170" y="205449"/>
                  <a:pt x="148170" y="202935"/>
                </a:cubicBezTo>
                <a:lnTo>
                  <a:pt x="148170" y="172764"/>
                </a:lnTo>
                <a:cubicBezTo>
                  <a:pt x="127356" y="173482"/>
                  <a:pt x="107620" y="179947"/>
                  <a:pt x="90395" y="191800"/>
                </a:cubicBezTo>
                <a:cubicBezTo>
                  <a:pt x="89677" y="192519"/>
                  <a:pt x="88600" y="192878"/>
                  <a:pt x="87883" y="192878"/>
                </a:cubicBezTo>
                <a:cubicBezTo>
                  <a:pt x="86447" y="192878"/>
                  <a:pt x="85012" y="191800"/>
                  <a:pt x="83935" y="190364"/>
                </a:cubicBezTo>
                <a:cubicBezTo>
                  <a:pt x="82500" y="188568"/>
                  <a:pt x="82859" y="185694"/>
                  <a:pt x="85012" y="184258"/>
                </a:cubicBezTo>
                <a:cubicBezTo>
                  <a:pt x="88242" y="182102"/>
                  <a:pt x="91471" y="180307"/>
                  <a:pt x="94701" y="178511"/>
                </a:cubicBezTo>
                <a:cubicBezTo>
                  <a:pt x="86447" y="161270"/>
                  <a:pt x="82500" y="143311"/>
                  <a:pt x="81782" y="124634"/>
                </a:cubicBezTo>
                <a:lnTo>
                  <a:pt x="42667" y="124634"/>
                </a:lnTo>
                <a:cubicBezTo>
                  <a:pt x="43385" y="146544"/>
                  <a:pt x="50562" y="167735"/>
                  <a:pt x="63481" y="185335"/>
                </a:cubicBezTo>
                <a:cubicBezTo>
                  <a:pt x="64916" y="187490"/>
                  <a:pt x="64557" y="190004"/>
                  <a:pt x="62404" y="191800"/>
                </a:cubicBezTo>
                <a:cubicBezTo>
                  <a:pt x="61687" y="192159"/>
                  <a:pt x="60969" y="192878"/>
                  <a:pt x="59892" y="192878"/>
                </a:cubicBezTo>
                <a:cubicBezTo>
                  <a:pt x="58457" y="192878"/>
                  <a:pt x="57021" y="192159"/>
                  <a:pt x="56304" y="190723"/>
                </a:cubicBezTo>
                <a:cubicBezTo>
                  <a:pt x="40873" y="170249"/>
                  <a:pt x="33337" y="145825"/>
                  <a:pt x="33337" y="119965"/>
                </a:cubicBezTo>
                <a:cubicBezTo>
                  <a:pt x="33337" y="53876"/>
                  <a:pt x="86806" y="0"/>
                  <a:pt x="152835" y="0"/>
                </a:cubicBezTo>
                <a:close/>
              </a:path>
            </a:pathLst>
          </a:custGeom>
          <a:solidFill>
            <a:schemeClr val="bg1"/>
          </a:solidFill>
          <a:ln>
            <a:noFill/>
          </a:ln>
          <a:effectLst/>
        </p:spPr>
        <p:txBody>
          <a:bodyPr anchor="ctr"/>
          <a:lstStyle/>
          <a:p>
            <a:endParaRPr lang="en-US"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D2BE1925-0051-5644-BF61-0DD0636D5410}"/>
              </a:ext>
            </a:extLst>
          </p:cNvPr>
          <p:cNvSpPr txBox="1"/>
          <p:nvPr/>
        </p:nvSpPr>
        <p:spPr>
          <a:xfrm>
            <a:off x="4416198" y="2739390"/>
            <a:ext cx="5947141" cy="646331"/>
          </a:xfrm>
          <a:prstGeom prst="rect">
            <a:avLst/>
          </a:prstGeom>
          <a:noFill/>
        </p:spPr>
        <p:txBody>
          <a:bodyPr wrap="none" rtlCol="0" anchor="ctr" anchorCtr="0">
            <a:spAutoFit/>
          </a:bodyPr>
          <a:lstStyle/>
          <a:p>
            <a:pP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BẢNG CÂN ĐỐI KẾ TOÁN </a:t>
            </a:r>
          </a:p>
        </p:txBody>
      </p:sp>
      <p:sp>
        <p:nvSpPr>
          <p:cNvPr id="46" name="TextBox 45">
            <a:extLst>
              <a:ext uri="{FF2B5EF4-FFF2-40B4-BE49-F238E27FC236}">
                <a16:creationId xmlns:a16="http://schemas.microsoft.com/office/drawing/2014/main" id="{D2BE1925-0051-5644-BF61-0DD0636D5410}"/>
              </a:ext>
            </a:extLst>
          </p:cNvPr>
          <p:cNvSpPr txBox="1"/>
          <p:nvPr/>
        </p:nvSpPr>
        <p:spPr>
          <a:xfrm>
            <a:off x="7736336" y="5013228"/>
            <a:ext cx="7648172" cy="646331"/>
          </a:xfrm>
          <a:prstGeom prst="rect">
            <a:avLst/>
          </a:prstGeom>
          <a:noFill/>
        </p:spPr>
        <p:txBody>
          <a:bodyPr wrap="none" rtlCol="0" anchor="ctr" anchorCtr="0">
            <a:spAutoFit/>
          </a:bodyPr>
          <a:lstStyle/>
          <a:p>
            <a:pP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BÁO CÁO KẾT QUẢ KINH DOANH</a:t>
            </a:r>
          </a:p>
        </p:txBody>
      </p:sp>
      <p:sp>
        <p:nvSpPr>
          <p:cNvPr id="69" name="TextBox 68">
            <a:extLst>
              <a:ext uri="{FF2B5EF4-FFF2-40B4-BE49-F238E27FC236}">
                <a16:creationId xmlns:a16="http://schemas.microsoft.com/office/drawing/2014/main" id="{D2BE1925-0051-5644-BF61-0DD0636D5410}"/>
              </a:ext>
            </a:extLst>
          </p:cNvPr>
          <p:cNvSpPr txBox="1"/>
          <p:nvPr/>
        </p:nvSpPr>
        <p:spPr>
          <a:xfrm>
            <a:off x="8403092" y="8100342"/>
            <a:ext cx="7467158" cy="646331"/>
          </a:xfrm>
          <a:prstGeom prst="rect">
            <a:avLst/>
          </a:prstGeom>
          <a:noFill/>
        </p:spPr>
        <p:txBody>
          <a:bodyPr wrap="none" rtlCol="0" anchor="ctr" anchorCtr="0">
            <a:spAutoFit/>
          </a:bodyPr>
          <a:lstStyle/>
          <a:p>
            <a:pP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BÁO CÁO LƯU CHUYỂN TIỀN TỆ</a:t>
            </a:r>
          </a:p>
        </p:txBody>
      </p:sp>
      <p:sp>
        <p:nvSpPr>
          <p:cNvPr id="70" name="TextBox 69">
            <a:extLst>
              <a:ext uri="{FF2B5EF4-FFF2-40B4-BE49-F238E27FC236}">
                <a16:creationId xmlns:a16="http://schemas.microsoft.com/office/drawing/2014/main" id="{D2BE1925-0051-5644-BF61-0DD0636D5410}"/>
              </a:ext>
            </a:extLst>
          </p:cNvPr>
          <p:cNvSpPr txBox="1"/>
          <p:nvPr/>
        </p:nvSpPr>
        <p:spPr>
          <a:xfrm>
            <a:off x="7187782" y="11303138"/>
            <a:ext cx="8109612" cy="646331"/>
          </a:xfrm>
          <a:prstGeom prst="rect">
            <a:avLst/>
          </a:prstGeom>
          <a:noFill/>
        </p:spPr>
        <p:txBody>
          <a:bodyPr wrap="none" rtlCol="0" anchor="ctr" anchorCtr="0">
            <a:spAutoFit/>
          </a:bodyPr>
          <a:lstStyle/>
          <a:p>
            <a:pP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THUYẾT MINH BÁO CÁO TÀI CHÍNH</a:t>
            </a:r>
          </a:p>
        </p:txBody>
      </p:sp>
    </p:spTree>
    <p:extLst>
      <p:ext uri="{BB962C8B-B14F-4D97-AF65-F5344CB8AC3E}">
        <p14:creationId xmlns:p14="http://schemas.microsoft.com/office/powerpoint/2010/main" val="16563603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p:tgtEl>
                                          <p:spTgt spid="52"/>
                                        </p:tgtEl>
                                        <p:attrNameLst>
                                          <p:attrName>ppt_y</p:attrName>
                                        </p:attrNameLst>
                                      </p:cBhvr>
                                      <p:tavLst>
                                        <p:tav tm="0">
                                          <p:val>
                                            <p:strVal val="#ppt_y+#ppt_h*1.125000"/>
                                          </p:val>
                                        </p:tav>
                                        <p:tav tm="100000">
                                          <p:val>
                                            <p:strVal val="#ppt_y"/>
                                          </p:val>
                                        </p:tav>
                                      </p:tavLst>
                                    </p:anim>
                                    <p:animEffect transition="in" filter="wipe(up)">
                                      <p:cBhvr>
                                        <p:cTn id="8" dur="500"/>
                                        <p:tgtEl>
                                          <p:spTgt spid="52"/>
                                        </p:tgtEl>
                                      </p:cBhvr>
                                    </p:animEffect>
                                  </p:childTnLst>
                                </p:cTn>
                              </p:par>
                              <p:par>
                                <p:cTn id="9" presetID="1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ppt_y</p:attrName>
                                        </p:attrNameLst>
                                      </p:cBhvr>
                                      <p:tavLst>
                                        <p:tav tm="0">
                                          <p:val>
                                            <p:strVal val="#ppt_y+#ppt_h*1.125000"/>
                                          </p:val>
                                        </p:tav>
                                        <p:tav tm="100000">
                                          <p:val>
                                            <p:strVal val="#ppt_y"/>
                                          </p:val>
                                        </p:tav>
                                      </p:tavLst>
                                    </p:anim>
                                    <p:animEffect transition="in" filter="wipe(up)">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p:tgtEl>
                                          <p:spTgt spid="53"/>
                                        </p:tgtEl>
                                        <p:attrNameLst>
                                          <p:attrName>ppt_y</p:attrName>
                                        </p:attrNameLst>
                                      </p:cBhvr>
                                      <p:tavLst>
                                        <p:tav tm="0">
                                          <p:val>
                                            <p:strVal val="#ppt_y+#ppt_h*1.125000"/>
                                          </p:val>
                                        </p:tav>
                                        <p:tav tm="100000">
                                          <p:val>
                                            <p:strVal val="#ppt_y"/>
                                          </p:val>
                                        </p:tav>
                                      </p:tavLst>
                                    </p:anim>
                                    <p:animEffect transition="in" filter="wipe(up)">
                                      <p:cBhvr>
                                        <p:cTn id="22" dur="500"/>
                                        <p:tgtEl>
                                          <p:spTgt spid="53"/>
                                        </p:tgtEl>
                                      </p:cBhvr>
                                    </p:animEffect>
                                  </p:childTnLst>
                                </p:cTn>
                              </p:par>
                              <p:par>
                                <p:cTn id="23" presetID="12" presetClass="entr" presetSubtype="4"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p:tgtEl>
                                          <p:spTgt spid="41"/>
                                        </p:tgtEl>
                                        <p:attrNameLst>
                                          <p:attrName>ppt_y</p:attrName>
                                        </p:attrNameLst>
                                      </p:cBhvr>
                                      <p:tavLst>
                                        <p:tav tm="0">
                                          <p:val>
                                            <p:strVal val="#ppt_y+#ppt_h*1.125000"/>
                                          </p:val>
                                        </p:tav>
                                        <p:tav tm="100000">
                                          <p:val>
                                            <p:strVal val="#ppt_y"/>
                                          </p:val>
                                        </p:tav>
                                      </p:tavLst>
                                    </p:anim>
                                    <p:animEffect transition="in" filter="wipe(up)">
                                      <p:cBhvr>
                                        <p:cTn id="26" dur="500"/>
                                        <p:tgtEl>
                                          <p:spTgt spid="41"/>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p:tgtEl>
                                          <p:spTgt spid="46"/>
                                        </p:tgtEl>
                                        <p:attrNameLst>
                                          <p:attrName>ppt_y</p:attrName>
                                        </p:attrNameLst>
                                      </p:cBhvr>
                                      <p:tavLst>
                                        <p:tav tm="0">
                                          <p:val>
                                            <p:strVal val="#ppt_y+#ppt_h*1.125000"/>
                                          </p:val>
                                        </p:tav>
                                        <p:tav tm="100000">
                                          <p:val>
                                            <p:strVal val="#ppt_y"/>
                                          </p:val>
                                        </p:tav>
                                      </p:tavLst>
                                    </p:anim>
                                    <p:animEffect transition="in" filter="wipe(up)">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p:tgtEl>
                                          <p:spTgt spid="51"/>
                                        </p:tgtEl>
                                        <p:attrNameLst>
                                          <p:attrName>ppt_y</p:attrName>
                                        </p:attrNameLst>
                                      </p:cBhvr>
                                      <p:tavLst>
                                        <p:tav tm="0">
                                          <p:val>
                                            <p:strVal val="#ppt_y+#ppt_h*1.125000"/>
                                          </p:val>
                                        </p:tav>
                                        <p:tav tm="100000">
                                          <p:val>
                                            <p:strVal val="#ppt_y"/>
                                          </p:val>
                                        </p:tav>
                                      </p:tavLst>
                                    </p:anim>
                                    <p:animEffect transition="in" filter="wipe(up)">
                                      <p:cBhvr>
                                        <p:cTn id="36" dur="500"/>
                                        <p:tgtEl>
                                          <p:spTgt spid="51"/>
                                        </p:tgtEl>
                                      </p:cBhvr>
                                    </p:animEffect>
                                  </p:childTnLst>
                                </p:cTn>
                              </p:par>
                              <p:par>
                                <p:cTn id="37" presetID="1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p:tgtEl>
                                          <p:spTgt spid="37"/>
                                        </p:tgtEl>
                                        <p:attrNameLst>
                                          <p:attrName>ppt_y</p:attrName>
                                        </p:attrNameLst>
                                      </p:cBhvr>
                                      <p:tavLst>
                                        <p:tav tm="0">
                                          <p:val>
                                            <p:strVal val="#ppt_y+#ppt_h*1.125000"/>
                                          </p:val>
                                        </p:tav>
                                        <p:tav tm="100000">
                                          <p:val>
                                            <p:strVal val="#ppt_y"/>
                                          </p:val>
                                        </p:tav>
                                      </p:tavLst>
                                    </p:anim>
                                    <p:animEffect transition="in" filter="wipe(up)">
                                      <p:cBhvr>
                                        <p:cTn id="40" dur="500"/>
                                        <p:tgtEl>
                                          <p:spTgt spid="3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p:tgtEl>
                                          <p:spTgt spid="69"/>
                                        </p:tgtEl>
                                        <p:attrNameLst>
                                          <p:attrName>ppt_y</p:attrName>
                                        </p:attrNameLst>
                                      </p:cBhvr>
                                      <p:tavLst>
                                        <p:tav tm="0">
                                          <p:val>
                                            <p:strVal val="#ppt_y+#ppt_h*1.125000"/>
                                          </p:val>
                                        </p:tav>
                                        <p:tav tm="100000">
                                          <p:val>
                                            <p:strVal val="#ppt_y"/>
                                          </p:val>
                                        </p:tav>
                                      </p:tavLst>
                                    </p:anim>
                                    <p:animEffect transition="in" filter="wipe(up)">
                                      <p:cBhvr>
                                        <p:cTn id="44" dur="500"/>
                                        <p:tgtEl>
                                          <p:spTgt spid="6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p:tgtEl>
                                          <p:spTgt spid="54"/>
                                        </p:tgtEl>
                                        <p:attrNameLst>
                                          <p:attrName>ppt_y</p:attrName>
                                        </p:attrNameLst>
                                      </p:cBhvr>
                                      <p:tavLst>
                                        <p:tav tm="0">
                                          <p:val>
                                            <p:strVal val="#ppt_y+#ppt_h*1.125000"/>
                                          </p:val>
                                        </p:tav>
                                        <p:tav tm="100000">
                                          <p:val>
                                            <p:strVal val="#ppt_y"/>
                                          </p:val>
                                        </p:tav>
                                      </p:tavLst>
                                    </p:anim>
                                    <p:animEffect transition="in" filter="wipe(up)">
                                      <p:cBhvr>
                                        <p:cTn id="50" dur="500"/>
                                        <p:tgtEl>
                                          <p:spTgt spid="54"/>
                                        </p:tgtEl>
                                      </p:cBhvr>
                                    </p:animEffect>
                                  </p:childTnLst>
                                </p:cTn>
                              </p:par>
                              <p:par>
                                <p:cTn id="51" presetID="12" presetClass="entr" presetSubtype="4"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p:tgtEl>
                                          <p:spTgt spid="33"/>
                                        </p:tgtEl>
                                        <p:attrNameLst>
                                          <p:attrName>ppt_y</p:attrName>
                                        </p:attrNameLst>
                                      </p:cBhvr>
                                      <p:tavLst>
                                        <p:tav tm="0">
                                          <p:val>
                                            <p:strVal val="#ppt_y+#ppt_h*1.125000"/>
                                          </p:val>
                                        </p:tav>
                                        <p:tav tm="100000">
                                          <p:val>
                                            <p:strVal val="#ppt_y"/>
                                          </p:val>
                                        </p:tav>
                                      </p:tavLst>
                                    </p:anim>
                                    <p:animEffect transition="in" filter="wipe(up)">
                                      <p:cBhvr>
                                        <p:cTn id="54" dur="500"/>
                                        <p:tgtEl>
                                          <p:spTgt spid="33"/>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500"/>
                                        <p:tgtEl>
                                          <p:spTgt spid="70"/>
                                        </p:tgtEl>
                                        <p:attrNameLst>
                                          <p:attrName>ppt_y</p:attrName>
                                        </p:attrNameLst>
                                      </p:cBhvr>
                                      <p:tavLst>
                                        <p:tav tm="0">
                                          <p:val>
                                            <p:strVal val="#ppt_y+#ppt_h*1.125000"/>
                                          </p:val>
                                        </p:tav>
                                        <p:tav tm="100000">
                                          <p:val>
                                            <p:strVal val="#ppt_y"/>
                                          </p:val>
                                        </p:tav>
                                      </p:tavLst>
                                    </p:anim>
                                    <p:animEffect transition="in" filter="wipe(up)">
                                      <p:cBhvr>
                                        <p:cTn id="5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42" grpId="0"/>
      <p:bldP spid="46" grpId="0"/>
      <p:bldP spid="69"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8157421" y="522992"/>
            <a:ext cx="10812513" cy="102925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BẢNG CÂN ĐỐI KẾ TOÁN</a:t>
            </a:r>
          </a:p>
        </p:txBody>
      </p:sp>
      <p:grpSp>
        <p:nvGrpSpPr>
          <p:cNvPr id="7" name="Group 6"/>
          <p:cNvGrpSpPr/>
          <p:nvPr/>
        </p:nvGrpSpPr>
        <p:grpSpPr>
          <a:xfrm>
            <a:off x="2613302" y="3436268"/>
            <a:ext cx="4284403" cy="8799150"/>
            <a:chOff x="2759840" y="2801296"/>
            <a:chExt cx="4284403" cy="8799150"/>
          </a:xfrm>
        </p:grpSpPr>
        <p:sp>
          <p:nvSpPr>
            <p:cNvPr id="2" name="Rectangle 1"/>
            <p:cNvSpPr/>
            <p:nvPr/>
          </p:nvSpPr>
          <p:spPr>
            <a:xfrm>
              <a:off x="2759840" y="3443500"/>
              <a:ext cx="4274103" cy="3858675"/>
            </a:xfrm>
            <a:prstGeom prst="rect">
              <a:avLst/>
            </a:prstGeom>
            <a:solidFill>
              <a:srgbClr val="A2171E"/>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Rectangle 31"/>
            <p:cNvSpPr/>
            <p:nvPr/>
          </p:nvSpPr>
          <p:spPr>
            <a:xfrm>
              <a:off x="2770140" y="7302175"/>
              <a:ext cx="4274103" cy="4298271"/>
            </a:xfrm>
            <a:prstGeom prst="rect">
              <a:avLst/>
            </a:prstGeom>
            <a:solidFill>
              <a:srgbClr val="FF66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2BE1925-0051-5644-BF61-0DD0636D5410}"/>
                </a:ext>
              </a:extLst>
            </p:cNvPr>
            <p:cNvSpPr txBox="1"/>
            <p:nvPr/>
          </p:nvSpPr>
          <p:spPr>
            <a:xfrm>
              <a:off x="3917469" y="2801296"/>
              <a:ext cx="2159566" cy="646331"/>
            </a:xfrm>
            <a:prstGeom prst="rect">
              <a:avLst/>
            </a:prstGeom>
            <a:noFill/>
          </p:spPr>
          <p:txBody>
            <a:bodyPr wrap="none" rtlCol="0" anchor="ctr" anchorCtr="0">
              <a:spAutoFit/>
            </a:bodyPr>
            <a:lstStyle/>
            <a:p>
              <a:pPr algn="ct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TÀI SẢN </a:t>
              </a:r>
            </a:p>
          </p:txBody>
        </p:sp>
        <p:sp>
          <p:nvSpPr>
            <p:cNvPr id="4" name="TextBox 3"/>
            <p:cNvSpPr txBox="1"/>
            <p:nvPr/>
          </p:nvSpPr>
          <p:spPr>
            <a:xfrm>
              <a:off x="3321579" y="4689021"/>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Tài sản </a:t>
              </a:r>
            </a:p>
            <a:p>
              <a:pPr algn="ctr"/>
              <a:r>
                <a:rPr lang="en-US" sz="4500" b="1" dirty="0">
                  <a:solidFill>
                    <a:schemeClr val="bg1"/>
                  </a:solidFill>
                  <a:latin typeface="Arial" panose="020B0604020202020204" pitchFamily="34" charset="0"/>
                  <a:cs typeface="Arial" panose="020B0604020202020204" pitchFamily="34" charset="0"/>
                </a:rPr>
                <a:t>ngắn hạn</a:t>
              </a:r>
            </a:p>
          </p:txBody>
        </p:sp>
        <p:sp>
          <p:nvSpPr>
            <p:cNvPr id="59" name="TextBox 58"/>
            <p:cNvSpPr txBox="1"/>
            <p:nvPr/>
          </p:nvSpPr>
          <p:spPr>
            <a:xfrm>
              <a:off x="3350443" y="8700096"/>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Tài sản </a:t>
              </a:r>
            </a:p>
            <a:p>
              <a:pPr algn="ctr"/>
              <a:r>
                <a:rPr lang="en-US" sz="4500" b="1" dirty="0">
                  <a:solidFill>
                    <a:schemeClr val="bg1"/>
                  </a:solidFill>
                  <a:latin typeface="Arial" panose="020B0604020202020204" pitchFamily="34" charset="0"/>
                  <a:cs typeface="Arial" panose="020B0604020202020204" pitchFamily="34" charset="0"/>
                </a:rPr>
                <a:t>dài hạn</a:t>
              </a:r>
            </a:p>
          </p:txBody>
        </p:sp>
      </p:grpSp>
      <p:grpSp>
        <p:nvGrpSpPr>
          <p:cNvPr id="8" name="Group 7"/>
          <p:cNvGrpSpPr/>
          <p:nvPr/>
        </p:nvGrpSpPr>
        <p:grpSpPr>
          <a:xfrm>
            <a:off x="8236538" y="3430776"/>
            <a:ext cx="4284403" cy="8804642"/>
            <a:chOff x="8383076" y="2795804"/>
            <a:chExt cx="4284403" cy="8804642"/>
          </a:xfrm>
        </p:grpSpPr>
        <p:sp>
          <p:nvSpPr>
            <p:cNvPr id="34" name="Rectangle 33"/>
            <p:cNvSpPr/>
            <p:nvPr/>
          </p:nvSpPr>
          <p:spPr>
            <a:xfrm>
              <a:off x="8383076" y="3443500"/>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p:cNvSpPr/>
            <p:nvPr/>
          </p:nvSpPr>
          <p:spPr>
            <a:xfrm>
              <a:off x="8393376" y="8083678"/>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D2BE1925-0051-5644-BF61-0DD0636D5410}"/>
                </a:ext>
              </a:extLst>
            </p:cNvPr>
            <p:cNvSpPr txBox="1"/>
            <p:nvPr/>
          </p:nvSpPr>
          <p:spPr>
            <a:xfrm>
              <a:off x="8884803" y="2795804"/>
              <a:ext cx="3031749" cy="646331"/>
            </a:xfrm>
            <a:prstGeom prst="rect">
              <a:avLst/>
            </a:prstGeom>
            <a:noFill/>
          </p:spPr>
          <p:txBody>
            <a:bodyPr wrap="none" rtlCol="0" anchor="ctr" anchorCtr="0">
              <a:spAutoFit/>
            </a:bodyPr>
            <a:lstStyle/>
            <a:p>
              <a:pPr algn="ct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NGUỒN VỐN</a:t>
              </a:r>
            </a:p>
          </p:txBody>
        </p:sp>
        <p:sp>
          <p:nvSpPr>
            <p:cNvPr id="60" name="TextBox 59"/>
            <p:cNvSpPr txBox="1"/>
            <p:nvPr/>
          </p:nvSpPr>
          <p:spPr>
            <a:xfrm>
              <a:off x="8933651" y="4847288"/>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Nợ phải trả</a:t>
              </a:r>
            </a:p>
          </p:txBody>
        </p:sp>
        <p:sp>
          <p:nvSpPr>
            <p:cNvPr id="61" name="TextBox 60"/>
            <p:cNvSpPr txBox="1"/>
            <p:nvPr/>
          </p:nvSpPr>
          <p:spPr>
            <a:xfrm>
              <a:off x="8811534" y="8700096"/>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Vốn chủ </a:t>
              </a:r>
            </a:p>
            <a:p>
              <a:pPr algn="ctr"/>
              <a:r>
                <a:rPr lang="en-US" sz="4500" b="1" dirty="0">
                  <a:solidFill>
                    <a:schemeClr val="bg1"/>
                  </a:solidFill>
                  <a:latin typeface="Arial" panose="020B0604020202020204" pitchFamily="34" charset="0"/>
                  <a:cs typeface="Arial" panose="020B0604020202020204" pitchFamily="34" charset="0"/>
                </a:rPr>
                <a:t>sở hữu</a:t>
              </a:r>
            </a:p>
          </p:txBody>
        </p:sp>
      </p:grpSp>
      <p:sp>
        <p:nvSpPr>
          <p:cNvPr id="5" name="Equal 4"/>
          <p:cNvSpPr/>
          <p:nvPr/>
        </p:nvSpPr>
        <p:spPr>
          <a:xfrm>
            <a:off x="7019820" y="7619661"/>
            <a:ext cx="1137601" cy="1074568"/>
          </a:xfrm>
          <a:prstGeom prst="mathEqual">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sp>
        <p:nvSpPr>
          <p:cNvPr id="6" name="Right Arrow 5"/>
          <p:cNvSpPr/>
          <p:nvPr/>
        </p:nvSpPr>
        <p:spPr>
          <a:xfrm>
            <a:off x="341931" y="5323993"/>
            <a:ext cx="2271371" cy="1477328"/>
          </a:xfrm>
          <a:prstGeom prst="rightArrow">
            <a:avLst>
              <a:gd name="adj1" fmla="val 69837"/>
              <a:gd name="adj2" fmla="val 50000"/>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OPEX</a:t>
            </a:r>
          </a:p>
        </p:txBody>
      </p:sp>
      <p:sp>
        <p:nvSpPr>
          <p:cNvPr id="62" name="Right Arrow 61"/>
          <p:cNvSpPr/>
          <p:nvPr/>
        </p:nvSpPr>
        <p:spPr>
          <a:xfrm>
            <a:off x="352231" y="9328522"/>
            <a:ext cx="2271371" cy="1477328"/>
          </a:xfrm>
          <a:prstGeom prst="rightArrow">
            <a:avLst>
              <a:gd name="adj1" fmla="val 69837"/>
              <a:gd name="adj2" fmla="val 50000"/>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CAPEX</a:t>
            </a:r>
          </a:p>
        </p:txBody>
      </p:sp>
      <p:sp>
        <p:nvSpPr>
          <p:cNvPr id="10" name="Right Brace 9"/>
          <p:cNvSpPr/>
          <p:nvPr/>
        </p:nvSpPr>
        <p:spPr>
          <a:xfrm>
            <a:off x="12520941" y="4077107"/>
            <a:ext cx="814262" cy="4617122"/>
          </a:xfrm>
          <a:prstGeom prst="rightBrace">
            <a:avLst/>
          </a:prstGeom>
          <a:ln w="11430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3" name="Right Brace 62"/>
          <p:cNvSpPr/>
          <p:nvPr/>
        </p:nvSpPr>
        <p:spPr>
          <a:xfrm>
            <a:off x="12520941" y="8718650"/>
            <a:ext cx="814262" cy="3516768"/>
          </a:xfrm>
          <a:prstGeom prst="rightBrace">
            <a:avLst/>
          </a:prstGeom>
          <a:ln w="114300" cmpd="sng">
            <a:solidFill>
              <a:srgbClr val="A6A6A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 name="TextBox 10"/>
          <p:cNvSpPr txBox="1"/>
          <p:nvPr/>
        </p:nvSpPr>
        <p:spPr>
          <a:xfrm>
            <a:off x="13335202" y="5874675"/>
            <a:ext cx="2184883" cy="784830"/>
          </a:xfrm>
          <a:prstGeom prst="rect">
            <a:avLst/>
          </a:prstGeom>
          <a:noFill/>
        </p:spPr>
        <p:txBody>
          <a:bodyPr wrap="square" rtlCol="0">
            <a:spAutoFit/>
          </a:bodyPr>
          <a:lstStyle/>
          <a:p>
            <a:r>
              <a:rPr lang="en-US" sz="4500" b="1" dirty="0">
                <a:solidFill>
                  <a:srgbClr val="F8242E"/>
                </a:solidFill>
                <a:latin typeface="Arial" panose="020B0604020202020204" pitchFamily="34" charset="0"/>
                <a:cs typeface="Arial" panose="020B0604020202020204" pitchFamily="34" charset="0"/>
              </a:rPr>
              <a:t>D</a:t>
            </a:r>
            <a:r>
              <a:rPr lang="en-US" sz="4500" b="1" dirty="0">
                <a:latin typeface="Arial" panose="020B0604020202020204" pitchFamily="34" charset="0"/>
                <a:cs typeface="Arial" panose="020B0604020202020204" pitchFamily="34" charset="0"/>
              </a:rPr>
              <a:t>ebt</a:t>
            </a:r>
          </a:p>
        </p:txBody>
      </p:sp>
      <p:sp>
        <p:nvSpPr>
          <p:cNvPr id="64" name="TextBox 63"/>
          <p:cNvSpPr txBox="1"/>
          <p:nvPr/>
        </p:nvSpPr>
        <p:spPr>
          <a:xfrm>
            <a:off x="13335203" y="9994768"/>
            <a:ext cx="2184882" cy="784830"/>
          </a:xfrm>
          <a:prstGeom prst="rect">
            <a:avLst/>
          </a:prstGeom>
          <a:noFill/>
        </p:spPr>
        <p:txBody>
          <a:bodyPr wrap="square" rtlCol="0">
            <a:spAutoFit/>
          </a:bodyPr>
          <a:lstStyle/>
          <a:p>
            <a:r>
              <a:rPr lang="en-US" sz="4500" b="1" dirty="0">
                <a:solidFill>
                  <a:srgbClr val="F8242E"/>
                </a:solidFill>
                <a:latin typeface="Arial" panose="020B0604020202020204" pitchFamily="34" charset="0"/>
                <a:cs typeface="Arial" panose="020B0604020202020204" pitchFamily="34" charset="0"/>
              </a:rPr>
              <a:t>E</a:t>
            </a:r>
            <a:r>
              <a:rPr lang="en-US" sz="4500" b="1" dirty="0">
                <a:latin typeface="Arial" panose="020B0604020202020204" pitchFamily="34" charset="0"/>
                <a:cs typeface="Arial" panose="020B0604020202020204" pitchFamily="34" charset="0"/>
              </a:rPr>
              <a:t>quity</a:t>
            </a:r>
          </a:p>
        </p:txBody>
      </p:sp>
      <p:sp>
        <p:nvSpPr>
          <p:cNvPr id="71" name="TextBox 70"/>
          <p:cNvSpPr txBox="1"/>
          <p:nvPr/>
        </p:nvSpPr>
        <p:spPr>
          <a:xfrm>
            <a:off x="13335203" y="7949155"/>
            <a:ext cx="1416560" cy="1938992"/>
          </a:xfrm>
          <a:prstGeom prst="rect">
            <a:avLst/>
          </a:prstGeom>
          <a:noFill/>
        </p:spPr>
        <p:txBody>
          <a:bodyPr wrap="square" rtlCol="0">
            <a:spAutoFit/>
          </a:bodyPr>
          <a:lstStyle/>
          <a:p>
            <a:r>
              <a:rPr lang="en-US" sz="6000" b="1" dirty="0">
                <a:solidFill>
                  <a:srgbClr val="F8242E"/>
                </a:solidFill>
                <a:latin typeface="Arial" panose="020B0604020202020204" pitchFamily="34" charset="0"/>
                <a:cs typeface="Arial" panose="020B0604020202020204" pitchFamily="34" charset="0"/>
              </a:rPr>
              <a:t>D</a:t>
            </a:r>
            <a:r>
              <a:rPr lang="en-US" sz="6000" b="1" dirty="0">
                <a:latin typeface="Arial" panose="020B0604020202020204" pitchFamily="34" charset="0"/>
                <a:cs typeface="Arial" panose="020B0604020202020204" pitchFamily="34" charset="0"/>
              </a:rPr>
              <a:t>/</a:t>
            </a:r>
            <a:r>
              <a:rPr lang="en-US" sz="6000" b="1" dirty="0">
                <a:solidFill>
                  <a:srgbClr val="F8242E"/>
                </a:solidFill>
                <a:latin typeface="Arial" panose="020B0604020202020204" pitchFamily="34" charset="0"/>
                <a:cs typeface="Arial" panose="020B0604020202020204" pitchFamily="34" charset="0"/>
              </a:rPr>
              <a:t>E</a:t>
            </a:r>
          </a:p>
        </p:txBody>
      </p:sp>
      <p:sp>
        <p:nvSpPr>
          <p:cNvPr id="72" name="TextBox 71">
            <a:extLst>
              <a:ext uri="{FF2B5EF4-FFF2-40B4-BE49-F238E27FC236}">
                <a16:creationId xmlns:a16="http://schemas.microsoft.com/office/drawing/2014/main" id="{D2BE1925-0051-5644-BF61-0DD0636D5410}"/>
              </a:ext>
            </a:extLst>
          </p:cNvPr>
          <p:cNvSpPr txBox="1"/>
          <p:nvPr/>
        </p:nvSpPr>
        <p:spPr>
          <a:xfrm>
            <a:off x="5050446" y="2321402"/>
            <a:ext cx="4737194" cy="738664"/>
          </a:xfrm>
          <a:prstGeom prst="rect">
            <a:avLst/>
          </a:prstGeom>
          <a:gradFill flip="none" rotWithShape="1">
            <a:gsLst>
              <a:gs pos="0">
                <a:srgbClr val="FFFF00"/>
              </a:gs>
              <a:gs pos="100000">
                <a:srgbClr val="FFFFFF"/>
              </a:gs>
            </a:gsLst>
            <a:lin ang="0" scaled="1"/>
            <a:tileRect/>
          </a:gradFill>
          <a:ln>
            <a:noFill/>
          </a:ln>
        </p:spPr>
        <p:txBody>
          <a:bodyPr wrap="none" rtlCol="0" anchor="ctr" anchorCtr="0">
            <a:spAutoFit/>
          </a:bodyPr>
          <a:lstStyle/>
          <a:p>
            <a:pPr algn="ctr">
              <a:spcBef>
                <a:spcPts val="600"/>
              </a:spcBef>
            </a:pPr>
            <a:r>
              <a:rPr lang="en-US" sz="4200" b="1" dirty="0">
                <a:solidFill>
                  <a:srgbClr val="F8242E"/>
                </a:solidFill>
                <a:latin typeface="Arial" panose="020B0604020202020204" pitchFamily="34" charset="0"/>
                <a:ea typeface="League Spartan" charset="0"/>
                <a:cs typeface="Arial" panose="020B0604020202020204" pitchFamily="34" charset="0"/>
              </a:rPr>
              <a:t>Tại ngày 31/12/XX</a:t>
            </a:r>
          </a:p>
        </p:txBody>
      </p:sp>
      <p:sp>
        <p:nvSpPr>
          <p:cNvPr id="73" name="TextBox 72"/>
          <p:cNvSpPr txBox="1"/>
          <p:nvPr/>
        </p:nvSpPr>
        <p:spPr>
          <a:xfrm>
            <a:off x="14520351" y="7979986"/>
            <a:ext cx="4549386" cy="1477328"/>
          </a:xfrm>
          <a:prstGeom prst="rect">
            <a:avLst/>
          </a:prstGeom>
          <a:noFill/>
        </p:spPr>
        <p:txBody>
          <a:bodyPr wrap="square" rtlCol="0">
            <a:spAutoFit/>
          </a:bodyPr>
          <a:lstStyle/>
          <a:p>
            <a:r>
              <a:rPr lang="en-US" sz="4500" b="1" dirty="0">
                <a:solidFill>
                  <a:srgbClr val="F8242E"/>
                </a:solidFill>
                <a:latin typeface="Arial" panose="020B0604020202020204" pitchFamily="34" charset="0"/>
                <a:cs typeface="Arial" panose="020B0604020202020204" pitchFamily="34" charset="0"/>
              </a:rPr>
              <a:t>Đòn bẩy </a:t>
            </a:r>
          </a:p>
          <a:p>
            <a:r>
              <a:rPr lang="en-US" sz="4500" b="1" dirty="0">
                <a:solidFill>
                  <a:srgbClr val="F8242E"/>
                </a:solidFill>
                <a:latin typeface="Arial" panose="020B0604020202020204" pitchFamily="34" charset="0"/>
                <a:cs typeface="Arial" panose="020B0604020202020204" pitchFamily="34" charset="0"/>
              </a:rPr>
              <a:t>tài chính</a:t>
            </a:r>
          </a:p>
        </p:txBody>
      </p:sp>
    </p:spTree>
    <p:extLst>
      <p:ext uri="{BB962C8B-B14F-4D97-AF65-F5344CB8AC3E}">
        <p14:creationId xmlns:p14="http://schemas.microsoft.com/office/powerpoint/2010/main" val="32314228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randombar(horizontal)">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wipe(down)">
                                      <p:cBhvr>
                                        <p:cTn id="45" dur="500"/>
                                        <p:tgtEl>
                                          <p:spTgt spid="6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down)">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p:cTn id="53" dur="1000" fill="hold"/>
                                        <p:tgtEl>
                                          <p:spTgt spid="71"/>
                                        </p:tgtEl>
                                        <p:attrNameLst>
                                          <p:attrName>ppt_w</p:attrName>
                                        </p:attrNameLst>
                                      </p:cBhvr>
                                      <p:tavLst>
                                        <p:tav tm="0">
                                          <p:val>
                                            <p:strVal val="#ppt_w*0.70"/>
                                          </p:val>
                                        </p:tav>
                                        <p:tav tm="100000">
                                          <p:val>
                                            <p:strVal val="#ppt_w"/>
                                          </p:val>
                                        </p:tav>
                                      </p:tavLst>
                                    </p:anim>
                                    <p:anim calcmode="lin" valueType="num">
                                      <p:cBhvr>
                                        <p:cTn id="54" dur="1000" fill="hold"/>
                                        <p:tgtEl>
                                          <p:spTgt spid="71"/>
                                        </p:tgtEl>
                                        <p:attrNameLst>
                                          <p:attrName>ppt_h</p:attrName>
                                        </p:attrNameLst>
                                      </p:cBhvr>
                                      <p:tavLst>
                                        <p:tav tm="0">
                                          <p:val>
                                            <p:strVal val="#ppt_h"/>
                                          </p:val>
                                        </p:tav>
                                        <p:tav tm="100000">
                                          <p:val>
                                            <p:strVal val="#ppt_h"/>
                                          </p:val>
                                        </p:tav>
                                      </p:tavLst>
                                    </p:anim>
                                    <p:animEffect transition="in" filter="fade">
                                      <p:cBhvr>
                                        <p:cTn id="55" dur="100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71"/>
                                        </p:tgtEl>
                                      </p:cBhvr>
                                    </p:animEffect>
                                    <p:set>
                                      <p:cBhvr>
                                        <p:cTn id="60" dur="1" fill="hold">
                                          <p:stCondLst>
                                            <p:cond delay="499"/>
                                          </p:stCondLst>
                                        </p:cTn>
                                        <p:tgtEl>
                                          <p:spTgt spid="7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 calcmode="lin" valueType="num">
                                      <p:cBhvr>
                                        <p:cTn id="65" dur="500" fill="hold"/>
                                        <p:tgtEl>
                                          <p:spTgt spid="73"/>
                                        </p:tgtEl>
                                        <p:attrNameLst>
                                          <p:attrName>ppt_w</p:attrName>
                                        </p:attrNameLst>
                                      </p:cBhvr>
                                      <p:tavLst>
                                        <p:tav tm="0">
                                          <p:val>
                                            <p:fltVal val="0"/>
                                          </p:val>
                                        </p:tav>
                                        <p:tav tm="100000">
                                          <p:val>
                                            <p:strVal val="#ppt_w"/>
                                          </p:val>
                                        </p:tav>
                                      </p:tavLst>
                                    </p:anim>
                                    <p:anim calcmode="lin" valueType="num">
                                      <p:cBhvr>
                                        <p:cTn id="66" dur="500" fill="hold"/>
                                        <p:tgtEl>
                                          <p:spTgt spid="73"/>
                                        </p:tgtEl>
                                        <p:attrNameLst>
                                          <p:attrName>ppt_h</p:attrName>
                                        </p:attrNameLst>
                                      </p:cBhvr>
                                      <p:tavLst>
                                        <p:tav tm="0">
                                          <p:val>
                                            <p:fltVal val="0"/>
                                          </p:val>
                                        </p:tav>
                                        <p:tav tm="100000">
                                          <p:val>
                                            <p:strVal val="#ppt_h"/>
                                          </p:val>
                                        </p:tav>
                                      </p:tavLst>
                                    </p:anim>
                                    <p:animEffect transition="in" filter="fade">
                                      <p:cBhvr>
                                        <p:cTn id="6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2" grpId="0" animBg="1"/>
      <p:bldP spid="10" grpId="0" animBg="1"/>
      <p:bldP spid="63" grpId="0" animBg="1"/>
      <p:bldP spid="11" grpId="0"/>
      <p:bldP spid="64" grpId="0"/>
      <p:bldP spid="71" grpId="0"/>
      <p:bldP spid="71" grpId="1"/>
      <p:bldP spid="72" grpId="0" animBg="1"/>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Скругленный прямоугольник 1">
            <a:extLst>
              <a:ext uri="{FF2B5EF4-FFF2-40B4-BE49-F238E27FC236}">
                <a16:creationId xmlns:a16="http://schemas.microsoft.com/office/drawing/2014/main" id="{F8AA17BD-8BC5-964C-A8B8-72173438183E}"/>
              </a:ext>
            </a:extLst>
          </p:cNvPr>
          <p:cNvSpPr>
            <a:spLocks noChangeArrowheads="1"/>
          </p:cNvSpPr>
          <p:nvPr/>
        </p:nvSpPr>
        <p:spPr bwMode="auto">
          <a:xfrm>
            <a:off x="9852634" y="2493466"/>
            <a:ext cx="4694599" cy="1657733"/>
          </a:xfrm>
          <a:prstGeom prst="roundRect">
            <a:avLst>
              <a:gd name="adj" fmla="val 7414"/>
            </a:avLst>
          </a:prstGeom>
          <a:ln w="38100" algn="ctr">
            <a:solidFill>
              <a:schemeClr val="bg1">
                <a:lumMod val="50000"/>
              </a:schemeClr>
            </a:solidFill>
            <a:miter lim="400000"/>
            <a:headEnd/>
            <a:tailEnd/>
          </a:ln>
          <a:extLst>
            <a:ext uri="{909E8E84-426E-40dd-AFC4-6F175D3DCCD1}">
              <a14:hiddenFill xmlns="" xmlns:a14="http://schemas.microsoft.com/office/drawing/2010/main">
                <a:solidFill>
                  <a:srgbClr val="FFFFFF"/>
                </a:solidFill>
              </a14:hiddenFill>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 name="Полилиния 149">
            <a:extLst>
              <a:ext uri="{FF2B5EF4-FFF2-40B4-BE49-F238E27FC236}">
                <a16:creationId xmlns:a16="http://schemas.microsoft.com/office/drawing/2014/main" id="{642BE15D-49F0-344F-AD03-ABBF6857F043}"/>
              </a:ext>
            </a:extLst>
          </p:cNvPr>
          <p:cNvSpPr>
            <a:spLocks/>
          </p:cNvSpPr>
          <p:nvPr/>
        </p:nvSpPr>
        <p:spPr bwMode="auto">
          <a:xfrm rot="5400000">
            <a:off x="6018233" y="7159125"/>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3" name="Полилиния 150">
            <a:extLst>
              <a:ext uri="{FF2B5EF4-FFF2-40B4-BE49-F238E27FC236}">
                <a16:creationId xmlns:a16="http://schemas.microsoft.com/office/drawing/2014/main" id="{2C0F3438-AD48-D94F-986B-8B58B664E623}"/>
              </a:ext>
            </a:extLst>
          </p:cNvPr>
          <p:cNvSpPr>
            <a:spLocks/>
          </p:cNvSpPr>
          <p:nvPr/>
        </p:nvSpPr>
        <p:spPr bwMode="auto">
          <a:xfrm rot="5400000" flipV="1">
            <a:off x="4853311" y="7159125"/>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4" name="Скругленный прямоугольник 165">
            <a:extLst>
              <a:ext uri="{FF2B5EF4-FFF2-40B4-BE49-F238E27FC236}">
                <a16:creationId xmlns:a16="http://schemas.microsoft.com/office/drawing/2014/main" id="{6FCB9508-5DA7-BF45-A118-B510C740118D}"/>
              </a:ext>
            </a:extLst>
          </p:cNvPr>
          <p:cNvSpPr>
            <a:spLocks noChangeArrowheads="1"/>
          </p:cNvSpPr>
          <p:nvPr/>
        </p:nvSpPr>
        <p:spPr bwMode="auto">
          <a:xfrm rot="5400000">
            <a:off x="5656932" y="9764563"/>
            <a:ext cx="3974537" cy="957013"/>
          </a:xfrm>
          <a:prstGeom prst="roundRect">
            <a:avLst>
              <a:gd name="adj" fmla="val 50000"/>
            </a:avLst>
          </a:prstGeom>
          <a:solidFill>
            <a:schemeClr val="accent3"/>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5" name="Овал 168">
            <a:extLst>
              <a:ext uri="{FF2B5EF4-FFF2-40B4-BE49-F238E27FC236}">
                <a16:creationId xmlns:a16="http://schemas.microsoft.com/office/drawing/2014/main" id="{BE6F2742-440C-D54C-AF48-068F576E0E28}"/>
              </a:ext>
            </a:extLst>
          </p:cNvPr>
          <p:cNvSpPr>
            <a:spLocks noChangeArrowheads="1"/>
          </p:cNvSpPr>
          <p:nvPr/>
        </p:nvSpPr>
        <p:spPr bwMode="auto">
          <a:xfrm>
            <a:off x="7471262" y="8572893"/>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6" name="Овал 169">
            <a:extLst>
              <a:ext uri="{FF2B5EF4-FFF2-40B4-BE49-F238E27FC236}">
                <a16:creationId xmlns:a16="http://schemas.microsoft.com/office/drawing/2014/main" id="{CEA04CB3-35C1-0140-BB38-36AF38D7B1BE}"/>
              </a:ext>
            </a:extLst>
          </p:cNvPr>
          <p:cNvSpPr>
            <a:spLocks noChangeArrowheads="1"/>
          </p:cNvSpPr>
          <p:nvPr/>
        </p:nvSpPr>
        <p:spPr bwMode="auto">
          <a:xfrm>
            <a:off x="7544248" y="8647814"/>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8" name="Скругленный прямоугольник 171">
            <a:extLst>
              <a:ext uri="{FF2B5EF4-FFF2-40B4-BE49-F238E27FC236}">
                <a16:creationId xmlns:a16="http://schemas.microsoft.com/office/drawing/2014/main" id="{C43E1574-F156-8345-A29C-F3FCBD4EFFF3}"/>
              </a:ext>
            </a:extLst>
          </p:cNvPr>
          <p:cNvSpPr>
            <a:spLocks noChangeArrowheads="1"/>
          </p:cNvSpPr>
          <p:nvPr/>
        </p:nvSpPr>
        <p:spPr bwMode="auto">
          <a:xfrm rot="5400000">
            <a:off x="3336611" y="9764563"/>
            <a:ext cx="3974537" cy="957013"/>
          </a:xfrm>
          <a:prstGeom prst="roundRect">
            <a:avLst>
              <a:gd name="adj" fmla="val 50000"/>
            </a:avLst>
          </a:prstGeom>
          <a:solidFill>
            <a:schemeClr val="accent3"/>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9" name="Овал 174">
            <a:extLst>
              <a:ext uri="{FF2B5EF4-FFF2-40B4-BE49-F238E27FC236}">
                <a16:creationId xmlns:a16="http://schemas.microsoft.com/office/drawing/2014/main" id="{14EC0AA5-D5CE-8842-8869-5F4BE9FAC97C}"/>
              </a:ext>
            </a:extLst>
          </p:cNvPr>
          <p:cNvSpPr>
            <a:spLocks noChangeArrowheads="1"/>
          </p:cNvSpPr>
          <p:nvPr/>
        </p:nvSpPr>
        <p:spPr bwMode="auto">
          <a:xfrm>
            <a:off x="5150909" y="8572893"/>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10" name="Овал 175">
            <a:extLst>
              <a:ext uri="{FF2B5EF4-FFF2-40B4-BE49-F238E27FC236}">
                <a16:creationId xmlns:a16="http://schemas.microsoft.com/office/drawing/2014/main" id="{CDFF1562-DC4A-C943-B979-9D409A61B72B}"/>
              </a:ext>
            </a:extLst>
          </p:cNvPr>
          <p:cNvSpPr>
            <a:spLocks noChangeArrowheads="1"/>
          </p:cNvSpPr>
          <p:nvPr/>
        </p:nvSpPr>
        <p:spPr bwMode="auto">
          <a:xfrm>
            <a:off x="5223896" y="8647814"/>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12" name="Полилиния 183">
            <a:extLst>
              <a:ext uri="{FF2B5EF4-FFF2-40B4-BE49-F238E27FC236}">
                <a16:creationId xmlns:a16="http://schemas.microsoft.com/office/drawing/2014/main" id="{B98A749D-D084-C74B-A1A2-FE75E6B27BC8}"/>
              </a:ext>
            </a:extLst>
          </p:cNvPr>
          <p:cNvSpPr>
            <a:spLocks/>
          </p:cNvSpPr>
          <p:nvPr/>
        </p:nvSpPr>
        <p:spPr bwMode="auto">
          <a:xfrm rot="5400000">
            <a:off x="16892342" y="7159125"/>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13" name="Полилиния 184">
            <a:extLst>
              <a:ext uri="{FF2B5EF4-FFF2-40B4-BE49-F238E27FC236}">
                <a16:creationId xmlns:a16="http://schemas.microsoft.com/office/drawing/2014/main" id="{372E42A9-25A5-DE45-89FE-13AE7765B4C5}"/>
              </a:ext>
            </a:extLst>
          </p:cNvPr>
          <p:cNvSpPr>
            <a:spLocks/>
          </p:cNvSpPr>
          <p:nvPr/>
        </p:nvSpPr>
        <p:spPr bwMode="auto">
          <a:xfrm rot="5400000" flipV="1">
            <a:off x="16191458" y="7159125"/>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14" name="Скругленный прямоугольник 165">
            <a:extLst>
              <a:ext uri="{FF2B5EF4-FFF2-40B4-BE49-F238E27FC236}">
                <a16:creationId xmlns:a16="http://schemas.microsoft.com/office/drawing/2014/main" id="{DA608D48-EE0B-6946-86EC-16AF70FECD00}"/>
              </a:ext>
            </a:extLst>
          </p:cNvPr>
          <p:cNvSpPr>
            <a:spLocks noChangeArrowheads="1"/>
          </p:cNvSpPr>
          <p:nvPr/>
        </p:nvSpPr>
        <p:spPr bwMode="auto">
          <a:xfrm rot="5400000">
            <a:off x="16531042" y="9764563"/>
            <a:ext cx="3974537" cy="957013"/>
          </a:xfrm>
          <a:prstGeom prst="roundRect">
            <a:avLst>
              <a:gd name="adj" fmla="val 50000"/>
            </a:avLst>
          </a:prstGeom>
          <a:solidFill>
            <a:schemeClr val="accent3"/>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15" name="Овал 168">
            <a:extLst>
              <a:ext uri="{FF2B5EF4-FFF2-40B4-BE49-F238E27FC236}">
                <a16:creationId xmlns:a16="http://schemas.microsoft.com/office/drawing/2014/main" id="{9D66E51B-918D-4A44-8E1E-FA140F483DE9}"/>
              </a:ext>
            </a:extLst>
          </p:cNvPr>
          <p:cNvSpPr>
            <a:spLocks noChangeArrowheads="1"/>
          </p:cNvSpPr>
          <p:nvPr/>
        </p:nvSpPr>
        <p:spPr bwMode="auto">
          <a:xfrm>
            <a:off x="18809408" y="8572893"/>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16" name="Овал 169">
            <a:extLst>
              <a:ext uri="{FF2B5EF4-FFF2-40B4-BE49-F238E27FC236}">
                <a16:creationId xmlns:a16="http://schemas.microsoft.com/office/drawing/2014/main" id="{2DAAAA50-23E7-904A-8F51-87895E15798D}"/>
              </a:ext>
            </a:extLst>
          </p:cNvPr>
          <p:cNvSpPr>
            <a:spLocks noChangeArrowheads="1"/>
          </p:cNvSpPr>
          <p:nvPr/>
        </p:nvSpPr>
        <p:spPr bwMode="auto">
          <a:xfrm>
            <a:off x="18882395" y="8647814"/>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18" name="Скругленный прямоугольник 171">
            <a:extLst>
              <a:ext uri="{FF2B5EF4-FFF2-40B4-BE49-F238E27FC236}">
                <a16:creationId xmlns:a16="http://schemas.microsoft.com/office/drawing/2014/main" id="{1827A165-E9DF-1E4E-823D-49A164741AEB}"/>
              </a:ext>
            </a:extLst>
          </p:cNvPr>
          <p:cNvSpPr>
            <a:spLocks noChangeArrowheads="1"/>
          </p:cNvSpPr>
          <p:nvPr/>
        </p:nvSpPr>
        <p:spPr bwMode="auto">
          <a:xfrm rot="5400000">
            <a:off x="14674758" y="9764563"/>
            <a:ext cx="3974537" cy="957013"/>
          </a:xfrm>
          <a:prstGeom prst="roundRect">
            <a:avLst>
              <a:gd name="adj" fmla="val 50000"/>
            </a:avLst>
          </a:prstGeom>
          <a:solidFill>
            <a:schemeClr val="accent3"/>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19" name="Овал 174">
            <a:extLst>
              <a:ext uri="{FF2B5EF4-FFF2-40B4-BE49-F238E27FC236}">
                <a16:creationId xmlns:a16="http://schemas.microsoft.com/office/drawing/2014/main" id="{B8093C76-7E0D-D34E-9FE0-C94DDD3A4B0F}"/>
              </a:ext>
            </a:extLst>
          </p:cNvPr>
          <p:cNvSpPr>
            <a:spLocks noChangeArrowheads="1"/>
          </p:cNvSpPr>
          <p:nvPr/>
        </p:nvSpPr>
        <p:spPr bwMode="auto">
          <a:xfrm>
            <a:off x="16489056" y="8572893"/>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0" name="Овал 175">
            <a:extLst>
              <a:ext uri="{FF2B5EF4-FFF2-40B4-BE49-F238E27FC236}">
                <a16:creationId xmlns:a16="http://schemas.microsoft.com/office/drawing/2014/main" id="{50158C51-0DB1-D747-851A-E5D62448F316}"/>
              </a:ext>
            </a:extLst>
          </p:cNvPr>
          <p:cNvSpPr>
            <a:spLocks noChangeArrowheads="1"/>
          </p:cNvSpPr>
          <p:nvPr/>
        </p:nvSpPr>
        <p:spPr bwMode="auto">
          <a:xfrm>
            <a:off x="16562042" y="8647814"/>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2" name="Полилиния 200">
            <a:extLst>
              <a:ext uri="{FF2B5EF4-FFF2-40B4-BE49-F238E27FC236}">
                <a16:creationId xmlns:a16="http://schemas.microsoft.com/office/drawing/2014/main" id="{2FBF142E-6220-7B49-A2BA-D0E9C4F7B2EE}"/>
              </a:ext>
            </a:extLst>
          </p:cNvPr>
          <p:cNvSpPr>
            <a:spLocks/>
          </p:cNvSpPr>
          <p:nvPr/>
        </p:nvSpPr>
        <p:spPr bwMode="auto">
          <a:xfrm rot="5400000">
            <a:off x="11723808" y="7750901"/>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23" name="Полилиния 201">
            <a:extLst>
              <a:ext uri="{FF2B5EF4-FFF2-40B4-BE49-F238E27FC236}">
                <a16:creationId xmlns:a16="http://schemas.microsoft.com/office/drawing/2014/main" id="{32C410DF-33C4-A047-B13B-492C67792CA8}"/>
              </a:ext>
            </a:extLst>
          </p:cNvPr>
          <p:cNvSpPr>
            <a:spLocks/>
          </p:cNvSpPr>
          <p:nvPr/>
        </p:nvSpPr>
        <p:spPr bwMode="auto">
          <a:xfrm rot="5400000" flipV="1">
            <a:off x="10558887" y="7750901"/>
            <a:ext cx="2117174"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24" name="Скругленный прямоугольник 165">
            <a:extLst>
              <a:ext uri="{FF2B5EF4-FFF2-40B4-BE49-F238E27FC236}">
                <a16:creationId xmlns:a16="http://schemas.microsoft.com/office/drawing/2014/main" id="{91750825-8C8B-C842-B9B9-715782AE29EF}"/>
              </a:ext>
            </a:extLst>
          </p:cNvPr>
          <p:cNvSpPr>
            <a:spLocks noChangeArrowheads="1"/>
          </p:cNvSpPr>
          <p:nvPr/>
        </p:nvSpPr>
        <p:spPr bwMode="auto">
          <a:xfrm rot="5400000">
            <a:off x="11362580" y="10356367"/>
            <a:ext cx="3974425" cy="956981"/>
          </a:xfrm>
          <a:prstGeom prst="roundRect">
            <a:avLst>
              <a:gd name="adj" fmla="val 50000"/>
            </a:avLst>
          </a:prstGeom>
          <a:solidFill>
            <a:schemeClr val="accent4"/>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5" name="Овал 168">
            <a:extLst>
              <a:ext uri="{FF2B5EF4-FFF2-40B4-BE49-F238E27FC236}">
                <a16:creationId xmlns:a16="http://schemas.microsoft.com/office/drawing/2014/main" id="{B73A4AB1-E3A1-8840-9F5F-B4C0290F6E5A}"/>
              </a:ext>
            </a:extLst>
          </p:cNvPr>
          <p:cNvSpPr>
            <a:spLocks noChangeArrowheads="1"/>
          </p:cNvSpPr>
          <p:nvPr/>
        </p:nvSpPr>
        <p:spPr bwMode="auto">
          <a:xfrm>
            <a:off x="13176838" y="9164668"/>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6" name="Овал 169">
            <a:extLst>
              <a:ext uri="{FF2B5EF4-FFF2-40B4-BE49-F238E27FC236}">
                <a16:creationId xmlns:a16="http://schemas.microsoft.com/office/drawing/2014/main" id="{79B2518F-58F4-A044-8D61-14986E0B8B53}"/>
              </a:ext>
            </a:extLst>
          </p:cNvPr>
          <p:cNvSpPr>
            <a:spLocks noChangeArrowheads="1"/>
          </p:cNvSpPr>
          <p:nvPr/>
        </p:nvSpPr>
        <p:spPr bwMode="auto">
          <a:xfrm>
            <a:off x="13249824" y="9239589"/>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8" name="Скругленный прямоугольник 171">
            <a:extLst>
              <a:ext uri="{FF2B5EF4-FFF2-40B4-BE49-F238E27FC236}">
                <a16:creationId xmlns:a16="http://schemas.microsoft.com/office/drawing/2014/main" id="{3F663800-D819-9D43-B4A6-0E78E237250A}"/>
              </a:ext>
            </a:extLst>
          </p:cNvPr>
          <p:cNvSpPr>
            <a:spLocks noChangeArrowheads="1"/>
          </p:cNvSpPr>
          <p:nvPr/>
        </p:nvSpPr>
        <p:spPr bwMode="auto">
          <a:xfrm rot="5400000">
            <a:off x="9042228" y="10356367"/>
            <a:ext cx="3974425" cy="956981"/>
          </a:xfrm>
          <a:prstGeom prst="roundRect">
            <a:avLst>
              <a:gd name="adj" fmla="val 50000"/>
            </a:avLst>
          </a:prstGeom>
          <a:solidFill>
            <a:schemeClr val="accent4"/>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29" name="Овал 174">
            <a:extLst>
              <a:ext uri="{FF2B5EF4-FFF2-40B4-BE49-F238E27FC236}">
                <a16:creationId xmlns:a16="http://schemas.microsoft.com/office/drawing/2014/main" id="{503A1BB6-30B4-9542-A60C-16431C2598D6}"/>
              </a:ext>
            </a:extLst>
          </p:cNvPr>
          <p:cNvSpPr>
            <a:spLocks noChangeArrowheads="1"/>
          </p:cNvSpPr>
          <p:nvPr/>
        </p:nvSpPr>
        <p:spPr bwMode="auto">
          <a:xfrm>
            <a:off x="10856484" y="9164668"/>
            <a:ext cx="345916" cy="346016"/>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30" name="Овал 175">
            <a:extLst>
              <a:ext uri="{FF2B5EF4-FFF2-40B4-BE49-F238E27FC236}">
                <a16:creationId xmlns:a16="http://schemas.microsoft.com/office/drawing/2014/main" id="{CC20F3D8-04C7-5646-85D1-8DA354523507}"/>
              </a:ext>
            </a:extLst>
          </p:cNvPr>
          <p:cNvSpPr>
            <a:spLocks noChangeArrowheads="1"/>
          </p:cNvSpPr>
          <p:nvPr/>
        </p:nvSpPr>
        <p:spPr bwMode="auto">
          <a:xfrm>
            <a:off x="10929471" y="9239589"/>
            <a:ext cx="199945" cy="20000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32" name="Овал 8">
            <a:extLst>
              <a:ext uri="{FF2B5EF4-FFF2-40B4-BE49-F238E27FC236}">
                <a16:creationId xmlns:a16="http://schemas.microsoft.com/office/drawing/2014/main" id="{C0E48D3C-FCB0-C14D-981D-94AA85DBEFD5}"/>
              </a:ext>
            </a:extLst>
          </p:cNvPr>
          <p:cNvSpPr>
            <a:spLocks noChangeArrowheads="1"/>
          </p:cNvSpPr>
          <p:nvPr/>
        </p:nvSpPr>
        <p:spPr bwMode="auto">
          <a:xfrm>
            <a:off x="12102567" y="4054137"/>
            <a:ext cx="199973" cy="19997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34" name="Скругленный прямоугольник 88">
            <a:extLst>
              <a:ext uri="{FF2B5EF4-FFF2-40B4-BE49-F238E27FC236}">
                <a16:creationId xmlns:a16="http://schemas.microsoft.com/office/drawing/2014/main" id="{F14D7E47-D16B-844F-B9E5-151A210E3CEE}"/>
              </a:ext>
            </a:extLst>
          </p:cNvPr>
          <p:cNvSpPr>
            <a:spLocks noChangeArrowheads="1"/>
          </p:cNvSpPr>
          <p:nvPr/>
        </p:nvSpPr>
        <p:spPr bwMode="auto">
          <a:xfrm>
            <a:off x="9852634" y="6569541"/>
            <a:ext cx="4694602" cy="955993"/>
          </a:xfrm>
          <a:prstGeom prst="roundRect">
            <a:avLst>
              <a:gd name="adj" fmla="val 50000"/>
            </a:avLst>
          </a:prstGeom>
          <a:solidFill>
            <a:schemeClr val="accent2"/>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35" name="Овал 89">
            <a:extLst>
              <a:ext uri="{FF2B5EF4-FFF2-40B4-BE49-F238E27FC236}">
                <a16:creationId xmlns:a16="http://schemas.microsoft.com/office/drawing/2014/main" id="{5DB73973-27D3-3A4F-8352-A755A2E3227F}"/>
              </a:ext>
            </a:extLst>
          </p:cNvPr>
          <p:cNvSpPr>
            <a:spLocks noChangeArrowheads="1"/>
          </p:cNvSpPr>
          <p:nvPr/>
        </p:nvSpPr>
        <p:spPr bwMode="auto">
          <a:xfrm>
            <a:off x="12026991" y="6390767"/>
            <a:ext cx="345886" cy="345658"/>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36" name="Овал 90">
            <a:extLst>
              <a:ext uri="{FF2B5EF4-FFF2-40B4-BE49-F238E27FC236}">
                <a16:creationId xmlns:a16="http://schemas.microsoft.com/office/drawing/2014/main" id="{8F82CA96-ABFB-084B-83DB-5EE42FCA308F}"/>
              </a:ext>
            </a:extLst>
          </p:cNvPr>
          <p:cNvSpPr>
            <a:spLocks noChangeArrowheads="1"/>
          </p:cNvSpPr>
          <p:nvPr/>
        </p:nvSpPr>
        <p:spPr bwMode="auto">
          <a:xfrm>
            <a:off x="12101884" y="6463698"/>
            <a:ext cx="199927" cy="199796"/>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41" name="Полилиния 14">
            <a:extLst>
              <a:ext uri="{FF2B5EF4-FFF2-40B4-BE49-F238E27FC236}">
                <a16:creationId xmlns:a16="http://schemas.microsoft.com/office/drawing/2014/main" id="{8477F9B3-ED8D-4D47-8CF8-0DA930C8C78B}"/>
              </a:ext>
            </a:extLst>
          </p:cNvPr>
          <p:cNvSpPr>
            <a:spLocks/>
          </p:cNvSpPr>
          <p:nvPr/>
        </p:nvSpPr>
        <p:spPr bwMode="auto">
          <a:xfrm rot="5400000">
            <a:off x="10947643" y="5363995"/>
            <a:ext cx="2457941" cy="45719"/>
          </a:xfrm>
          <a:custGeom>
            <a:avLst/>
            <a:gdLst>
              <a:gd name="T0" fmla="*/ 0 w 8163"/>
              <a:gd name="T1" fmla="*/ 1047866 w 8163"/>
              <a:gd name="T2" fmla="*/ 0 60000 65536"/>
              <a:gd name="T3" fmla="*/ 0 60000 65536"/>
            </a:gdLst>
            <a:ahLst/>
            <a:cxnLst>
              <a:cxn ang="T2">
                <a:pos x="T0" y="0"/>
              </a:cxn>
              <a:cxn ang="T3">
                <a:pos x="T1" y="0"/>
              </a:cxn>
            </a:cxnLst>
            <a:rect l="0" t="0" r="r" b="b"/>
            <a:pathLst>
              <a:path w="8163">
                <a:moveTo>
                  <a:pt x="0" y="0"/>
                </a:moveTo>
                <a:lnTo>
                  <a:pt x="8163" y="4138"/>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42" name="Скругленный прямоугольник 88">
            <a:extLst>
              <a:ext uri="{FF2B5EF4-FFF2-40B4-BE49-F238E27FC236}">
                <a16:creationId xmlns:a16="http://schemas.microsoft.com/office/drawing/2014/main" id="{AF177F3D-EA02-3E47-A54B-4853F6C52C77}"/>
              </a:ext>
            </a:extLst>
          </p:cNvPr>
          <p:cNvSpPr>
            <a:spLocks noChangeArrowheads="1"/>
          </p:cNvSpPr>
          <p:nvPr/>
        </p:nvSpPr>
        <p:spPr bwMode="auto">
          <a:xfrm>
            <a:off x="4154993" y="5986268"/>
            <a:ext cx="4694602" cy="955426"/>
          </a:xfrm>
          <a:prstGeom prst="roundRect">
            <a:avLst>
              <a:gd name="adj" fmla="val 50000"/>
            </a:avLst>
          </a:prstGeom>
          <a:solidFill>
            <a:schemeClr val="accent1"/>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43" name="Овал 89">
            <a:extLst>
              <a:ext uri="{FF2B5EF4-FFF2-40B4-BE49-F238E27FC236}">
                <a16:creationId xmlns:a16="http://schemas.microsoft.com/office/drawing/2014/main" id="{07AEEFA6-E191-4B49-94F4-4539A356238E}"/>
              </a:ext>
            </a:extLst>
          </p:cNvPr>
          <p:cNvSpPr>
            <a:spLocks noChangeArrowheads="1"/>
          </p:cNvSpPr>
          <p:nvPr/>
        </p:nvSpPr>
        <p:spPr bwMode="auto">
          <a:xfrm>
            <a:off x="6329350" y="5806927"/>
            <a:ext cx="345886" cy="345658"/>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44" name="Овал 90">
            <a:extLst>
              <a:ext uri="{FF2B5EF4-FFF2-40B4-BE49-F238E27FC236}">
                <a16:creationId xmlns:a16="http://schemas.microsoft.com/office/drawing/2014/main" id="{BEEE7757-455B-E340-93CD-9F7001EA7B54}"/>
              </a:ext>
            </a:extLst>
          </p:cNvPr>
          <p:cNvSpPr>
            <a:spLocks noChangeArrowheads="1"/>
          </p:cNvSpPr>
          <p:nvPr/>
        </p:nvSpPr>
        <p:spPr bwMode="auto">
          <a:xfrm>
            <a:off x="6404243" y="5879858"/>
            <a:ext cx="199927" cy="199796"/>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46" name="Полилиния 12">
            <a:extLst>
              <a:ext uri="{FF2B5EF4-FFF2-40B4-BE49-F238E27FC236}">
                <a16:creationId xmlns:a16="http://schemas.microsoft.com/office/drawing/2014/main" id="{94A58F04-2479-2048-9EA1-A4F48010A5DD}"/>
              </a:ext>
            </a:extLst>
          </p:cNvPr>
          <p:cNvSpPr>
            <a:spLocks/>
          </p:cNvSpPr>
          <p:nvPr/>
        </p:nvSpPr>
        <p:spPr bwMode="auto">
          <a:xfrm>
            <a:off x="6505469" y="4834460"/>
            <a:ext cx="5680182" cy="1151807"/>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 name="connsiteX0" fmla="*/ 0 w 2290368"/>
              <a:gd name="connsiteY0" fmla="*/ 1179094 h 1179094"/>
              <a:gd name="connsiteX1" fmla="*/ 986589 w 2290368"/>
              <a:gd name="connsiteY1" fmla="*/ 192505 h 1179094"/>
              <a:gd name="connsiteX2" fmla="*/ 1371600 w 2290368"/>
              <a:gd name="connsiteY2" fmla="*/ 0 h 1179094"/>
              <a:gd name="connsiteX3" fmla="*/ 2290368 w 2290368"/>
              <a:gd name="connsiteY3" fmla="*/ 0 h 1179094"/>
            </a:gdLst>
            <a:ahLst/>
            <a:cxnLst>
              <a:cxn ang="0">
                <a:pos x="connsiteX0" y="connsiteY0"/>
              </a:cxn>
              <a:cxn ang="0">
                <a:pos x="connsiteX1" y="connsiteY1"/>
              </a:cxn>
              <a:cxn ang="0">
                <a:pos x="connsiteX2" y="connsiteY2"/>
              </a:cxn>
              <a:cxn ang="0">
                <a:pos x="connsiteX3" y="connsiteY3"/>
              </a:cxn>
            </a:cxnLst>
            <a:rect l="l" t="t" r="r" b="b"/>
            <a:pathLst>
              <a:path w="2290368" h="1179094">
                <a:moveTo>
                  <a:pt x="0" y="1179094"/>
                </a:moveTo>
                <a:lnTo>
                  <a:pt x="986589" y="192505"/>
                </a:lnTo>
                <a:cubicBezTo>
                  <a:pt x="1075897" y="111610"/>
                  <a:pt x="1187507" y="8412"/>
                  <a:pt x="1371600" y="0"/>
                </a:cubicBezTo>
                <a:lnTo>
                  <a:pt x="229036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47" name="Скругленный прямоугольник 88">
            <a:extLst>
              <a:ext uri="{FF2B5EF4-FFF2-40B4-BE49-F238E27FC236}">
                <a16:creationId xmlns:a16="http://schemas.microsoft.com/office/drawing/2014/main" id="{81646AE7-B565-B145-87CC-9E6ACED48646}"/>
              </a:ext>
            </a:extLst>
          </p:cNvPr>
          <p:cNvSpPr>
            <a:spLocks noChangeArrowheads="1"/>
          </p:cNvSpPr>
          <p:nvPr/>
        </p:nvSpPr>
        <p:spPr bwMode="auto">
          <a:xfrm>
            <a:off x="15478857" y="5986268"/>
            <a:ext cx="4694602" cy="955426"/>
          </a:xfrm>
          <a:prstGeom prst="roundRect">
            <a:avLst>
              <a:gd name="adj" fmla="val 50000"/>
            </a:avLst>
          </a:prstGeom>
          <a:solidFill>
            <a:schemeClr val="accent1"/>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48" name="Овал 89">
            <a:extLst>
              <a:ext uri="{FF2B5EF4-FFF2-40B4-BE49-F238E27FC236}">
                <a16:creationId xmlns:a16="http://schemas.microsoft.com/office/drawing/2014/main" id="{DA5AC7D2-89D9-0546-A109-94B0C8D1B525}"/>
              </a:ext>
            </a:extLst>
          </p:cNvPr>
          <p:cNvSpPr>
            <a:spLocks noChangeArrowheads="1"/>
          </p:cNvSpPr>
          <p:nvPr/>
        </p:nvSpPr>
        <p:spPr bwMode="auto">
          <a:xfrm>
            <a:off x="17653214" y="5806927"/>
            <a:ext cx="345886" cy="345658"/>
          </a:xfrm>
          <a:prstGeom prst="ellipse">
            <a:avLst/>
          </a:prstGeom>
          <a:solidFill>
            <a:srgbClr val="FFFFFF"/>
          </a:solidFill>
          <a:ln>
            <a:noFill/>
          </a:ln>
          <a:extLst>
            <a:ext uri="{91240B29-F687-4f45-9708-019B960494DF}">
              <a14:hiddenLine xmlns="" xmlns:a14="http://schemas.microsoft.com/office/drawing/2010/main" w="25400">
                <a:solidFill>
                  <a:srgbClr val="000000"/>
                </a:solidFill>
                <a:miter lim="400000"/>
                <a:headEnd/>
                <a:tailEnd/>
              </a14:hiddenLine>
            </a:ext>
          </a:extLst>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49" name="Овал 90">
            <a:extLst>
              <a:ext uri="{FF2B5EF4-FFF2-40B4-BE49-F238E27FC236}">
                <a16:creationId xmlns:a16="http://schemas.microsoft.com/office/drawing/2014/main" id="{140DE027-9271-9440-8D55-353244260FF3}"/>
              </a:ext>
            </a:extLst>
          </p:cNvPr>
          <p:cNvSpPr>
            <a:spLocks noChangeArrowheads="1"/>
          </p:cNvSpPr>
          <p:nvPr/>
        </p:nvSpPr>
        <p:spPr bwMode="auto">
          <a:xfrm>
            <a:off x="17728107" y="5879858"/>
            <a:ext cx="199927" cy="199796"/>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51" name="Полилиния 147">
            <a:extLst>
              <a:ext uri="{FF2B5EF4-FFF2-40B4-BE49-F238E27FC236}">
                <a16:creationId xmlns:a16="http://schemas.microsoft.com/office/drawing/2014/main" id="{51E49F86-8CC3-A74E-A489-5FCE866A6CFE}"/>
              </a:ext>
            </a:extLst>
          </p:cNvPr>
          <p:cNvSpPr>
            <a:spLocks/>
          </p:cNvSpPr>
          <p:nvPr/>
        </p:nvSpPr>
        <p:spPr bwMode="auto">
          <a:xfrm flipH="1">
            <a:off x="12142800" y="4834461"/>
            <a:ext cx="5680182" cy="1151807"/>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 name="connsiteX0" fmla="*/ 0 w 2290368"/>
              <a:gd name="connsiteY0" fmla="*/ 1179094 h 1179094"/>
              <a:gd name="connsiteX1" fmla="*/ 986589 w 2290368"/>
              <a:gd name="connsiteY1" fmla="*/ 192505 h 1179094"/>
              <a:gd name="connsiteX2" fmla="*/ 1371600 w 2290368"/>
              <a:gd name="connsiteY2" fmla="*/ 0 h 1179094"/>
              <a:gd name="connsiteX3" fmla="*/ 2290368 w 2290368"/>
              <a:gd name="connsiteY3" fmla="*/ 0 h 1179094"/>
            </a:gdLst>
            <a:ahLst/>
            <a:cxnLst>
              <a:cxn ang="0">
                <a:pos x="connsiteX0" y="connsiteY0"/>
              </a:cxn>
              <a:cxn ang="0">
                <a:pos x="connsiteX1" y="connsiteY1"/>
              </a:cxn>
              <a:cxn ang="0">
                <a:pos x="connsiteX2" y="connsiteY2"/>
              </a:cxn>
              <a:cxn ang="0">
                <a:pos x="connsiteX3" y="connsiteY3"/>
              </a:cxn>
            </a:cxnLst>
            <a:rect l="l" t="t" r="r" b="b"/>
            <a:pathLst>
              <a:path w="2290368" h="1179094">
                <a:moveTo>
                  <a:pt x="0" y="1179094"/>
                </a:moveTo>
                <a:lnTo>
                  <a:pt x="986589" y="192505"/>
                </a:lnTo>
                <a:cubicBezTo>
                  <a:pt x="1075897" y="111610"/>
                  <a:pt x="1187507" y="8412"/>
                  <a:pt x="1371600" y="0"/>
                </a:cubicBezTo>
                <a:lnTo>
                  <a:pt x="229036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52" name="Овал 60">
            <a:extLst>
              <a:ext uri="{FF2B5EF4-FFF2-40B4-BE49-F238E27FC236}">
                <a16:creationId xmlns:a16="http://schemas.microsoft.com/office/drawing/2014/main" id="{18126B93-C0FD-594E-B299-738B6EECDD11}"/>
              </a:ext>
            </a:extLst>
          </p:cNvPr>
          <p:cNvSpPr>
            <a:spLocks noChangeArrowheads="1"/>
          </p:cNvSpPr>
          <p:nvPr/>
        </p:nvSpPr>
        <p:spPr bwMode="auto">
          <a:xfrm>
            <a:off x="12093600" y="4734473"/>
            <a:ext cx="199973" cy="199973"/>
          </a:xfrm>
          <a:prstGeom prst="ellipse">
            <a:avLst/>
          </a:prstGeom>
          <a:solidFill>
            <a:schemeClr val="bg1">
              <a:lumMod val="50000"/>
            </a:schemeClr>
          </a:solidFill>
          <a:ln>
            <a:noFill/>
          </a:ln>
        </p:spPr>
        <p:txBody>
          <a:bodyPr lIns="0" tIns="0" rIns="0" bIns="0" anchor="ctr">
            <a:noAutofit/>
          </a:bodyPr>
          <a:lstStyle/>
          <a:p>
            <a:pPr algn="ctr" eaLnBrk="1"/>
            <a:endParaRPr lang="ru-RU" altLang="ru-RU" sz="3599" dirty="0">
              <a:latin typeface="Lato Light" panose="020F0502020204030203" pitchFamily="34" charset="0"/>
            </a:endParaRPr>
          </a:p>
        </p:txBody>
      </p:sp>
      <p:sp>
        <p:nvSpPr>
          <p:cNvPr id="53" name="TextBox 52">
            <a:extLst>
              <a:ext uri="{FF2B5EF4-FFF2-40B4-BE49-F238E27FC236}">
                <a16:creationId xmlns:a16="http://schemas.microsoft.com/office/drawing/2014/main" id="{E04B5DC0-3674-5447-AFDE-7A0114C42E7D}"/>
              </a:ext>
            </a:extLst>
          </p:cNvPr>
          <p:cNvSpPr txBox="1"/>
          <p:nvPr/>
        </p:nvSpPr>
        <p:spPr>
          <a:xfrm>
            <a:off x="5464089" y="612372"/>
            <a:ext cx="13449516" cy="1015663"/>
          </a:xfrm>
          <a:prstGeom prst="rect">
            <a:avLst/>
          </a:prstGeom>
          <a:noFill/>
        </p:spPr>
        <p:txBody>
          <a:bodyPr wrap="none" rtlCol="0">
            <a:spAutoFit/>
          </a:bodyPr>
          <a:lstStyle/>
          <a:p>
            <a:pPr algn="ctr"/>
            <a:r>
              <a:rPr lang="en-US" sz="6000" b="1" dirty="0">
                <a:solidFill>
                  <a:schemeClr val="tx2"/>
                </a:solidFill>
                <a:latin typeface="Arial" panose="020B0604020202020204" pitchFamily="34" charset="0"/>
                <a:cs typeface="Arial" panose="020B0604020202020204" pitchFamily="34" charset="0"/>
              </a:rPr>
              <a:t>CẤU TRÚC TÀI CHÍNH CHIẾN LƯỢC</a:t>
            </a:r>
          </a:p>
        </p:txBody>
      </p:sp>
      <p:sp>
        <p:nvSpPr>
          <p:cNvPr id="55" name="TextBox 54">
            <a:extLst>
              <a:ext uri="{FF2B5EF4-FFF2-40B4-BE49-F238E27FC236}">
                <a16:creationId xmlns:a16="http://schemas.microsoft.com/office/drawing/2014/main" id="{AED973F4-2029-284C-A4AE-8578087027B3}"/>
              </a:ext>
            </a:extLst>
          </p:cNvPr>
          <p:cNvSpPr txBox="1"/>
          <p:nvPr/>
        </p:nvSpPr>
        <p:spPr>
          <a:xfrm>
            <a:off x="11365105" y="2804444"/>
            <a:ext cx="1673486" cy="938719"/>
          </a:xfrm>
          <a:prstGeom prst="rect">
            <a:avLst/>
          </a:prstGeom>
          <a:noFill/>
        </p:spPr>
        <p:txBody>
          <a:bodyPr wrap="none" rtlCol="0" anchor="ctr">
            <a:spAutoFit/>
          </a:bodyPr>
          <a:lstStyle/>
          <a:p>
            <a:pPr algn="ctr"/>
            <a:r>
              <a:rPr lang="en-US" sz="5500" b="1" dirty="0">
                <a:solidFill>
                  <a:schemeClr val="tx2"/>
                </a:solidFill>
                <a:latin typeface="Poppins" pitchFamily="2" charset="77"/>
                <a:cs typeface="Poppins" pitchFamily="2" charset="77"/>
              </a:rPr>
              <a:t>CFO</a:t>
            </a:r>
          </a:p>
        </p:txBody>
      </p:sp>
      <p:sp>
        <p:nvSpPr>
          <p:cNvPr id="56" name="Subtitle 2">
            <a:extLst>
              <a:ext uri="{FF2B5EF4-FFF2-40B4-BE49-F238E27FC236}">
                <a16:creationId xmlns:a16="http://schemas.microsoft.com/office/drawing/2014/main" id="{BEEBC324-8075-5245-BB06-1B91E35CA9D4}"/>
              </a:ext>
            </a:extLst>
          </p:cNvPr>
          <p:cNvSpPr txBox="1">
            <a:spLocks/>
          </p:cNvSpPr>
          <p:nvPr/>
        </p:nvSpPr>
        <p:spPr>
          <a:xfrm>
            <a:off x="1486524" y="12220642"/>
            <a:ext cx="7328770" cy="505459"/>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3500"/>
              </a:lnSpc>
            </a:pPr>
            <a:r>
              <a:rPr lang="en-US" sz="28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Quan hệ đối tác và cơ quan quản lý</a:t>
            </a:r>
          </a:p>
        </p:txBody>
      </p:sp>
      <p:sp>
        <p:nvSpPr>
          <p:cNvPr id="57" name="Subtitle 2">
            <a:extLst>
              <a:ext uri="{FF2B5EF4-FFF2-40B4-BE49-F238E27FC236}">
                <a16:creationId xmlns:a16="http://schemas.microsoft.com/office/drawing/2014/main" id="{0804FDA6-1279-6445-B3B0-50ABC90196A8}"/>
              </a:ext>
            </a:extLst>
          </p:cNvPr>
          <p:cNvSpPr txBox="1">
            <a:spLocks/>
          </p:cNvSpPr>
          <p:nvPr/>
        </p:nvSpPr>
        <p:spPr>
          <a:xfrm>
            <a:off x="16245308" y="12294148"/>
            <a:ext cx="7328770" cy="538181"/>
          </a:xfrm>
          <a:prstGeom prst="rect">
            <a:avLst/>
          </a:prstGeom>
        </p:spPr>
        <p:txBody>
          <a:bodyPr vert="horz" wrap="square" lIns="91440" tIns="45720" rIns="91440" bIns="4572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2800" b="1" dirty="0">
                <a:solidFill>
                  <a:schemeClr val="tx1"/>
                </a:solidFill>
                <a:latin typeface="Lato Light" panose="020F0502020204030203" pitchFamily="34" charset="0"/>
                <a:ea typeface="Lato Light" panose="020F0502020204030203" pitchFamily="34" charset="0"/>
                <a:cs typeface="Mukta ExtraLight" panose="020B0000000000000000" pitchFamily="34" charset="77"/>
              </a:rPr>
              <a:t>Thị trường vốn</a:t>
            </a:r>
          </a:p>
        </p:txBody>
      </p:sp>
      <p:sp>
        <p:nvSpPr>
          <p:cNvPr id="58" name="TextBox 57">
            <a:extLst>
              <a:ext uri="{FF2B5EF4-FFF2-40B4-BE49-F238E27FC236}">
                <a16:creationId xmlns:a16="http://schemas.microsoft.com/office/drawing/2014/main" id="{8F82B5DB-F3DC-A94F-87D3-17AF382D5245}"/>
              </a:ext>
            </a:extLst>
          </p:cNvPr>
          <p:cNvSpPr txBox="1"/>
          <p:nvPr/>
        </p:nvSpPr>
        <p:spPr>
          <a:xfrm>
            <a:off x="5590422" y="6172518"/>
            <a:ext cx="1781056" cy="584776"/>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Báo cáo</a:t>
            </a:r>
          </a:p>
        </p:txBody>
      </p:sp>
      <p:sp>
        <p:nvSpPr>
          <p:cNvPr id="59" name="TextBox 58">
            <a:extLst>
              <a:ext uri="{FF2B5EF4-FFF2-40B4-BE49-F238E27FC236}">
                <a16:creationId xmlns:a16="http://schemas.microsoft.com/office/drawing/2014/main" id="{CB709968-6557-174C-A6C4-F8016D109A9D}"/>
              </a:ext>
            </a:extLst>
          </p:cNvPr>
          <p:cNvSpPr txBox="1"/>
          <p:nvPr/>
        </p:nvSpPr>
        <p:spPr>
          <a:xfrm>
            <a:off x="11318662" y="6755149"/>
            <a:ext cx="1757813" cy="584776"/>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Quản trị</a:t>
            </a:r>
          </a:p>
        </p:txBody>
      </p:sp>
      <p:sp>
        <p:nvSpPr>
          <p:cNvPr id="60" name="TextBox 59">
            <a:extLst>
              <a:ext uri="{FF2B5EF4-FFF2-40B4-BE49-F238E27FC236}">
                <a16:creationId xmlns:a16="http://schemas.microsoft.com/office/drawing/2014/main" id="{AF8F4D06-494E-674B-9D60-86CF54BC7621}"/>
              </a:ext>
            </a:extLst>
          </p:cNvPr>
          <p:cNvSpPr txBox="1"/>
          <p:nvPr/>
        </p:nvSpPr>
        <p:spPr>
          <a:xfrm>
            <a:off x="16670455" y="6171336"/>
            <a:ext cx="2327280" cy="584776"/>
          </a:xfrm>
          <a:prstGeom prst="rect">
            <a:avLst/>
          </a:prstGeom>
          <a:noFill/>
        </p:spPr>
        <p:txBody>
          <a:bodyPr wrap="none" rtlCol="0" anchor="ctr" anchorCtr="0">
            <a:spAutoFit/>
          </a:bodyPr>
          <a:lstStyle/>
          <a:p>
            <a:pPr algn="ctr"/>
            <a:r>
              <a:rPr lang="en-US" sz="3200" b="1" dirty="0">
                <a:solidFill>
                  <a:schemeClr val="bg1"/>
                </a:solidFill>
                <a:latin typeface="Poppins" pitchFamily="2" charset="77"/>
                <a:ea typeface="League Spartan" charset="0"/>
                <a:cs typeface="Poppins" pitchFamily="2" charset="77"/>
              </a:rPr>
              <a:t>Nguồn vốn</a:t>
            </a:r>
          </a:p>
        </p:txBody>
      </p:sp>
      <p:sp>
        <p:nvSpPr>
          <p:cNvPr id="61" name="TextBox 60">
            <a:extLst>
              <a:ext uri="{FF2B5EF4-FFF2-40B4-BE49-F238E27FC236}">
                <a16:creationId xmlns:a16="http://schemas.microsoft.com/office/drawing/2014/main" id="{A983482F-A808-FB4A-B603-1055B9058B96}"/>
              </a:ext>
            </a:extLst>
          </p:cNvPr>
          <p:cNvSpPr txBox="1"/>
          <p:nvPr/>
        </p:nvSpPr>
        <p:spPr>
          <a:xfrm rot="16200000">
            <a:off x="4801771" y="9906758"/>
            <a:ext cx="1039467" cy="461665"/>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BCTC</a:t>
            </a:r>
          </a:p>
        </p:txBody>
      </p:sp>
      <p:sp>
        <p:nvSpPr>
          <p:cNvPr id="62" name="TextBox 61">
            <a:extLst>
              <a:ext uri="{FF2B5EF4-FFF2-40B4-BE49-F238E27FC236}">
                <a16:creationId xmlns:a16="http://schemas.microsoft.com/office/drawing/2014/main" id="{E9AE2F74-D47D-9844-ABE3-BE2243B3163D}"/>
              </a:ext>
            </a:extLst>
          </p:cNvPr>
          <p:cNvSpPr txBox="1"/>
          <p:nvPr/>
        </p:nvSpPr>
        <p:spPr>
          <a:xfrm rot="16200000">
            <a:off x="7182691" y="9906758"/>
            <a:ext cx="919843" cy="461665"/>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Thuế</a:t>
            </a:r>
          </a:p>
        </p:txBody>
      </p:sp>
      <p:sp>
        <p:nvSpPr>
          <p:cNvPr id="63" name="TextBox 62">
            <a:extLst>
              <a:ext uri="{FF2B5EF4-FFF2-40B4-BE49-F238E27FC236}">
                <a16:creationId xmlns:a16="http://schemas.microsoft.com/office/drawing/2014/main" id="{F0E53A37-3226-A444-9A6B-049F9F867BA3}"/>
              </a:ext>
            </a:extLst>
          </p:cNvPr>
          <p:cNvSpPr txBox="1"/>
          <p:nvPr/>
        </p:nvSpPr>
        <p:spPr>
          <a:xfrm rot="16200000">
            <a:off x="15739295" y="9722092"/>
            <a:ext cx="1843023" cy="830997"/>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Tìm vốn </a:t>
            </a:r>
          </a:p>
          <a:p>
            <a:pPr algn="ctr"/>
            <a:r>
              <a:rPr lang="en-US" sz="2400" b="1" dirty="0">
                <a:solidFill>
                  <a:schemeClr val="bg1"/>
                </a:solidFill>
                <a:latin typeface="Poppins" pitchFamily="2" charset="77"/>
                <a:ea typeface="League Spartan" charset="0"/>
                <a:cs typeface="Poppins" pitchFamily="2" charset="77"/>
              </a:rPr>
              <a:t>(Financing)</a:t>
            </a:r>
          </a:p>
        </p:txBody>
      </p:sp>
      <p:sp>
        <p:nvSpPr>
          <p:cNvPr id="64" name="TextBox 63">
            <a:extLst>
              <a:ext uri="{FF2B5EF4-FFF2-40B4-BE49-F238E27FC236}">
                <a16:creationId xmlns:a16="http://schemas.microsoft.com/office/drawing/2014/main" id="{F2B4C3D2-AD7D-774E-8E6B-0E24842C06A7}"/>
              </a:ext>
            </a:extLst>
          </p:cNvPr>
          <p:cNvSpPr txBox="1"/>
          <p:nvPr/>
        </p:nvSpPr>
        <p:spPr>
          <a:xfrm rot="16200000">
            <a:off x="17674361" y="9722092"/>
            <a:ext cx="1638189" cy="830997"/>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Đầu tư</a:t>
            </a:r>
          </a:p>
          <a:p>
            <a:pPr algn="ctr"/>
            <a:r>
              <a:rPr lang="en-US" sz="2400" b="1" dirty="0">
                <a:solidFill>
                  <a:schemeClr val="bg1"/>
                </a:solidFill>
                <a:latin typeface="Poppins" pitchFamily="2" charset="77"/>
                <a:ea typeface="League Spartan" charset="0"/>
                <a:cs typeface="Poppins" pitchFamily="2" charset="77"/>
              </a:rPr>
              <a:t>Investing)</a:t>
            </a:r>
          </a:p>
        </p:txBody>
      </p:sp>
      <p:sp>
        <p:nvSpPr>
          <p:cNvPr id="65" name="TextBox 64">
            <a:extLst>
              <a:ext uri="{FF2B5EF4-FFF2-40B4-BE49-F238E27FC236}">
                <a16:creationId xmlns:a16="http://schemas.microsoft.com/office/drawing/2014/main" id="{F5E2D1B7-D861-5748-926E-416437ECF4BA}"/>
              </a:ext>
            </a:extLst>
          </p:cNvPr>
          <p:cNvSpPr txBox="1"/>
          <p:nvPr/>
        </p:nvSpPr>
        <p:spPr>
          <a:xfrm rot="16200000">
            <a:off x="9525024" y="10769906"/>
            <a:ext cx="3006502" cy="461665"/>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Kiểm soát tài chính</a:t>
            </a:r>
          </a:p>
        </p:txBody>
      </p:sp>
      <p:sp>
        <p:nvSpPr>
          <p:cNvPr id="66" name="TextBox 65">
            <a:extLst>
              <a:ext uri="{FF2B5EF4-FFF2-40B4-BE49-F238E27FC236}">
                <a16:creationId xmlns:a16="http://schemas.microsoft.com/office/drawing/2014/main" id="{8A29AE08-72E8-A746-A844-4B70A6D3B467}"/>
              </a:ext>
            </a:extLst>
          </p:cNvPr>
          <p:cNvSpPr txBox="1"/>
          <p:nvPr/>
        </p:nvSpPr>
        <p:spPr>
          <a:xfrm rot="16200000">
            <a:off x="12085758" y="10560818"/>
            <a:ext cx="2527254" cy="830997"/>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Quản trị chi phí, </a:t>
            </a:r>
          </a:p>
          <a:p>
            <a:pPr algn="ctr"/>
            <a:r>
              <a:rPr lang="en-US" sz="2400" b="1" dirty="0">
                <a:solidFill>
                  <a:schemeClr val="bg1"/>
                </a:solidFill>
                <a:latin typeface="Poppins" pitchFamily="2" charset="77"/>
                <a:ea typeface="League Spartan" charset="0"/>
                <a:cs typeface="Poppins" pitchFamily="2" charset="77"/>
              </a:rPr>
              <a:t>Hiệu quả</a:t>
            </a:r>
          </a:p>
        </p:txBody>
      </p:sp>
      <p:sp>
        <p:nvSpPr>
          <p:cNvPr id="67" name="Полилиния 183">
            <a:extLst>
              <a:ext uri="{FF2B5EF4-FFF2-40B4-BE49-F238E27FC236}">
                <a16:creationId xmlns:a16="http://schemas.microsoft.com/office/drawing/2014/main" id="{B98A749D-D084-C74B-A1A2-FE75E6B27BC8}"/>
              </a:ext>
            </a:extLst>
          </p:cNvPr>
          <p:cNvSpPr>
            <a:spLocks/>
          </p:cNvSpPr>
          <p:nvPr/>
        </p:nvSpPr>
        <p:spPr bwMode="auto">
          <a:xfrm rot="5400000">
            <a:off x="18817209" y="7287439"/>
            <a:ext cx="1872282" cy="1180792"/>
          </a:xfrm>
          <a:custGeom>
            <a:avLst/>
            <a:gdLst>
              <a:gd name="T0" fmla="*/ 0 w 2117558"/>
              <a:gd name="T1" fmla="*/ 1180800 h 1179094"/>
              <a:gd name="T2" fmla="*/ 986236 w 2117558"/>
              <a:gd name="T3" fmla="*/ 192784 h 1179094"/>
              <a:gd name="T4" fmla="*/ 1371109 w 2117558"/>
              <a:gd name="T5" fmla="*/ 0 h 1179094"/>
              <a:gd name="T6" fmla="*/ 2116800 w 2117558"/>
              <a:gd name="T7" fmla="*/ 0 h 1179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7558" h="1179094">
                <a:moveTo>
                  <a:pt x="0" y="1179094"/>
                </a:moveTo>
                <a:lnTo>
                  <a:pt x="986589" y="192505"/>
                </a:lnTo>
                <a:cubicBezTo>
                  <a:pt x="1075897" y="111610"/>
                  <a:pt x="1187507" y="8412"/>
                  <a:pt x="1371600" y="0"/>
                </a:cubicBezTo>
                <a:lnTo>
                  <a:pt x="2117558" y="0"/>
                </a:lnTo>
              </a:path>
            </a:pathLst>
          </a:custGeom>
          <a:noFill/>
          <a:ln w="38100" cap="flat" cmpd="sng">
            <a:solidFill>
              <a:schemeClr val="bg1">
                <a:lumMod val="50000"/>
              </a:schemeClr>
            </a:solidFill>
            <a:prstDash val="solid"/>
            <a:miter lim="400000"/>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noAutofit/>
          </a:bodyPr>
          <a:lstStyle/>
          <a:p>
            <a:pPr>
              <a:defRPr/>
            </a:pPr>
            <a:endParaRPr lang="ru-RU" sz="3599" dirty="0">
              <a:latin typeface="Lato Light" panose="020F0502020204030203" pitchFamily="34" charset="0"/>
            </a:endParaRPr>
          </a:p>
        </p:txBody>
      </p:sp>
      <p:sp>
        <p:nvSpPr>
          <p:cNvPr id="68" name="Скругленный прямоугольник 165">
            <a:extLst>
              <a:ext uri="{FF2B5EF4-FFF2-40B4-BE49-F238E27FC236}">
                <a16:creationId xmlns:a16="http://schemas.microsoft.com/office/drawing/2014/main" id="{DA608D48-EE0B-6946-86EC-16AF70FECD00}"/>
              </a:ext>
            </a:extLst>
          </p:cNvPr>
          <p:cNvSpPr>
            <a:spLocks noChangeArrowheads="1"/>
          </p:cNvSpPr>
          <p:nvPr/>
        </p:nvSpPr>
        <p:spPr bwMode="auto">
          <a:xfrm rot="5400000">
            <a:off x="18333463" y="9770431"/>
            <a:ext cx="3974537" cy="957013"/>
          </a:xfrm>
          <a:prstGeom prst="roundRect">
            <a:avLst>
              <a:gd name="adj" fmla="val 50000"/>
            </a:avLst>
          </a:prstGeom>
          <a:solidFill>
            <a:schemeClr val="accent3"/>
          </a:solidFill>
          <a:ln>
            <a:noFill/>
          </a:ln>
        </p:spPr>
        <p:txBody>
          <a:bodyPr lIns="0" tIns="0" rIns="0" bIns="0" anchor="ctr">
            <a:noAutofit/>
          </a:bodyPr>
          <a:lstStyle/>
          <a:p>
            <a:pPr algn="ctr" eaLnBrk="1">
              <a:defRPr/>
            </a:pPr>
            <a:endParaRPr lang="ru-RU" altLang="ru-RU" sz="3599" dirty="0">
              <a:latin typeface="Lato Light" panose="020F0502020204030203" pitchFamily="34" charset="0"/>
            </a:endParaRPr>
          </a:p>
        </p:txBody>
      </p:sp>
      <p:sp>
        <p:nvSpPr>
          <p:cNvPr id="69" name="TextBox 68">
            <a:extLst>
              <a:ext uri="{FF2B5EF4-FFF2-40B4-BE49-F238E27FC236}">
                <a16:creationId xmlns:a16="http://schemas.microsoft.com/office/drawing/2014/main" id="{F2B4C3D2-AD7D-774E-8E6B-0E24842C06A7}"/>
              </a:ext>
            </a:extLst>
          </p:cNvPr>
          <p:cNvSpPr txBox="1"/>
          <p:nvPr/>
        </p:nvSpPr>
        <p:spPr>
          <a:xfrm rot="16200000">
            <a:off x="19128055" y="9727960"/>
            <a:ext cx="2335645" cy="830997"/>
          </a:xfrm>
          <a:prstGeom prst="rect">
            <a:avLst/>
          </a:prstGeom>
          <a:noFill/>
        </p:spPr>
        <p:txBody>
          <a:bodyPr wrap="none" rtlCol="0" anchor="ctr" anchorCtr="0">
            <a:spAutoFit/>
          </a:bodyPr>
          <a:lstStyle/>
          <a:p>
            <a:pPr algn="ctr"/>
            <a:r>
              <a:rPr lang="en-US" sz="2400" b="1" dirty="0">
                <a:solidFill>
                  <a:schemeClr val="bg1"/>
                </a:solidFill>
                <a:latin typeface="Poppins" pitchFamily="2" charset="77"/>
                <a:ea typeface="League Spartan" charset="0"/>
                <a:cs typeface="Poppins" pitchFamily="2" charset="77"/>
              </a:rPr>
              <a:t>Chia lợi nhuận</a:t>
            </a:r>
          </a:p>
          <a:p>
            <a:pPr algn="ctr"/>
            <a:r>
              <a:rPr lang="en-US" sz="2400" b="1" dirty="0">
                <a:solidFill>
                  <a:schemeClr val="bg1"/>
                </a:solidFill>
                <a:latin typeface="Poppins" pitchFamily="2" charset="77"/>
                <a:ea typeface="League Spartan" charset="0"/>
                <a:cs typeface="Poppins" pitchFamily="2" charset="77"/>
              </a:rPr>
              <a:t>(Distributing) </a:t>
            </a:r>
          </a:p>
        </p:txBody>
      </p:sp>
      <p:sp>
        <p:nvSpPr>
          <p:cNvPr id="11" name="Rectangle 10"/>
          <p:cNvSpPr/>
          <p:nvPr/>
        </p:nvSpPr>
        <p:spPr>
          <a:xfrm>
            <a:off x="4154993" y="4298357"/>
            <a:ext cx="16644245" cy="874509"/>
          </a:xfrm>
          <a:prstGeom prst="rect">
            <a:avLst/>
          </a:prstGeom>
          <a:solidFill>
            <a:schemeClr val="accent4">
              <a:lumMod val="75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Hệ thống công nghệ thông tin hỗ trợ </a:t>
            </a:r>
          </a:p>
        </p:txBody>
      </p:sp>
    </p:spTree>
    <p:extLst>
      <p:ext uri="{BB962C8B-B14F-4D97-AF65-F5344CB8AC3E}">
        <p14:creationId xmlns:p14="http://schemas.microsoft.com/office/powerpoint/2010/main" val="51333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dissolve">
                                      <p:cBhvr>
                                        <p:cTn id="31" dur="500"/>
                                        <p:tgtEl>
                                          <p:spTgt spid="4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dissolve">
                                      <p:cBhvr>
                                        <p:cTn id="34" dur="500"/>
                                        <p:tgtEl>
                                          <p:spTgt spid="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dissolve">
                                      <p:cBhvr>
                                        <p:cTn id="37" dur="500"/>
                                        <p:tgtEl>
                                          <p:spTgt spid="4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dissolve">
                                      <p:cBhvr>
                                        <p:cTn id="43" dur="500"/>
                                        <p:tgtEl>
                                          <p:spTgt spid="6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dissolve">
                                      <p:cBhvr>
                                        <p:cTn id="46" dur="500"/>
                                        <p:tgtEl>
                                          <p:spTgt spid="6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dissolve">
                                      <p:cBhvr>
                                        <p:cTn id="49" dur="500"/>
                                        <p:tgtEl>
                                          <p:spTgt spid="5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dissolv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checkerboard(across)">
                                      <p:cBhvr>
                                        <p:cTn id="57" dur="500"/>
                                        <p:tgtEl>
                                          <p:spTgt spid="22"/>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checkerboard(across)">
                                      <p:cBhvr>
                                        <p:cTn id="60" dur="500"/>
                                        <p:tgtEl>
                                          <p:spTgt spid="23"/>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checkerboard(across)">
                                      <p:cBhvr>
                                        <p:cTn id="63" dur="500"/>
                                        <p:tgtEl>
                                          <p:spTgt spid="24"/>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checkerboard(across)">
                                      <p:cBhvr>
                                        <p:cTn id="66" dur="500"/>
                                        <p:tgtEl>
                                          <p:spTgt spid="25"/>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checkerboard(across)">
                                      <p:cBhvr>
                                        <p:cTn id="69" dur="500"/>
                                        <p:tgtEl>
                                          <p:spTgt spid="26"/>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checkerboard(across)">
                                      <p:cBhvr>
                                        <p:cTn id="72" dur="500"/>
                                        <p:tgtEl>
                                          <p:spTgt spid="28"/>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checkerboard(across)">
                                      <p:cBhvr>
                                        <p:cTn id="75" dur="500"/>
                                        <p:tgtEl>
                                          <p:spTgt spid="29"/>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checkerboard(across)">
                                      <p:cBhvr>
                                        <p:cTn id="78" dur="500"/>
                                        <p:tgtEl>
                                          <p:spTgt spid="30"/>
                                        </p:tgtEl>
                                      </p:cBhvr>
                                    </p:animEffect>
                                  </p:childTnLst>
                                </p:cTn>
                              </p:par>
                              <p:par>
                                <p:cTn id="79" presetID="5" presetClass="entr" presetSubtype="1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checkerboard(across)">
                                      <p:cBhvr>
                                        <p:cTn id="81" dur="500"/>
                                        <p:tgtEl>
                                          <p:spTgt spid="34"/>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checkerboard(across)">
                                      <p:cBhvr>
                                        <p:cTn id="84" dur="500"/>
                                        <p:tgtEl>
                                          <p:spTgt spid="35"/>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checkerboard(across)">
                                      <p:cBhvr>
                                        <p:cTn id="87" dur="500"/>
                                        <p:tgtEl>
                                          <p:spTgt spid="36"/>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checkerboard(across)">
                                      <p:cBhvr>
                                        <p:cTn id="90" dur="500"/>
                                        <p:tgtEl>
                                          <p:spTgt spid="59"/>
                                        </p:tgtEl>
                                      </p:cBhvr>
                                    </p:animEffect>
                                  </p:childTnLst>
                                </p:cTn>
                              </p:par>
                              <p:par>
                                <p:cTn id="91" presetID="5" presetClass="entr" presetSubtype="10" fill="hold" grpId="0" nodeType="withEffect">
                                  <p:stCondLst>
                                    <p:cond delay="0"/>
                                  </p:stCondLst>
                                  <p:childTnLst>
                                    <p:set>
                                      <p:cBhvr>
                                        <p:cTn id="92" dur="1" fill="hold">
                                          <p:stCondLst>
                                            <p:cond delay="0"/>
                                          </p:stCondLst>
                                        </p:cTn>
                                        <p:tgtEl>
                                          <p:spTgt spid="65"/>
                                        </p:tgtEl>
                                        <p:attrNameLst>
                                          <p:attrName>style.visibility</p:attrName>
                                        </p:attrNameLst>
                                      </p:cBhvr>
                                      <p:to>
                                        <p:strVal val="visible"/>
                                      </p:to>
                                    </p:set>
                                    <p:animEffect transition="in" filter="checkerboard(across)">
                                      <p:cBhvr>
                                        <p:cTn id="93" dur="500"/>
                                        <p:tgtEl>
                                          <p:spTgt spid="65"/>
                                        </p:tgtEl>
                                      </p:cBhvr>
                                    </p:animEffect>
                                  </p:childTnLst>
                                </p:cTn>
                              </p:par>
                              <p:par>
                                <p:cTn id="94" presetID="5" presetClass="entr" presetSubtype="10" fill="hold" grpId="0" nodeType="with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checkerboard(across)">
                                      <p:cBhvr>
                                        <p:cTn id="96" dur="500"/>
                                        <p:tgtEl>
                                          <p:spTgt spid="66"/>
                                        </p:tgtEl>
                                      </p:cBhvr>
                                    </p:animEffect>
                                  </p:childTnLst>
                                </p:cTn>
                              </p:par>
                              <p:par>
                                <p:cTn id="97" presetID="5" presetClass="entr" presetSubtype="10"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checkerboard(across)">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blinds(horizontal)">
                                      <p:cBhvr>
                                        <p:cTn id="104" dur="500"/>
                                        <p:tgtEl>
                                          <p:spTgt spid="12"/>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blinds(horizontal)">
                                      <p:cBhvr>
                                        <p:cTn id="107" dur="500"/>
                                        <p:tgtEl>
                                          <p:spTgt spid="13"/>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blinds(horizontal)">
                                      <p:cBhvr>
                                        <p:cTn id="110" dur="500"/>
                                        <p:tgtEl>
                                          <p:spTgt spid="14"/>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blinds(horizontal)">
                                      <p:cBhvr>
                                        <p:cTn id="113" dur="500"/>
                                        <p:tgtEl>
                                          <p:spTgt spid="15"/>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blinds(horizontal)">
                                      <p:cBhvr>
                                        <p:cTn id="116" dur="500"/>
                                        <p:tgtEl>
                                          <p:spTgt spid="16"/>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blinds(horizontal)">
                                      <p:cBhvr>
                                        <p:cTn id="119" dur="500"/>
                                        <p:tgtEl>
                                          <p:spTgt spid="18"/>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blinds(horizontal)">
                                      <p:cBhvr>
                                        <p:cTn id="122" dur="500"/>
                                        <p:tgtEl>
                                          <p:spTgt spid="19"/>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blinds(horizontal)">
                                      <p:cBhvr>
                                        <p:cTn id="125" dur="500"/>
                                        <p:tgtEl>
                                          <p:spTgt spid="20"/>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blinds(horizontal)">
                                      <p:cBhvr>
                                        <p:cTn id="128" dur="500"/>
                                        <p:tgtEl>
                                          <p:spTgt spid="47"/>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blinds(horizontal)">
                                      <p:cBhvr>
                                        <p:cTn id="131" dur="500"/>
                                        <p:tgtEl>
                                          <p:spTgt spid="48"/>
                                        </p:tgtEl>
                                      </p:cBhvr>
                                    </p:animEffect>
                                  </p:childTnLst>
                                </p:cTn>
                              </p:par>
                              <p:par>
                                <p:cTn id="132" presetID="3" presetClass="entr" presetSubtype="10"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blinds(horizontal)">
                                      <p:cBhvr>
                                        <p:cTn id="134" dur="500"/>
                                        <p:tgtEl>
                                          <p:spTgt spid="49"/>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blinds(horizontal)">
                                      <p:cBhvr>
                                        <p:cTn id="137" dur="500"/>
                                        <p:tgtEl>
                                          <p:spTgt spid="60"/>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blinds(horizontal)">
                                      <p:cBhvr>
                                        <p:cTn id="140" dur="500"/>
                                        <p:tgtEl>
                                          <p:spTgt spid="63"/>
                                        </p:tgtEl>
                                      </p:cBhvr>
                                    </p:animEffect>
                                  </p:childTnLst>
                                </p:cTn>
                              </p:par>
                              <p:par>
                                <p:cTn id="141" presetID="3" presetClass="entr" presetSubtype="10" fill="hold" grpId="0" nodeType="with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blinds(horizontal)">
                                      <p:cBhvr>
                                        <p:cTn id="143" dur="500"/>
                                        <p:tgtEl>
                                          <p:spTgt spid="64"/>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animEffect transition="in" filter="blinds(horizontal)">
                                      <p:cBhvr>
                                        <p:cTn id="146" dur="500"/>
                                        <p:tgtEl>
                                          <p:spTgt spid="67"/>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blinds(horizontal)">
                                      <p:cBhvr>
                                        <p:cTn id="149" dur="500"/>
                                        <p:tgtEl>
                                          <p:spTgt spid="68"/>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69"/>
                                        </p:tgtEl>
                                        <p:attrNameLst>
                                          <p:attrName>style.visibility</p:attrName>
                                        </p:attrNameLst>
                                      </p:cBhvr>
                                      <p:to>
                                        <p:strVal val="visible"/>
                                      </p:to>
                                    </p:set>
                                    <p:animEffect transition="in" filter="blinds(horizontal)">
                                      <p:cBhvr>
                                        <p:cTn id="152" dur="500"/>
                                        <p:tgtEl>
                                          <p:spTgt spid="69"/>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57"/>
                                        </p:tgtEl>
                                        <p:attrNameLst>
                                          <p:attrName>style.visibility</p:attrName>
                                        </p:attrNameLst>
                                      </p:cBhvr>
                                      <p:to>
                                        <p:strVal val="visible"/>
                                      </p:to>
                                    </p:set>
                                    <p:animEffect transition="in" filter="blinds(horizontal)">
                                      <p:cBhvr>
                                        <p:cTn id="155" dur="500"/>
                                        <p:tgtEl>
                                          <p:spTgt spid="57"/>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51"/>
                                        </p:tgtEl>
                                        <p:attrNameLst>
                                          <p:attrName>style.visibility</p:attrName>
                                        </p:attrNameLst>
                                      </p:cBhvr>
                                      <p:to>
                                        <p:strVal val="visible"/>
                                      </p:to>
                                    </p:set>
                                    <p:animEffect transition="in" filter="blinds(horizontal)">
                                      <p:cBhvr>
                                        <p:cTn id="158" dur="500"/>
                                        <p:tgtEl>
                                          <p:spTgt spid="51"/>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11"/>
                                        </p:tgtEl>
                                        <p:attrNameLst>
                                          <p:attrName>style.visibility</p:attrName>
                                        </p:attrNameLst>
                                      </p:cBhvr>
                                      <p:to>
                                        <p:strVal val="visible"/>
                                      </p:to>
                                    </p:set>
                                    <p:animEffect transition="in" filter="dissolve">
                                      <p:cBhvr>
                                        <p:cTn id="1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2" grpId="0" animBg="1"/>
      <p:bldP spid="13" grpId="0" animBg="1"/>
      <p:bldP spid="14" grpId="0" animBg="1"/>
      <p:bldP spid="15" grpId="0" animBg="1"/>
      <p:bldP spid="16" grpId="0" animBg="1"/>
      <p:bldP spid="18" grpId="0" animBg="1"/>
      <p:bldP spid="19" grpId="0" animBg="1"/>
      <p:bldP spid="20" grpId="0" animBg="1"/>
      <p:bldP spid="22" grpId="0" animBg="1"/>
      <p:bldP spid="23" grpId="0" animBg="1"/>
      <p:bldP spid="24" grpId="0" animBg="1"/>
      <p:bldP spid="25" grpId="0" animBg="1"/>
      <p:bldP spid="26" grpId="0" animBg="1"/>
      <p:bldP spid="28" grpId="0" animBg="1"/>
      <p:bldP spid="29" grpId="0" animBg="1"/>
      <p:bldP spid="30" grpId="0" animBg="1"/>
      <p:bldP spid="34" grpId="0" animBg="1"/>
      <p:bldP spid="35" grpId="0" animBg="1"/>
      <p:bldP spid="36" grpId="0" animBg="1"/>
      <p:bldP spid="41" grpId="0" animBg="1"/>
      <p:bldP spid="42" grpId="0" animBg="1"/>
      <p:bldP spid="43" grpId="0" animBg="1"/>
      <p:bldP spid="44" grpId="0" animBg="1"/>
      <p:bldP spid="46" grpId="0" animBg="1"/>
      <p:bldP spid="47" grpId="0" animBg="1"/>
      <p:bldP spid="48" grpId="0" animBg="1"/>
      <p:bldP spid="49" grpId="0" animBg="1"/>
      <p:bldP spid="51" grpId="0" animBg="1"/>
      <p:bldP spid="56" grpId="0"/>
      <p:bldP spid="57" grpId="0"/>
      <p:bldP spid="58" grpId="0"/>
      <p:bldP spid="59" grpId="0"/>
      <p:bldP spid="60" grpId="0"/>
      <p:bldP spid="61" grpId="0"/>
      <p:bldP spid="62" grpId="0"/>
      <p:bldP spid="63" grpId="0"/>
      <p:bldP spid="64" grpId="0"/>
      <p:bldP spid="65" grpId="0"/>
      <p:bldP spid="66" grpId="0"/>
      <p:bldP spid="67" grpId="0" animBg="1"/>
      <p:bldP spid="68" grpId="0" animBg="1"/>
      <p:bldP spid="69" grpId="0"/>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 Shot 2020-02-08 at 10.26.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9249" y="3479798"/>
            <a:ext cx="10853785" cy="8748205"/>
          </a:xfrm>
          <a:prstGeom prst="rect">
            <a:avLst/>
          </a:prstGeom>
        </p:spPr>
      </p:pic>
      <p:pic>
        <p:nvPicPr>
          <p:cNvPr id="20" name="Picture 19" descr="Screen Shot 2020-02-08 at 10.25.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51" y="3479799"/>
            <a:ext cx="10466150" cy="8852133"/>
          </a:xfrm>
          <a:prstGeom prst="rect">
            <a:avLst/>
          </a:prstGeom>
        </p:spPr>
      </p:pic>
      <p:sp>
        <p:nvSpPr>
          <p:cNvPr id="55" name="TextBox 54">
            <a:extLst>
              <a:ext uri="{FF2B5EF4-FFF2-40B4-BE49-F238E27FC236}">
                <a16:creationId xmlns:a16="http://schemas.microsoft.com/office/drawing/2014/main" id="{D4C6F4F2-69D7-034D-BEA1-ADD91D04ED69}"/>
              </a:ext>
            </a:extLst>
          </p:cNvPr>
          <p:cNvSpPr txBox="1"/>
          <p:nvPr/>
        </p:nvSpPr>
        <p:spPr>
          <a:xfrm>
            <a:off x="7748751" y="512677"/>
            <a:ext cx="10812513" cy="102925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BẢNG CÂN ĐỐI KẾ TOÁN</a:t>
            </a:r>
          </a:p>
        </p:txBody>
      </p:sp>
      <p:sp>
        <p:nvSpPr>
          <p:cNvPr id="33" name="TextBox 32">
            <a:extLst>
              <a:ext uri="{FF2B5EF4-FFF2-40B4-BE49-F238E27FC236}">
                <a16:creationId xmlns:a16="http://schemas.microsoft.com/office/drawing/2014/main" id="{D2BE1925-0051-5644-BF61-0DD0636D5410}"/>
              </a:ext>
            </a:extLst>
          </p:cNvPr>
          <p:cNvSpPr txBox="1"/>
          <p:nvPr/>
        </p:nvSpPr>
        <p:spPr>
          <a:xfrm>
            <a:off x="5156878" y="2321402"/>
            <a:ext cx="13884743" cy="738664"/>
          </a:xfrm>
          <a:prstGeom prst="rect">
            <a:avLst/>
          </a:prstGeom>
          <a:gradFill flip="none" rotWithShape="1">
            <a:gsLst>
              <a:gs pos="0">
                <a:srgbClr val="FFFF00"/>
              </a:gs>
              <a:gs pos="100000">
                <a:srgbClr val="FFFFFF"/>
              </a:gs>
            </a:gsLst>
            <a:lin ang="0" scaled="1"/>
            <a:tileRect/>
          </a:gradFill>
          <a:ln>
            <a:noFill/>
          </a:ln>
        </p:spPr>
        <p:txBody>
          <a:bodyPr wrap="none" rtlCol="0" anchor="ctr" anchorCtr="0">
            <a:spAutoFit/>
          </a:bodyPr>
          <a:lstStyle/>
          <a:p>
            <a:pPr algn="ctr">
              <a:spcBef>
                <a:spcPts val="600"/>
              </a:spcBef>
            </a:pPr>
            <a:r>
              <a:rPr lang="en-US" sz="4200" b="1" dirty="0">
                <a:solidFill>
                  <a:srgbClr val="F8242E"/>
                </a:solidFill>
                <a:latin typeface="Arial" panose="020B0604020202020204" pitchFamily="34" charset="0"/>
                <a:ea typeface="League Spartan" charset="0"/>
                <a:cs typeface="Arial" panose="020B0604020202020204" pitchFamily="34" charset="0"/>
              </a:rPr>
              <a:t>Mẫu Bảng cân đối kế toán của </a:t>
            </a:r>
            <a:r>
              <a:rPr lang="en-US" sz="4200" b="1" dirty="0">
                <a:latin typeface="Arial" panose="020B0604020202020204" pitchFamily="34" charset="0"/>
                <a:ea typeface="League Spartan" charset="0"/>
                <a:cs typeface="Arial" panose="020B0604020202020204" pitchFamily="34" charset="0"/>
              </a:rPr>
              <a:t>Vinamilk</a:t>
            </a:r>
            <a:r>
              <a:rPr lang="en-US" sz="4200" b="1" dirty="0">
                <a:solidFill>
                  <a:srgbClr val="F8242E"/>
                </a:solidFill>
                <a:latin typeface="Arial" panose="020B0604020202020204" pitchFamily="34" charset="0"/>
                <a:ea typeface="League Spartan" charset="0"/>
                <a:cs typeface="Arial" panose="020B0604020202020204" pitchFamily="34" charset="0"/>
              </a:rPr>
              <a:t> tại 31/12/20XX</a:t>
            </a:r>
          </a:p>
        </p:txBody>
      </p:sp>
      <p:sp>
        <p:nvSpPr>
          <p:cNvPr id="18" name="Curved Up Arrow 17"/>
          <p:cNvSpPr/>
          <p:nvPr/>
        </p:nvSpPr>
        <p:spPr>
          <a:xfrm>
            <a:off x="7571268" y="12228003"/>
            <a:ext cx="11869793" cy="935449"/>
          </a:xfrm>
          <a:prstGeom prst="curvedUp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6" name="Curved Up Arrow 35"/>
          <p:cNvSpPr/>
          <p:nvPr/>
        </p:nvSpPr>
        <p:spPr>
          <a:xfrm>
            <a:off x="10019472" y="12228003"/>
            <a:ext cx="11869793" cy="935449"/>
          </a:xfrm>
          <a:prstGeom prst="curvedUp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921041" y="4786710"/>
            <a:ext cx="10264896"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p:cNvSpPr/>
          <p:nvPr/>
        </p:nvSpPr>
        <p:spPr>
          <a:xfrm>
            <a:off x="921041" y="8187234"/>
            <a:ext cx="10264896"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12099250" y="5043141"/>
            <a:ext cx="11075259"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2123673" y="5610715"/>
            <a:ext cx="11050836"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12129535" y="6196369"/>
            <a:ext cx="11044974"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12148096" y="6805971"/>
            <a:ext cx="11026413"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a:off x="12129535" y="10279761"/>
            <a:ext cx="11044974"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31688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
                                        <p:tgtEl>
                                          <p:spTgt spid="20"/>
                                        </p:tgtEl>
                                      </p:cBhvr>
                                    </p:animEffect>
                                    <p:anim calcmode="lin" valueType="num">
                                      <p:cBhvr>
                                        <p:cTn id="13" dur="400" fill="hold"/>
                                        <p:tgtEl>
                                          <p:spTgt spid="20"/>
                                        </p:tgtEl>
                                        <p:attrNameLst>
                                          <p:attrName>ppt_x</p:attrName>
                                        </p:attrNameLst>
                                      </p:cBhvr>
                                      <p:tavLst>
                                        <p:tav tm="0">
                                          <p:val>
                                            <p:strVal val="#ppt_x"/>
                                          </p:val>
                                        </p:tav>
                                        <p:tav tm="100000">
                                          <p:val>
                                            <p:strVal val="#ppt_x"/>
                                          </p:val>
                                        </p:tav>
                                      </p:tavLst>
                                    </p:anim>
                                    <p:anim calcmode="lin" valueType="num">
                                      <p:cBhvr>
                                        <p:cTn id="14" dur="400" fill="hold"/>
                                        <p:tgtEl>
                                          <p:spTgt spid="20"/>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3"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
                                        <p:tgtEl>
                                          <p:spTgt spid="21"/>
                                        </p:tgtEl>
                                      </p:cBhvr>
                                    </p:animEffect>
                                    <p:anim calcmode="lin" valueType="num">
                                      <p:cBhvr>
                                        <p:cTn id="22" dur="400" fill="hold"/>
                                        <p:tgtEl>
                                          <p:spTgt spid="21"/>
                                        </p:tgtEl>
                                        <p:attrNameLst>
                                          <p:attrName>ppt_x</p:attrName>
                                        </p:attrNameLst>
                                      </p:cBhvr>
                                      <p:tavLst>
                                        <p:tav tm="0">
                                          <p:val>
                                            <p:strVal val="#ppt_x"/>
                                          </p:val>
                                        </p:tav>
                                        <p:tav tm="100000">
                                          <p:val>
                                            <p:strVal val="#ppt_x"/>
                                          </p:val>
                                        </p:tav>
                                      </p:tavLst>
                                    </p:anim>
                                    <p:anim calcmode="lin" valueType="num">
                                      <p:cBhvr>
                                        <p:cTn id="23" dur="400" fill="hold"/>
                                        <p:tgtEl>
                                          <p:spTgt spid="21"/>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1" nodeType="clickEffect">
                                  <p:stCondLst>
                                    <p:cond delay="0"/>
                                  </p:stCondLst>
                                  <p:childTnLst>
                                    <p:animEffect transition="out" filter="blinds(horizontal)">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linds(horizontal)">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linds(horizontal)">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blinds(horizontal)">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40"/>
                                        </p:tgtEl>
                                      </p:cBhvr>
                                    </p:animEffect>
                                    <p:set>
                                      <p:cBhvr>
                                        <p:cTn id="65" dur="1" fill="hold">
                                          <p:stCondLst>
                                            <p:cond delay="499"/>
                                          </p:stCondLst>
                                        </p:cTn>
                                        <p:tgtEl>
                                          <p:spTgt spid="4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linds(horizontal)">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grpId="1" nodeType="clickEffect">
                                  <p:stCondLst>
                                    <p:cond delay="0"/>
                                  </p:stCondLst>
                                  <p:childTnLst>
                                    <p:animEffect transition="out" filter="blinds(horizontal)">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linds(horizontal)">
                                      <p:cBhvr>
                                        <p:cTn id="80" dur="500"/>
                                        <p:tgtEl>
                                          <p:spTgt spid="42"/>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xit" presetSubtype="10" fill="hold" grpId="1" nodeType="clickEffect">
                                  <p:stCondLst>
                                    <p:cond delay="0"/>
                                  </p:stCondLst>
                                  <p:childTnLst>
                                    <p:animEffect transition="out" filter="blinds(horizontal)">
                                      <p:cBhvr>
                                        <p:cTn id="84" dur="500"/>
                                        <p:tgtEl>
                                          <p:spTgt spid="42"/>
                                        </p:tgtEl>
                                      </p:cBhvr>
                                    </p:animEffect>
                                    <p:set>
                                      <p:cBhvr>
                                        <p:cTn id="85" dur="1" fill="hold">
                                          <p:stCondLst>
                                            <p:cond delay="499"/>
                                          </p:stCondLst>
                                        </p:cTn>
                                        <p:tgtEl>
                                          <p:spTgt spid="4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blinds(horizontal)">
                                      <p:cBhvr>
                                        <p:cTn id="90" dur="500"/>
                                        <p:tgtEl>
                                          <p:spTgt spid="43"/>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xit" presetSubtype="10" fill="hold" grpId="1" nodeType="clickEffect">
                                  <p:stCondLst>
                                    <p:cond delay="0"/>
                                  </p:stCondLst>
                                  <p:childTnLst>
                                    <p:animEffect transition="out" filter="blinds(horizontal)">
                                      <p:cBhvr>
                                        <p:cTn id="94" dur="500"/>
                                        <p:tgtEl>
                                          <p:spTgt spid="43"/>
                                        </p:tgtEl>
                                      </p:cBhvr>
                                    </p:animEffect>
                                    <p:set>
                                      <p:cBhvr>
                                        <p:cTn id="95" dur="1" fill="hold">
                                          <p:stCondLst>
                                            <p:cond delay="499"/>
                                          </p:stCondLst>
                                        </p:cTn>
                                        <p:tgtEl>
                                          <p:spTgt spid="4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500"/>
                                        <p:tgtEl>
                                          <p:spTgt spid="1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animBg="1"/>
      <p:bldP spid="36" grpId="0" animBg="1"/>
      <p:bldP spid="19" grpId="0" animBg="1"/>
      <p:bldP spid="19" grpId="1" animBg="1"/>
      <p:bldP spid="37" grpId="0" animBg="1"/>
      <p:bldP spid="37"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5832855" y="634261"/>
            <a:ext cx="13267158"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BÁO CÁO KẾT QUẢ KINH DOANH</a:t>
            </a:r>
          </a:p>
        </p:txBody>
      </p:sp>
      <p:grpSp>
        <p:nvGrpSpPr>
          <p:cNvPr id="5" name="Group 4"/>
          <p:cNvGrpSpPr/>
          <p:nvPr/>
        </p:nvGrpSpPr>
        <p:grpSpPr>
          <a:xfrm>
            <a:off x="3541376" y="4566912"/>
            <a:ext cx="4284403" cy="8156946"/>
            <a:chOff x="2417918" y="4078472"/>
            <a:chExt cx="4284403" cy="8156946"/>
          </a:xfrm>
        </p:grpSpPr>
        <p:sp>
          <p:nvSpPr>
            <p:cNvPr id="2" name="Rectangle 1"/>
            <p:cNvSpPr/>
            <p:nvPr/>
          </p:nvSpPr>
          <p:spPr>
            <a:xfrm>
              <a:off x="2417918" y="4078472"/>
              <a:ext cx="4274103" cy="3858675"/>
            </a:xfrm>
            <a:prstGeom prst="rect">
              <a:avLst/>
            </a:prstGeom>
            <a:solidFill>
              <a:srgbClr val="A2171E"/>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2428218" y="7937147"/>
              <a:ext cx="4274103" cy="4298271"/>
            </a:xfrm>
            <a:prstGeom prst="rect">
              <a:avLst/>
            </a:prstGeom>
            <a:solidFill>
              <a:srgbClr val="FF66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2428218" y="5178561"/>
              <a:ext cx="3970747" cy="1477328"/>
            </a:xfrm>
            <a:prstGeom prst="rect">
              <a:avLst/>
            </a:prstGeom>
            <a:noFill/>
          </p:spPr>
          <p:txBody>
            <a:bodyPr wrap="square" rtlCol="0">
              <a:spAutoFit/>
            </a:bodyPr>
            <a:lstStyle/>
            <a:p>
              <a:pPr algn="ctr"/>
              <a:r>
                <a:rPr lang="en-US" sz="3000" b="1" dirty="0">
                  <a:solidFill>
                    <a:schemeClr val="bg1"/>
                  </a:solidFill>
                </a:rPr>
                <a:t>Tài sản ngắn hạn </a:t>
              </a:r>
            </a:p>
            <a:p>
              <a:pPr algn="ctr"/>
              <a:r>
                <a:rPr lang="en-US" sz="3000" b="1" dirty="0">
                  <a:solidFill>
                    <a:schemeClr val="bg1"/>
                  </a:solidFill>
                </a:rPr>
                <a:t>- Phải trả ngắn hạn </a:t>
              </a:r>
            </a:p>
            <a:p>
              <a:pPr algn="ctr"/>
              <a:r>
                <a:rPr lang="en-US" sz="3000" b="1" dirty="0">
                  <a:solidFill>
                    <a:srgbClr val="FFFF00"/>
                  </a:solidFill>
                </a:rPr>
                <a:t>= Vốn lưu động ròng</a:t>
              </a:r>
            </a:p>
          </p:txBody>
        </p:sp>
        <p:sp>
          <p:nvSpPr>
            <p:cNvPr id="59" name="TextBox 58"/>
            <p:cNvSpPr txBox="1"/>
            <p:nvPr/>
          </p:nvSpPr>
          <p:spPr>
            <a:xfrm>
              <a:off x="3008521" y="9335068"/>
              <a:ext cx="3199471" cy="1477328"/>
            </a:xfrm>
            <a:prstGeom prst="rect">
              <a:avLst/>
            </a:prstGeom>
            <a:noFill/>
          </p:spPr>
          <p:txBody>
            <a:bodyPr wrap="square" rtlCol="0">
              <a:spAutoFit/>
            </a:bodyPr>
            <a:lstStyle/>
            <a:p>
              <a:pPr algn="ctr"/>
              <a:r>
                <a:rPr lang="en-US" sz="4500" b="1" dirty="0">
                  <a:solidFill>
                    <a:schemeClr val="bg1"/>
                  </a:solidFill>
                </a:rPr>
                <a:t>Tài sản </a:t>
              </a:r>
            </a:p>
            <a:p>
              <a:pPr algn="ctr"/>
              <a:r>
                <a:rPr lang="en-US" sz="4500" b="1" dirty="0">
                  <a:solidFill>
                    <a:schemeClr val="bg1"/>
                  </a:solidFill>
                </a:rPr>
                <a:t>dài hạn</a:t>
              </a:r>
            </a:p>
          </p:txBody>
        </p:sp>
      </p:grpSp>
      <p:grpSp>
        <p:nvGrpSpPr>
          <p:cNvPr id="6" name="Group 5"/>
          <p:cNvGrpSpPr/>
          <p:nvPr/>
        </p:nvGrpSpPr>
        <p:grpSpPr>
          <a:xfrm>
            <a:off x="9164612" y="4566912"/>
            <a:ext cx="4284403" cy="8156946"/>
            <a:chOff x="8041154" y="4078472"/>
            <a:chExt cx="4284403" cy="8156946"/>
          </a:xfrm>
        </p:grpSpPr>
        <p:sp>
          <p:nvSpPr>
            <p:cNvPr id="34" name="Rectangle 33"/>
            <p:cNvSpPr/>
            <p:nvPr/>
          </p:nvSpPr>
          <p:spPr>
            <a:xfrm>
              <a:off x="8041154" y="4078472"/>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8" name="Rectangle 37"/>
            <p:cNvSpPr/>
            <p:nvPr/>
          </p:nvSpPr>
          <p:spPr>
            <a:xfrm>
              <a:off x="8051454" y="8718650"/>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60" name="TextBox 59"/>
            <p:cNvSpPr txBox="1"/>
            <p:nvPr/>
          </p:nvSpPr>
          <p:spPr>
            <a:xfrm>
              <a:off x="8591729" y="5482260"/>
              <a:ext cx="3199471" cy="784830"/>
            </a:xfrm>
            <a:prstGeom prst="rect">
              <a:avLst/>
            </a:prstGeom>
            <a:noFill/>
          </p:spPr>
          <p:txBody>
            <a:bodyPr wrap="square" rtlCol="0">
              <a:spAutoFit/>
            </a:bodyPr>
            <a:lstStyle/>
            <a:p>
              <a:pPr algn="ctr"/>
              <a:r>
                <a:rPr lang="en-US" sz="4500" b="1" dirty="0">
                  <a:solidFill>
                    <a:schemeClr val="bg1"/>
                  </a:solidFill>
                </a:rPr>
                <a:t>Nợ vay</a:t>
              </a:r>
            </a:p>
          </p:txBody>
        </p:sp>
        <p:sp>
          <p:nvSpPr>
            <p:cNvPr id="61" name="TextBox 60"/>
            <p:cNvSpPr txBox="1"/>
            <p:nvPr/>
          </p:nvSpPr>
          <p:spPr>
            <a:xfrm>
              <a:off x="8469612" y="9335068"/>
              <a:ext cx="3199471" cy="1477328"/>
            </a:xfrm>
            <a:prstGeom prst="rect">
              <a:avLst/>
            </a:prstGeom>
            <a:noFill/>
          </p:spPr>
          <p:txBody>
            <a:bodyPr wrap="square" rtlCol="0">
              <a:spAutoFit/>
            </a:bodyPr>
            <a:lstStyle/>
            <a:p>
              <a:pPr algn="ctr"/>
              <a:r>
                <a:rPr lang="en-US" sz="4500" b="1" dirty="0">
                  <a:solidFill>
                    <a:schemeClr val="bg1"/>
                  </a:solidFill>
                </a:rPr>
                <a:t>Vốn chủ </a:t>
              </a:r>
            </a:p>
            <a:p>
              <a:pPr algn="ctr"/>
              <a:r>
                <a:rPr lang="en-US" sz="4500" b="1" dirty="0">
                  <a:solidFill>
                    <a:schemeClr val="bg1"/>
                  </a:solidFill>
                </a:rPr>
                <a:t>sở hữu</a:t>
              </a:r>
            </a:p>
          </p:txBody>
        </p:sp>
      </p:grpSp>
      <p:grpSp>
        <p:nvGrpSpPr>
          <p:cNvPr id="13" name="Group 12"/>
          <p:cNvGrpSpPr/>
          <p:nvPr/>
        </p:nvGrpSpPr>
        <p:grpSpPr>
          <a:xfrm>
            <a:off x="15398449" y="4603068"/>
            <a:ext cx="4274103" cy="5910122"/>
            <a:chOff x="15398449" y="4603068"/>
            <a:chExt cx="4274103" cy="5910122"/>
          </a:xfrm>
        </p:grpSpPr>
        <p:sp>
          <p:nvSpPr>
            <p:cNvPr id="22" name="Rectangle 21"/>
            <p:cNvSpPr/>
            <p:nvPr/>
          </p:nvSpPr>
          <p:spPr>
            <a:xfrm>
              <a:off x="15398449" y="4603068"/>
              <a:ext cx="4274103" cy="5910122"/>
            </a:xfrm>
            <a:prstGeom prst="rect">
              <a:avLst/>
            </a:prstGeom>
            <a:solidFill>
              <a:srgbClr val="2568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5704790" y="4856649"/>
              <a:ext cx="3199471" cy="784830"/>
            </a:xfrm>
            <a:prstGeom prst="rect">
              <a:avLst/>
            </a:prstGeom>
            <a:noFill/>
          </p:spPr>
          <p:txBody>
            <a:bodyPr wrap="square" rtlCol="0">
              <a:spAutoFit/>
            </a:bodyPr>
            <a:lstStyle/>
            <a:p>
              <a:r>
                <a:rPr lang="en-US" sz="4500" b="1" dirty="0">
                  <a:solidFill>
                    <a:schemeClr val="bg1"/>
                  </a:solidFill>
                </a:rPr>
                <a:t>Doanh thu </a:t>
              </a:r>
            </a:p>
          </p:txBody>
        </p:sp>
        <p:sp>
          <p:nvSpPr>
            <p:cNvPr id="26" name="TextBox 25"/>
            <p:cNvSpPr txBox="1"/>
            <p:nvPr/>
          </p:nvSpPr>
          <p:spPr>
            <a:xfrm>
              <a:off x="16003728" y="5749239"/>
              <a:ext cx="3199471" cy="630942"/>
            </a:xfrm>
            <a:prstGeom prst="rect">
              <a:avLst/>
            </a:prstGeom>
            <a:noFill/>
          </p:spPr>
          <p:txBody>
            <a:bodyPr wrap="square" rtlCol="0">
              <a:spAutoFit/>
            </a:bodyPr>
            <a:lstStyle/>
            <a:p>
              <a:r>
                <a:rPr lang="en-US" sz="3500" b="1" dirty="0">
                  <a:solidFill>
                    <a:schemeClr val="bg1"/>
                  </a:solidFill>
                </a:rPr>
                <a:t>Giá vốn</a:t>
              </a:r>
            </a:p>
          </p:txBody>
        </p:sp>
        <p:sp>
          <p:nvSpPr>
            <p:cNvPr id="27" name="TextBox 26"/>
            <p:cNvSpPr txBox="1"/>
            <p:nvPr/>
          </p:nvSpPr>
          <p:spPr>
            <a:xfrm>
              <a:off x="16003728" y="7321440"/>
              <a:ext cx="3632696" cy="630942"/>
            </a:xfrm>
            <a:prstGeom prst="rect">
              <a:avLst/>
            </a:prstGeom>
            <a:noFill/>
          </p:spPr>
          <p:txBody>
            <a:bodyPr wrap="square" rtlCol="0">
              <a:spAutoFit/>
            </a:bodyPr>
            <a:lstStyle/>
            <a:p>
              <a:r>
                <a:rPr lang="en-US" sz="3500" b="1" dirty="0">
                  <a:solidFill>
                    <a:schemeClr val="bg1"/>
                  </a:solidFill>
                </a:rPr>
                <a:t>Chi phí hoạt động</a:t>
              </a:r>
            </a:p>
          </p:txBody>
        </p:sp>
        <p:sp>
          <p:nvSpPr>
            <p:cNvPr id="28" name="TextBox 27"/>
            <p:cNvSpPr txBox="1"/>
            <p:nvPr/>
          </p:nvSpPr>
          <p:spPr>
            <a:xfrm>
              <a:off x="16003728" y="8045012"/>
              <a:ext cx="3199471" cy="630942"/>
            </a:xfrm>
            <a:prstGeom prst="rect">
              <a:avLst/>
            </a:prstGeom>
            <a:noFill/>
          </p:spPr>
          <p:txBody>
            <a:bodyPr wrap="square" rtlCol="0">
              <a:spAutoFit/>
            </a:bodyPr>
            <a:lstStyle/>
            <a:p>
              <a:r>
                <a:rPr lang="en-US" sz="3500" b="1" dirty="0">
                  <a:solidFill>
                    <a:schemeClr val="bg1"/>
                  </a:solidFill>
                </a:rPr>
                <a:t>Lãi vay</a:t>
              </a:r>
            </a:p>
          </p:txBody>
        </p:sp>
        <p:sp>
          <p:nvSpPr>
            <p:cNvPr id="29" name="TextBox 28"/>
            <p:cNvSpPr txBox="1"/>
            <p:nvPr/>
          </p:nvSpPr>
          <p:spPr>
            <a:xfrm>
              <a:off x="16003728" y="8863520"/>
              <a:ext cx="3199471" cy="630942"/>
            </a:xfrm>
            <a:prstGeom prst="rect">
              <a:avLst/>
            </a:prstGeom>
            <a:noFill/>
          </p:spPr>
          <p:txBody>
            <a:bodyPr wrap="square" rtlCol="0">
              <a:spAutoFit/>
            </a:bodyPr>
            <a:lstStyle/>
            <a:p>
              <a:r>
                <a:rPr lang="en-US" sz="3500" b="1" dirty="0">
                  <a:solidFill>
                    <a:schemeClr val="bg1"/>
                  </a:solidFill>
                </a:rPr>
                <a:t>Thuế</a:t>
              </a:r>
            </a:p>
          </p:txBody>
        </p:sp>
        <p:sp>
          <p:nvSpPr>
            <p:cNvPr id="30" name="TextBox 29"/>
            <p:cNvSpPr txBox="1"/>
            <p:nvPr/>
          </p:nvSpPr>
          <p:spPr>
            <a:xfrm>
              <a:off x="15735075" y="9592005"/>
              <a:ext cx="3901349" cy="784830"/>
            </a:xfrm>
            <a:prstGeom prst="rect">
              <a:avLst/>
            </a:prstGeom>
            <a:noFill/>
          </p:spPr>
          <p:txBody>
            <a:bodyPr wrap="square" rtlCol="0">
              <a:spAutoFit/>
            </a:bodyPr>
            <a:lstStyle/>
            <a:p>
              <a:r>
                <a:rPr lang="en-US" sz="4500" b="1" dirty="0">
                  <a:solidFill>
                    <a:srgbClr val="FFFF00"/>
                  </a:solidFill>
                </a:rPr>
                <a:t>Lợi nhuận/Lỗ</a:t>
              </a:r>
            </a:p>
          </p:txBody>
        </p:sp>
        <p:sp>
          <p:nvSpPr>
            <p:cNvPr id="31" name="TextBox 30"/>
            <p:cNvSpPr txBox="1"/>
            <p:nvPr/>
          </p:nvSpPr>
          <p:spPr>
            <a:xfrm>
              <a:off x="16003728" y="6495122"/>
              <a:ext cx="3632696" cy="630942"/>
            </a:xfrm>
            <a:prstGeom prst="rect">
              <a:avLst/>
            </a:prstGeom>
            <a:noFill/>
          </p:spPr>
          <p:txBody>
            <a:bodyPr wrap="square" rtlCol="0">
              <a:spAutoFit/>
            </a:bodyPr>
            <a:lstStyle/>
            <a:p>
              <a:r>
                <a:rPr lang="en-US" sz="3500" b="1" dirty="0">
                  <a:solidFill>
                    <a:schemeClr val="bg1"/>
                  </a:solidFill>
                </a:rPr>
                <a:t>Khấu hao </a:t>
              </a:r>
            </a:p>
          </p:txBody>
        </p:sp>
      </p:grpSp>
      <p:sp>
        <p:nvSpPr>
          <p:cNvPr id="10" name="U-Turn Arrow 9"/>
          <p:cNvSpPr/>
          <p:nvPr/>
        </p:nvSpPr>
        <p:spPr>
          <a:xfrm>
            <a:off x="5348715" y="3150437"/>
            <a:ext cx="12504802" cy="1416475"/>
          </a:xfrm>
          <a:prstGeom prst="uturnArrow">
            <a:avLst>
              <a:gd name="adj1" fmla="val 25000"/>
              <a:gd name="adj2" fmla="val 25000"/>
              <a:gd name="adj3" fmla="val 25000"/>
              <a:gd name="adj4" fmla="val 43750"/>
              <a:gd name="adj5" fmla="val 100000"/>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Bent Arrow 10"/>
          <p:cNvSpPr/>
          <p:nvPr/>
        </p:nvSpPr>
        <p:spPr>
          <a:xfrm rot="10800000">
            <a:off x="13449013" y="10513187"/>
            <a:ext cx="4404503" cy="2015293"/>
          </a:xfrm>
          <a:prstGeom prst="bentArrow">
            <a:avLst>
              <a:gd name="adj1" fmla="val 20152"/>
              <a:gd name="adj2" fmla="val 23348"/>
              <a:gd name="adj3" fmla="val 25000"/>
              <a:gd name="adj4" fmla="val 43750"/>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p:cNvSpPr txBox="1"/>
          <p:nvPr/>
        </p:nvSpPr>
        <p:spPr>
          <a:xfrm>
            <a:off x="9337201" y="11723266"/>
            <a:ext cx="4101514" cy="661720"/>
          </a:xfrm>
          <a:prstGeom prst="rect">
            <a:avLst/>
          </a:prstGeom>
          <a:noFill/>
        </p:spPr>
        <p:txBody>
          <a:bodyPr wrap="square" rtlCol="0">
            <a:spAutoFit/>
          </a:bodyPr>
          <a:lstStyle/>
          <a:p>
            <a:r>
              <a:rPr lang="en-US" sz="3700" b="1" dirty="0">
                <a:solidFill>
                  <a:srgbClr val="FFFF00"/>
                </a:solidFill>
              </a:rPr>
              <a:t>Lợi nhuận chưa PP </a:t>
            </a:r>
          </a:p>
        </p:txBody>
      </p:sp>
      <p:sp>
        <p:nvSpPr>
          <p:cNvPr id="12" name="Oval Callout 11"/>
          <p:cNvSpPr/>
          <p:nvPr/>
        </p:nvSpPr>
        <p:spPr>
          <a:xfrm>
            <a:off x="18586243" y="10965474"/>
            <a:ext cx="3590246" cy="2149135"/>
          </a:xfrm>
          <a:prstGeom prst="wedgeEllipseCallout">
            <a:avLst>
              <a:gd name="adj1" fmla="val -74574"/>
              <a:gd name="adj2" fmla="val -34091"/>
            </a:avLst>
          </a:prstGeom>
          <a:solidFill>
            <a:srgbClr val="26594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Giá trị thặng dư </a:t>
            </a:r>
          </a:p>
        </p:txBody>
      </p:sp>
      <p:grpSp>
        <p:nvGrpSpPr>
          <p:cNvPr id="18" name="Group 17"/>
          <p:cNvGrpSpPr/>
          <p:nvPr/>
        </p:nvGrpSpPr>
        <p:grpSpPr>
          <a:xfrm>
            <a:off x="15398449" y="1440304"/>
            <a:ext cx="9177351" cy="1921436"/>
            <a:chOff x="12926378" y="751920"/>
            <a:chExt cx="9177351" cy="1921436"/>
          </a:xfrm>
        </p:grpSpPr>
        <p:sp>
          <p:nvSpPr>
            <p:cNvPr id="14" name="Right Arrow 13"/>
            <p:cNvSpPr/>
            <p:nvPr/>
          </p:nvSpPr>
          <p:spPr>
            <a:xfrm>
              <a:off x="14531949" y="1538266"/>
              <a:ext cx="6227978" cy="562025"/>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12926378" y="978913"/>
              <a:ext cx="3199471" cy="646331"/>
            </a:xfrm>
            <a:prstGeom prst="rect">
              <a:avLst/>
            </a:prstGeom>
            <a:noFill/>
          </p:spPr>
          <p:txBody>
            <a:bodyPr wrap="square" rtlCol="0">
              <a:spAutoFit/>
            </a:bodyPr>
            <a:lstStyle/>
            <a:p>
              <a:pPr algn="ctr"/>
              <a:r>
                <a:rPr lang="en-US" b="1" dirty="0"/>
                <a:t>1/1</a:t>
              </a:r>
            </a:p>
          </p:txBody>
        </p:sp>
        <p:sp>
          <p:nvSpPr>
            <p:cNvPr id="40" name="TextBox 39"/>
            <p:cNvSpPr txBox="1"/>
            <p:nvPr/>
          </p:nvSpPr>
          <p:spPr>
            <a:xfrm>
              <a:off x="18904258" y="935618"/>
              <a:ext cx="3199471" cy="646331"/>
            </a:xfrm>
            <a:prstGeom prst="rect">
              <a:avLst/>
            </a:prstGeom>
            <a:noFill/>
          </p:spPr>
          <p:txBody>
            <a:bodyPr wrap="square" rtlCol="0">
              <a:spAutoFit/>
            </a:bodyPr>
            <a:lstStyle/>
            <a:p>
              <a:pPr algn="ctr"/>
              <a:r>
                <a:rPr lang="en-US" b="1" dirty="0"/>
                <a:t>31/12</a:t>
              </a:r>
            </a:p>
          </p:txBody>
        </p:sp>
        <p:sp>
          <p:nvSpPr>
            <p:cNvPr id="41" name="TextBox 40"/>
            <p:cNvSpPr txBox="1"/>
            <p:nvPr/>
          </p:nvSpPr>
          <p:spPr>
            <a:xfrm>
              <a:off x="15753636" y="2027025"/>
              <a:ext cx="3931633" cy="646331"/>
            </a:xfrm>
            <a:prstGeom prst="rect">
              <a:avLst/>
            </a:prstGeom>
            <a:gradFill flip="none" rotWithShape="1">
              <a:gsLst>
                <a:gs pos="0">
                  <a:srgbClr val="FFFF00"/>
                </a:gs>
                <a:gs pos="100000">
                  <a:srgbClr val="FFFFFF"/>
                </a:gs>
              </a:gsLst>
              <a:lin ang="0" scaled="1"/>
              <a:tileRect/>
            </a:gradFill>
            <a:ln>
              <a:noFill/>
            </a:ln>
          </p:spPr>
          <p:txBody>
            <a:bodyPr wrap="square" rtlCol="0">
              <a:spAutoFit/>
            </a:bodyPr>
            <a:lstStyle/>
            <a:p>
              <a:pPr algn="ctr"/>
              <a:r>
                <a:rPr lang="en-US" b="1" dirty="0">
                  <a:solidFill>
                    <a:srgbClr val="DB2029"/>
                  </a:solidFill>
                </a:rPr>
                <a:t>Năm tài chính 20XX</a:t>
              </a:r>
            </a:p>
          </p:txBody>
        </p:sp>
        <p:sp>
          <p:nvSpPr>
            <p:cNvPr id="42" name="TextBox 41"/>
            <p:cNvSpPr txBox="1"/>
            <p:nvPr/>
          </p:nvSpPr>
          <p:spPr>
            <a:xfrm>
              <a:off x="15607098" y="751920"/>
              <a:ext cx="3931634" cy="738664"/>
            </a:xfrm>
            <a:prstGeom prst="rect">
              <a:avLst/>
            </a:prstGeom>
            <a:noFill/>
          </p:spPr>
          <p:txBody>
            <a:bodyPr wrap="square" rtlCol="0">
              <a:spAutoFit/>
            </a:bodyPr>
            <a:lstStyle/>
            <a:p>
              <a:pPr algn="ctr"/>
              <a:r>
                <a:rPr lang="en-US" sz="4200" b="1" dirty="0">
                  <a:solidFill>
                    <a:srgbClr val="008000"/>
                  </a:solidFill>
                </a:rPr>
                <a:t>23.000 tỷ</a:t>
              </a:r>
            </a:p>
          </p:txBody>
        </p:sp>
      </p:grpSp>
      <p:sp>
        <p:nvSpPr>
          <p:cNvPr id="20" name="Left Arrow 19"/>
          <p:cNvSpPr/>
          <p:nvPr/>
        </p:nvSpPr>
        <p:spPr>
          <a:xfrm>
            <a:off x="7082799" y="6190498"/>
            <a:ext cx="2534696" cy="524422"/>
          </a:xfrm>
          <a:prstGeom prst="leftArrow">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7653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grpId="1" nodeType="clickEffect">
                                  <p:stCondLst>
                                    <p:cond delay="0"/>
                                  </p:stCondLst>
                                  <p:childTnLst>
                                    <p:animEffect transition="out" filter="checkerboard(across)">
                                      <p:cBhvr>
                                        <p:cTn id="10" dur="500"/>
                                        <p:tgtEl>
                                          <p:spTgt spid="20"/>
                                        </p:tgtEl>
                                      </p:cBhvr>
                                    </p:animEffect>
                                    <p:set>
                                      <p:cBhvr>
                                        <p:cTn id="11" dur="1" fill="hold">
                                          <p:stCondLst>
                                            <p:cond delay="499"/>
                                          </p:stCondLst>
                                        </p:cTn>
                                        <p:tgtEl>
                                          <p:spTgt spid="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edg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edge">
                                      <p:cBhvr>
                                        <p:cTn id="28" dur="2000"/>
                                        <p:tgtEl>
                                          <p:spTgt spid="11"/>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edge">
                                      <p:cBhvr>
                                        <p:cTn id="31" dur="20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20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5" grpId="0"/>
      <p:bldP spid="12" grpId="0" animBg="1"/>
      <p:bldP spid="20" grpId="0" animBg="1"/>
      <p:bldP spid="2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347190" y="634151"/>
            <a:ext cx="12773437"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BÁO CÁO KẾT QUẢ KINH DOANH</a:t>
            </a:r>
          </a:p>
        </p:txBody>
      </p:sp>
      <p:sp>
        <p:nvSpPr>
          <p:cNvPr id="33" name="TextBox 32">
            <a:extLst>
              <a:ext uri="{FF2B5EF4-FFF2-40B4-BE49-F238E27FC236}">
                <a16:creationId xmlns:a16="http://schemas.microsoft.com/office/drawing/2014/main" id="{D2BE1925-0051-5644-BF61-0DD0636D5410}"/>
              </a:ext>
            </a:extLst>
          </p:cNvPr>
          <p:cNvSpPr txBox="1"/>
          <p:nvPr/>
        </p:nvSpPr>
        <p:spPr>
          <a:xfrm>
            <a:off x="921042" y="2805210"/>
            <a:ext cx="3108826" cy="3970318"/>
          </a:xfrm>
          <a:prstGeom prst="rect">
            <a:avLst/>
          </a:prstGeom>
          <a:gradFill flip="none" rotWithShape="1">
            <a:gsLst>
              <a:gs pos="0">
                <a:srgbClr val="FFFF00"/>
              </a:gs>
              <a:gs pos="100000">
                <a:srgbClr val="FFFFFF"/>
              </a:gs>
            </a:gsLst>
            <a:lin ang="0" scaled="1"/>
            <a:tileRect/>
          </a:gradFill>
          <a:ln>
            <a:noFill/>
          </a:ln>
        </p:spPr>
        <p:txBody>
          <a:bodyPr wrap="square" rtlCol="0" anchor="ctr" anchorCtr="0">
            <a:spAutoFit/>
          </a:bodyPr>
          <a:lstStyle/>
          <a:p>
            <a:pPr algn="ctr">
              <a:spcBef>
                <a:spcPts val="600"/>
              </a:spcBef>
            </a:pPr>
            <a:r>
              <a:rPr lang="en-US" sz="4200" b="1" dirty="0">
                <a:solidFill>
                  <a:srgbClr val="F8242E"/>
                </a:solidFill>
                <a:latin typeface="Arial" panose="020B0604020202020204" pitchFamily="34" charset="0"/>
                <a:ea typeface="League Spartan" charset="0"/>
                <a:cs typeface="Arial" panose="020B0604020202020204" pitchFamily="34" charset="0"/>
              </a:rPr>
              <a:t>Mẫu Báo cáo Kết quả kinh doanh của </a:t>
            </a:r>
            <a:r>
              <a:rPr lang="en-US" sz="4200" b="1" dirty="0">
                <a:latin typeface="Arial" panose="020B0604020202020204" pitchFamily="34" charset="0"/>
                <a:ea typeface="League Spartan" charset="0"/>
                <a:cs typeface="Arial" panose="020B0604020202020204" pitchFamily="34" charset="0"/>
              </a:rPr>
              <a:t>Vinamilk</a:t>
            </a:r>
            <a:r>
              <a:rPr lang="en-US" sz="4200" b="1" dirty="0">
                <a:solidFill>
                  <a:srgbClr val="F8242E"/>
                </a:solidFill>
                <a:latin typeface="Arial" panose="020B0604020202020204" pitchFamily="34" charset="0"/>
                <a:ea typeface="League Spartan" charset="0"/>
                <a:cs typeface="Arial" panose="020B0604020202020204" pitchFamily="34" charset="0"/>
              </a:rPr>
              <a:t> năm 20XX</a:t>
            </a:r>
          </a:p>
        </p:txBody>
      </p:sp>
      <p:pic>
        <p:nvPicPr>
          <p:cNvPr id="3" name="Picture 2" descr="Screen Shot 2020-02-08 at 11.0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551" y="2145814"/>
            <a:ext cx="11914202" cy="10997725"/>
          </a:xfrm>
          <a:prstGeom prst="rect">
            <a:avLst/>
          </a:prstGeom>
        </p:spPr>
      </p:pic>
      <p:sp>
        <p:nvSpPr>
          <p:cNvPr id="22" name="Rectangle 21"/>
          <p:cNvSpPr/>
          <p:nvPr/>
        </p:nvSpPr>
        <p:spPr>
          <a:xfrm>
            <a:off x="4913551" y="2719733"/>
            <a:ext cx="11914202"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4968259" y="4142076"/>
            <a:ext cx="11914202" cy="512862"/>
          </a:xfrm>
          <a:prstGeom prst="rect">
            <a:avLst/>
          </a:prstGeom>
          <a:gradFill flip="none" rotWithShape="1">
            <a:gsLst>
              <a:gs pos="0">
                <a:schemeClr val="accent3">
                  <a:lumMod val="60000"/>
                  <a:lumOff val="40000"/>
                  <a:alpha val="30000"/>
                </a:scheme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4949698" y="4636384"/>
            <a:ext cx="11914202"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16882462" y="4172366"/>
            <a:ext cx="6930395" cy="1200329"/>
            <a:chOff x="16882462" y="4172366"/>
            <a:chExt cx="6930395" cy="1200329"/>
          </a:xfrm>
        </p:grpSpPr>
        <p:sp>
          <p:nvSpPr>
            <p:cNvPr id="4" name="Minus 3"/>
            <p:cNvSpPr/>
            <p:nvPr/>
          </p:nvSpPr>
          <p:spPr>
            <a:xfrm>
              <a:off x="16882462" y="4630516"/>
              <a:ext cx="629148" cy="494308"/>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7536036" y="4172366"/>
              <a:ext cx="2393497" cy="1200329"/>
            </a:xfrm>
            <a:prstGeom prst="rect">
              <a:avLst/>
            </a:prstGeom>
            <a:noFill/>
          </p:spPr>
          <p:txBody>
            <a:bodyPr wrap="square" rtlCol="0">
              <a:spAutoFit/>
            </a:bodyPr>
            <a:lstStyle/>
            <a:p>
              <a:pPr algn="ctr"/>
              <a:r>
                <a:rPr lang="en-US" b="1" dirty="0">
                  <a:latin typeface="Arial"/>
                  <a:cs typeface="Arial"/>
                </a:rPr>
                <a:t>Chi phí hoạt động</a:t>
              </a:r>
            </a:p>
          </p:txBody>
        </p:sp>
        <p:sp>
          <p:nvSpPr>
            <p:cNvPr id="6" name="Equal 5"/>
            <p:cNvSpPr/>
            <p:nvPr/>
          </p:nvSpPr>
          <p:spPr>
            <a:xfrm>
              <a:off x="19929533" y="4630516"/>
              <a:ext cx="708274" cy="46988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p:cNvSpPr txBox="1"/>
            <p:nvPr/>
          </p:nvSpPr>
          <p:spPr>
            <a:xfrm>
              <a:off x="20790212" y="4356383"/>
              <a:ext cx="3022645" cy="938719"/>
            </a:xfrm>
            <a:prstGeom prst="rect">
              <a:avLst/>
            </a:prstGeom>
            <a:noFill/>
          </p:spPr>
          <p:txBody>
            <a:bodyPr wrap="square" rtlCol="0">
              <a:spAutoFit/>
            </a:bodyPr>
            <a:lstStyle/>
            <a:p>
              <a:r>
                <a:rPr lang="en-US" sz="5500" b="1" dirty="0">
                  <a:solidFill>
                    <a:srgbClr val="A2171E"/>
                  </a:solidFill>
                  <a:latin typeface="Arial"/>
                  <a:cs typeface="Arial"/>
                </a:rPr>
                <a:t>EBITDA</a:t>
              </a:r>
            </a:p>
          </p:txBody>
        </p:sp>
      </p:grpSp>
      <p:grpSp>
        <p:nvGrpSpPr>
          <p:cNvPr id="8" name="Group 7"/>
          <p:cNvGrpSpPr/>
          <p:nvPr/>
        </p:nvGrpSpPr>
        <p:grpSpPr>
          <a:xfrm>
            <a:off x="16858042" y="5713144"/>
            <a:ext cx="5464984" cy="2461704"/>
            <a:chOff x="16858042" y="5713144"/>
            <a:chExt cx="5464984" cy="2461704"/>
          </a:xfrm>
        </p:grpSpPr>
        <p:sp>
          <p:nvSpPr>
            <p:cNvPr id="26" name="TextBox 25"/>
            <p:cNvSpPr txBox="1"/>
            <p:nvPr/>
          </p:nvSpPr>
          <p:spPr>
            <a:xfrm>
              <a:off x="16858042" y="5862629"/>
              <a:ext cx="3022645" cy="938719"/>
            </a:xfrm>
            <a:prstGeom prst="rect">
              <a:avLst/>
            </a:prstGeom>
            <a:noFill/>
          </p:spPr>
          <p:txBody>
            <a:bodyPr wrap="square" rtlCol="0">
              <a:spAutoFit/>
            </a:bodyPr>
            <a:lstStyle/>
            <a:p>
              <a:r>
                <a:rPr lang="en-US" sz="5500" b="1" dirty="0">
                  <a:solidFill>
                    <a:srgbClr val="A2171E"/>
                  </a:solidFill>
                  <a:latin typeface="Arial"/>
                  <a:cs typeface="Arial"/>
                </a:rPr>
                <a:t>EBITDA</a:t>
              </a:r>
            </a:p>
          </p:txBody>
        </p:sp>
        <p:sp>
          <p:nvSpPr>
            <p:cNvPr id="27" name="Minus 26"/>
            <p:cNvSpPr/>
            <p:nvPr/>
          </p:nvSpPr>
          <p:spPr>
            <a:xfrm>
              <a:off x="19683779" y="6096000"/>
              <a:ext cx="629148" cy="494308"/>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20343211" y="5713144"/>
              <a:ext cx="1979815" cy="1200329"/>
            </a:xfrm>
            <a:prstGeom prst="rect">
              <a:avLst/>
            </a:prstGeom>
            <a:noFill/>
          </p:spPr>
          <p:txBody>
            <a:bodyPr wrap="square" rtlCol="0">
              <a:spAutoFit/>
            </a:bodyPr>
            <a:lstStyle/>
            <a:p>
              <a:pPr algn="ctr"/>
              <a:r>
                <a:rPr lang="en-US" b="1" dirty="0">
                  <a:latin typeface="Arial"/>
                  <a:cs typeface="Arial"/>
                </a:rPr>
                <a:t>Khấu hao</a:t>
              </a:r>
            </a:p>
          </p:txBody>
        </p:sp>
        <p:sp>
          <p:nvSpPr>
            <p:cNvPr id="29" name="Equal 28"/>
            <p:cNvSpPr/>
            <p:nvPr/>
          </p:nvSpPr>
          <p:spPr>
            <a:xfrm>
              <a:off x="16925451" y="7518179"/>
              <a:ext cx="708274" cy="46988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p:cNvSpPr txBox="1"/>
            <p:nvPr/>
          </p:nvSpPr>
          <p:spPr>
            <a:xfrm>
              <a:off x="17609305" y="7236129"/>
              <a:ext cx="3022645" cy="938719"/>
            </a:xfrm>
            <a:prstGeom prst="rect">
              <a:avLst/>
            </a:prstGeom>
            <a:noFill/>
          </p:spPr>
          <p:txBody>
            <a:bodyPr wrap="square" rtlCol="0">
              <a:spAutoFit/>
            </a:bodyPr>
            <a:lstStyle/>
            <a:p>
              <a:r>
                <a:rPr lang="en-US" sz="5500" b="1" dirty="0">
                  <a:solidFill>
                    <a:srgbClr val="A2171E"/>
                  </a:solidFill>
                  <a:latin typeface="Arial"/>
                  <a:cs typeface="Arial"/>
                </a:rPr>
                <a:t>EBIT</a:t>
              </a:r>
            </a:p>
          </p:txBody>
        </p:sp>
      </p:grpSp>
      <p:sp>
        <p:nvSpPr>
          <p:cNvPr id="31" name="Rectangle 30"/>
          <p:cNvSpPr/>
          <p:nvPr/>
        </p:nvSpPr>
        <p:spPr>
          <a:xfrm>
            <a:off x="4943840" y="5980269"/>
            <a:ext cx="11914202" cy="512862"/>
          </a:xfrm>
          <a:prstGeom prst="rect">
            <a:avLst/>
          </a:prstGeom>
          <a:gradFill flip="none" rotWithShape="1">
            <a:gsLst>
              <a:gs pos="0">
                <a:schemeClr val="accent3">
                  <a:lumMod val="60000"/>
                  <a:lumOff val="40000"/>
                  <a:alpha val="30000"/>
                </a:scheme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a:off x="4913551" y="10650737"/>
            <a:ext cx="11914202" cy="512862"/>
          </a:xfrm>
          <a:prstGeom prst="rect">
            <a:avLst/>
          </a:prstGeom>
          <a:gradFill flip="none" rotWithShape="1">
            <a:gsLst>
              <a:gs pos="0">
                <a:schemeClr val="accent3">
                  <a:lumMod val="60000"/>
                  <a:lumOff val="40000"/>
                  <a:alpha val="30000"/>
                </a:scheme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Minus 34"/>
          <p:cNvSpPr/>
          <p:nvPr/>
        </p:nvSpPr>
        <p:spPr>
          <a:xfrm>
            <a:off x="19420985" y="7481069"/>
            <a:ext cx="629148" cy="494308"/>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20080417" y="7098213"/>
            <a:ext cx="1979815" cy="1200329"/>
          </a:xfrm>
          <a:prstGeom prst="rect">
            <a:avLst/>
          </a:prstGeom>
          <a:noFill/>
        </p:spPr>
        <p:txBody>
          <a:bodyPr wrap="square" rtlCol="0">
            <a:spAutoFit/>
          </a:bodyPr>
          <a:lstStyle/>
          <a:p>
            <a:pPr algn="ctr"/>
            <a:r>
              <a:rPr lang="en-US" b="1" dirty="0">
                <a:latin typeface="Arial"/>
                <a:cs typeface="Arial"/>
              </a:rPr>
              <a:t>Lãi vay, Thuế</a:t>
            </a:r>
          </a:p>
        </p:txBody>
      </p:sp>
      <p:sp>
        <p:nvSpPr>
          <p:cNvPr id="44" name="Rectangle 43"/>
          <p:cNvSpPr/>
          <p:nvPr/>
        </p:nvSpPr>
        <p:spPr>
          <a:xfrm>
            <a:off x="5011249" y="11163599"/>
            <a:ext cx="11914202"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16880946" y="10884274"/>
            <a:ext cx="6345748" cy="938719"/>
          </a:xfrm>
          <a:prstGeom prst="rect">
            <a:avLst/>
          </a:prstGeom>
          <a:noFill/>
        </p:spPr>
        <p:txBody>
          <a:bodyPr wrap="square" rtlCol="0">
            <a:spAutoFit/>
          </a:bodyPr>
          <a:lstStyle/>
          <a:p>
            <a:r>
              <a:rPr lang="en-US" sz="5500" b="1" dirty="0">
                <a:solidFill>
                  <a:srgbClr val="A2171E"/>
                </a:solidFill>
                <a:latin typeface="Arial"/>
                <a:cs typeface="Arial"/>
              </a:rPr>
              <a:t>Lãi/lỗ sau thuế</a:t>
            </a:r>
          </a:p>
        </p:txBody>
      </p:sp>
      <p:sp>
        <p:nvSpPr>
          <p:cNvPr id="47" name="Rectangle 46"/>
          <p:cNvSpPr/>
          <p:nvPr/>
        </p:nvSpPr>
        <p:spPr>
          <a:xfrm>
            <a:off x="4986820" y="11627617"/>
            <a:ext cx="11914202" cy="512862"/>
          </a:xfrm>
          <a:prstGeom prst="rect">
            <a:avLst/>
          </a:prstGeom>
          <a:gradFill flip="none" rotWithShape="1">
            <a:gsLst>
              <a:gs pos="0">
                <a:schemeClr val="accent3">
                  <a:lumMod val="60000"/>
                  <a:lumOff val="40000"/>
                  <a:alpha val="30000"/>
                </a:scheme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4986820" y="12067213"/>
            <a:ext cx="11914202"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4992682" y="12580075"/>
            <a:ext cx="11914202" cy="512862"/>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80875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edge">
                                      <p:cBhvr>
                                        <p:cTn id="32" dur="2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edge">
                                      <p:cBhvr>
                                        <p:cTn id="42" dur="2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linds(horizontal)">
                                      <p:cBhvr>
                                        <p:cTn id="47" dur="500"/>
                                        <p:tgtEl>
                                          <p:spTgt spid="38"/>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linds(horizontal)">
                                      <p:cBhvr>
                                        <p:cTn id="50" dur="500"/>
                                        <p:tgtEl>
                                          <p:spTgt spid="3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linds(horizontal)">
                                      <p:cBhvr>
                                        <p:cTn id="53" dur="500"/>
                                        <p:tgtEl>
                                          <p:spTgt spid="3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blinds(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dissolve">
                                      <p:cBhvr>
                                        <p:cTn id="61" dur="500"/>
                                        <p:tgtEl>
                                          <p:spTgt spid="4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dissolve">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xit" presetSubtype="10" fill="hold" grpId="1" nodeType="clickEffect">
                                  <p:stCondLst>
                                    <p:cond delay="0"/>
                                  </p:stCondLst>
                                  <p:childTnLst>
                                    <p:animEffect transition="out" filter="blinds(horizontal)">
                                      <p:cBhvr>
                                        <p:cTn id="68" dur="500"/>
                                        <p:tgtEl>
                                          <p:spTgt spid="31"/>
                                        </p:tgtEl>
                                      </p:cBhvr>
                                    </p:animEffect>
                                    <p:set>
                                      <p:cBhvr>
                                        <p:cTn id="69" dur="1" fill="hold">
                                          <p:stCondLst>
                                            <p:cond delay="499"/>
                                          </p:stCondLst>
                                        </p:cTn>
                                        <p:tgtEl>
                                          <p:spTgt spid="31"/>
                                        </p:tgtEl>
                                        <p:attrNameLst>
                                          <p:attrName>style.visibility</p:attrName>
                                        </p:attrNameLst>
                                      </p:cBhvr>
                                      <p:to>
                                        <p:strVal val="hidden"/>
                                      </p:to>
                                    </p:set>
                                  </p:childTnLst>
                                </p:cTn>
                              </p:par>
                              <p:par>
                                <p:cTn id="70" presetID="3" presetClass="exit" presetSubtype="10" fill="hold" grpId="1" nodeType="withEffect">
                                  <p:stCondLst>
                                    <p:cond delay="0"/>
                                  </p:stCondLst>
                                  <p:childTnLst>
                                    <p:animEffect transition="out" filter="blinds(horizontal)">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linds(horizontal)">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xit" presetSubtype="10" fill="hold" grpId="1" nodeType="clickEffect">
                                  <p:stCondLst>
                                    <p:cond delay="0"/>
                                  </p:stCondLst>
                                  <p:childTnLst>
                                    <p:animEffect transition="out" filter="blinds(horizontal)">
                                      <p:cBhvr>
                                        <p:cTn id="86" dur="500"/>
                                        <p:tgtEl>
                                          <p:spTgt spid="47"/>
                                        </p:tgtEl>
                                      </p:cBhvr>
                                    </p:animEffect>
                                    <p:set>
                                      <p:cBhvr>
                                        <p:cTn id="87" dur="1" fill="hold">
                                          <p:stCondLst>
                                            <p:cond delay="499"/>
                                          </p:stCondLst>
                                        </p:cTn>
                                        <p:tgtEl>
                                          <p:spTgt spid="4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blinds(horizontal)">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1" nodeType="clickEffect">
                                  <p:stCondLst>
                                    <p:cond delay="0"/>
                                  </p:stCondLst>
                                  <p:childTnLst>
                                    <p:animEffect transition="out" filter="blinds(horizontal)">
                                      <p:cBhvr>
                                        <p:cTn id="96" dur="500"/>
                                        <p:tgtEl>
                                          <p:spTgt spid="48"/>
                                        </p:tgtEl>
                                      </p:cBhvr>
                                    </p:animEffect>
                                    <p:set>
                                      <p:cBhvr>
                                        <p:cTn id="97" dur="1" fill="hold">
                                          <p:stCondLst>
                                            <p:cond delay="499"/>
                                          </p:stCondLst>
                                        </p:cTn>
                                        <p:tgtEl>
                                          <p:spTgt spid="4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blinds(horizontal)">
                                      <p:cBhvr>
                                        <p:cTn id="10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31" grpId="0" animBg="1"/>
      <p:bldP spid="31" grpId="1" animBg="1"/>
      <p:bldP spid="34" grpId="0" animBg="1"/>
      <p:bldP spid="34" grpId="1" animBg="1"/>
      <p:bldP spid="35" grpId="0" animBg="1"/>
      <p:bldP spid="38" grpId="0"/>
      <p:bldP spid="44" grpId="0" animBg="1"/>
      <p:bldP spid="44" grpId="1" animBg="1"/>
      <p:bldP spid="45" grpId="0"/>
      <p:bldP spid="47" grpId="0" animBg="1"/>
      <p:bldP spid="47" grpId="1" animBg="1"/>
      <p:bldP spid="48" grpId="0" animBg="1"/>
      <p:bldP spid="48" grpId="1" animBg="1"/>
      <p:bldP spid="4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297007" y="663709"/>
            <a:ext cx="12585353"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BÁO CÁO LƯU CHUYỂN TIỀN TỆ</a:t>
            </a:r>
          </a:p>
        </p:txBody>
      </p:sp>
      <p:grpSp>
        <p:nvGrpSpPr>
          <p:cNvPr id="7" name="Group 6"/>
          <p:cNvGrpSpPr/>
          <p:nvPr/>
        </p:nvGrpSpPr>
        <p:grpSpPr>
          <a:xfrm>
            <a:off x="2613302" y="3436268"/>
            <a:ext cx="4284403" cy="8799150"/>
            <a:chOff x="2759840" y="2801296"/>
            <a:chExt cx="4284403" cy="8799150"/>
          </a:xfrm>
        </p:grpSpPr>
        <p:sp>
          <p:nvSpPr>
            <p:cNvPr id="2" name="Rectangle 1"/>
            <p:cNvSpPr/>
            <p:nvPr/>
          </p:nvSpPr>
          <p:spPr>
            <a:xfrm>
              <a:off x="2759840" y="3443500"/>
              <a:ext cx="4274103" cy="3858675"/>
            </a:xfrm>
            <a:prstGeom prst="rect">
              <a:avLst/>
            </a:prstGeom>
            <a:solidFill>
              <a:srgbClr val="A2171E"/>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Rectangle 31"/>
            <p:cNvSpPr/>
            <p:nvPr/>
          </p:nvSpPr>
          <p:spPr>
            <a:xfrm>
              <a:off x="2770140" y="7302175"/>
              <a:ext cx="4274103" cy="4298271"/>
            </a:xfrm>
            <a:prstGeom prst="rect">
              <a:avLst/>
            </a:prstGeom>
            <a:solidFill>
              <a:srgbClr val="FF66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2BE1925-0051-5644-BF61-0DD0636D5410}"/>
                </a:ext>
              </a:extLst>
            </p:cNvPr>
            <p:cNvSpPr txBox="1"/>
            <p:nvPr/>
          </p:nvSpPr>
          <p:spPr>
            <a:xfrm>
              <a:off x="3917469" y="2801296"/>
              <a:ext cx="2159566" cy="646331"/>
            </a:xfrm>
            <a:prstGeom prst="rect">
              <a:avLst/>
            </a:prstGeom>
            <a:noFill/>
          </p:spPr>
          <p:txBody>
            <a:bodyPr wrap="none" rtlCol="0" anchor="ctr" anchorCtr="0">
              <a:spAutoFit/>
            </a:bodyPr>
            <a:lstStyle/>
            <a:p>
              <a:pPr algn="ct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TÀI SẢN </a:t>
              </a:r>
            </a:p>
          </p:txBody>
        </p:sp>
        <p:sp>
          <p:nvSpPr>
            <p:cNvPr id="4" name="TextBox 3"/>
            <p:cNvSpPr txBox="1"/>
            <p:nvPr/>
          </p:nvSpPr>
          <p:spPr>
            <a:xfrm>
              <a:off x="3321579" y="4689021"/>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Tài sản </a:t>
              </a:r>
            </a:p>
            <a:p>
              <a:pPr algn="ctr"/>
              <a:r>
                <a:rPr lang="en-US" sz="4500" b="1" dirty="0">
                  <a:solidFill>
                    <a:schemeClr val="bg1"/>
                  </a:solidFill>
                  <a:latin typeface="Arial" panose="020B0604020202020204" pitchFamily="34" charset="0"/>
                  <a:cs typeface="Arial" panose="020B0604020202020204" pitchFamily="34" charset="0"/>
                </a:rPr>
                <a:t>ngắn hạn</a:t>
              </a:r>
            </a:p>
          </p:txBody>
        </p:sp>
        <p:sp>
          <p:nvSpPr>
            <p:cNvPr id="59" name="TextBox 58"/>
            <p:cNvSpPr txBox="1"/>
            <p:nvPr/>
          </p:nvSpPr>
          <p:spPr>
            <a:xfrm>
              <a:off x="3350443" y="8700096"/>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Tài sản </a:t>
              </a:r>
            </a:p>
            <a:p>
              <a:pPr algn="ctr"/>
              <a:r>
                <a:rPr lang="en-US" sz="4500" b="1" dirty="0">
                  <a:solidFill>
                    <a:schemeClr val="bg1"/>
                  </a:solidFill>
                  <a:latin typeface="Arial" panose="020B0604020202020204" pitchFamily="34" charset="0"/>
                  <a:cs typeface="Arial" panose="020B0604020202020204" pitchFamily="34" charset="0"/>
                </a:rPr>
                <a:t>dài hạn</a:t>
              </a:r>
            </a:p>
          </p:txBody>
        </p:sp>
      </p:grpSp>
      <p:grpSp>
        <p:nvGrpSpPr>
          <p:cNvPr id="8" name="Group 7"/>
          <p:cNvGrpSpPr/>
          <p:nvPr/>
        </p:nvGrpSpPr>
        <p:grpSpPr>
          <a:xfrm>
            <a:off x="8236538" y="3430776"/>
            <a:ext cx="4284403" cy="8804642"/>
            <a:chOff x="8383076" y="2795804"/>
            <a:chExt cx="4284403" cy="8804642"/>
          </a:xfrm>
        </p:grpSpPr>
        <p:sp>
          <p:nvSpPr>
            <p:cNvPr id="34" name="Rectangle 33"/>
            <p:cNvSpPr/>
            <p:nvPr/>
          </p:nvSpPr>
          <p:spPr>
            <a:xfrm>
              <a:off x="8383076" y="3443500"/>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8" name="Rectangle 37"/>
            <p:cNvSpPr/>
            <p:nvPr/>
          </p:nvSpPr>
          <p:spPr>
            <a:xfrm>
              <a:off x="8393376" y="8083678"/>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D2BE1925-0051-5644-BF61-0DD0636D5410}"/>
                </a:ext>
              </a:extLst>
            </p:cNvPr>
            <p:cNvSpPr txBox="1"/>
            <p:nvPr/>
          </p:nvSpPr>
          <p:spPr>
            <a:xfrm>
              <a:off x="8884803" y="2795804"/>
              <a:ext cx="3031749" cy="646331"/>
            </a:xfrm>
            <a:prstGeom prst="rect">
              <a:avLst/>
            </a:prstGeom>
            <a:noFill/>
          </p:spPr>
          <p:txBody>
            <a:bodyPr wrap="none" rtlCol="0" anchor="ctr" anchorCtr="0">
              <a:spAutoFit/>
            </a:bodyPr>
            <a:lstStyle/>
            <a:p>
              <a:pPr algn="ctr">
                <a:spcBef>
                  <a:spcPts val="600"/>
                </a:spcBef>
              </a:pPr>
              <a:r>
                <a:rPr lang="en-US" b="1" dirty="0">
                  <a:solidFill>
                    <a:schemeClr val="tx2"/>
                  </a:solidFill>
                  <a:latin typeface="Arial" panose="020B0604020202020204" pitchFamily="34" charset="0"/>
                  <a:ea typeface="League Spartan" charset="0"/>
                  <a:cs typeface="Arial" panose="020B0604020202020204" pitchFamily="34" charset="0"/>
                </a:rPr>
                <a:t>NGUỒN VỐN</a:t>
              </a:r>
            </a:p>
          </p:txBody>
        </p:sp>
        <p:sp>
          <p:nvSpPr>
            <p:cNvPr id="60" name="TextBox 59"/>
            <p:cNvSpPr txBox="1"/>
            <p:nvPr/>
          </p:nvSpPr>
          <p:spPr>
            <a:xfrm>
              <a:off x="8933651" y="4847288"/>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Nợ phải trả</a:t>
              </a:r>
            </a:p>
          </p:txBody>
        </p:sp>
        <p:sp>
          <p:nvSpPr>
            <p:cNvPr id="61" name="TextBox 60"/>
            <p:cNvSpPr txBox="1"/>
            <p:nvPr/>
          </p:nvSpPr>
          <p:spPr>
            <a:xfrm>
              <a:off x="8811534" y="8700096"/>
              <a:ext cx="3199471" cy="1477328"/>
            </a:xfrm>
            <a:prstGeom prst="rect">
              <a:avLst/>
            </a:prstGeom>
            <a:noFill/>
          </p:spPr>
          <p:txBody>
            <a:bodyPr wrap="square" rtlCol="0">
              <a:spAutoFit/>
            </a:bodyPr>
            <a:lstStyle/>
            <a:p>
              <a:pPr algn="ctr"/>
              <a:r>
                <a:rPr lang="en-US" sz="4500" b="1" dirty="0">
                  <a:solidFill>
                    <a:schemeClr val="bg1"/>
                  </a:solidFill>
                  <a:latin typeface="Arial" panose="020B0604020202020204" pitchFamily="34" charset="0"/>
                  <a:cs typeface="Arial" panose="020B0604020202020204" pitchFamily="34" charset="0"/>
                </a:rPr>
                <a:t>Vốn chủ </a:t>
              </a:r>
            </a:p>
            <a:p>
              <a:pPr algn="ctr"/>
              <a:r>
                <a:rPr lang="en-US" sz="4500" b="1" dirty="0">
                  <a:solidFill>
                    <a:schemeClr val="bg1"/>
                  </a:solidFill>
                  <a:latin typeface="Arial" panose="020B0604020202020204" pitchFamily="34" charset="0"/>
                  <a:cs typeface="Arial" panose="020B0604020202020204" pitchFamily="34" charset="0"/>
                </a:rPr>
                <a:t>sở hữu</a:t>
              </a:r>
            </a:p>
          </p:txBody>
        </p:sp>
      </p:grpSp>
      <p:sp>
        <p:nvSpPr>
          <p:cNvPr id="72" name="TextBox 71">
            <a:extLst>
              <a:ext uri="{FF2B5EF4-FFF2-40B4-BE49-F238E27FC236}">
                <a16:creationId xmlns:a16="http://schemas.microsoft.com/office/drawing/2014/main" id="{D2BE1925-0051-5644-BF61-0DD0636D5410}"/>
              </a:ext>
            </a:extLst>
          </p:cNvPr>
          <p:cNvSpPr txBox="1"/>
          <p:nvPr/>
        </p:nvSpPr>
        <p:spPr>
          <a:xfrm>
            <a:off x="5050446" y="2321402"/>
            <a:ext cx="4737194" cy="738664"/>
          </a:xfrm>
          <a:prstGeom prst="rect">
            <a:avLst/>
          </a:prstGeom>
          <a:gradFill flip="none" rotWithShape="1">
            <a:gsLst>
              <a:gs pos="0">
                <a:srgbClr val="FFFF00"/>
              </a:gs>
              <a:gs pos="100000">
                <a:srgbClr val="FFFFFF"/>
              </a:gs>
            </a:gsLst>
            <a:lin ang="0" scaled="1"/>
            <a:tileRect/>
          </a:gradFill>
          <a:ln>
            <a:noFill/>
          </a:ln>
        </p:spPr>
        <p:txBody>
          <a:bodyPr wrap="none" rtlCol="0" anchor="ctr" anchorCtr="0">
            <a:spAutoFit/>
          </a:bodyPr>
          <a:lstStyle/>
          <a:p>
            <a:pPr algn="ctr">
              <a:spcBef>
                <a:spcPts val="600"/>
              </a:spcBef>
            </a:pPr>
            <a:r>
              <a:rPr lang="en-US" sz="4200" b="1" dirty="0">
                <a:solidFill>
                  <a:srgbClr val="F8242E"/>
                </a:solidFill>
                <a:latin typeface="Arial"/>
                <a:ea typeface="League Spartan" charset="0"/>
                <a:cs typeface="Arial"/>
              </a:rPr>
              <a:t>Tại ngày 31/12/XX</a:t>
            </a:r>
          </a:p>
        </p:txBody>
      </p:sp>
      <p:sp>
        <p:nvSpPr>
          <p:cNvPr id="27" name="Rectangle 26"/>
          <p:cNvSpPr/>
          <p:nvPr/>
        </p:nvSpPr>
        <p:spPr>
          <a:xfrm>
            <a:off x="15326193" y="4077107"/>
            <a:ext cx="4274103" cy="2724214"/>
          </a:xfrm>
          <a:prstGeom prst="rect">
            <a:avLst/>
          </a:prstGeom>
          <a:solidFill>
            <a:srgbClr val="1B4E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15852345" y="4397347"/>
            <a:ext cx="3199471" cy="2169825"/>
          </a:xfrm>
          <a:prstGeom prst="rect">
            <a:avLst/>
          </a:prstGeom>
          <a:noFill/>
        </p:spPr>
        <p:txBody>
          <a:bodyPr wrap="square" rtlCol="0">
            <a:spAutoFit/>
          </a:bodyPr>
          <a:lstStyle/>
          <a:p>
            <a:pPr algn="ctr"/>
            <a:r>
              <a:rPr lang="en-US" sz="4500" b="1" dirty="0">
                <a:solidFill>
                  <a:schemeClr val="bg1"/>
                </a:solidFill>
              </a:rPr>
              <a:t>Hoạt động kinh doanh</a:t>
            </a:r>
          </a:p>
          <a:p>
            <a:pPr algn="ctr"/>
            <a:r>
              <a:rPr lang="en-US" sz="4500" b="1" dirty="0">
                <a:solidFill>
                  <a:schemeClr val="bg1"/>
                </a:solidFill>
              </a:rPr>
              <a:t>(CFO)</a:t>
            </a:r>
          </a:p>
        </p:txBody>
      </p:sp>
      <p:sp>
        <p:nvSpPr>
          <p:cNvPr id="3" name="Right Arrow 2"/>
          <p:cNvSpPr/>
          <p:nvPr/>
        </p:nvSpPr>
        <p:spPr>
          <a:xfrm>
            <a:off x="12968849" y="7309556"/>
            <a:ext cx="1978299" cy="1255182"/>
          </a:xfrm>
          <a:prstGeom prst="rightArrow">
            <a:avLst/>
          </a:prstGeom>
          <a:solidFill>
            <a:schemeClr val="bg1">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37" name="TextBox 36"/>
          <p:cNvSpPr txBox="1"/>
          <p:nvPr/>
        </p:nvSpPr>
        <p:spPr>
          <a:xfrm>
            <a:off x="14947149" y="2350190"/>
            <a:ext cx="5299886" cy="738664"/>
          </a:xfrm>
          <a:prstGeom prst="rect">
            <a:avLst/>
          </a:prstGeom>
          <a:gradFill flip="none" rotWithShape="1">
            <a:gsLst>
              <a:gs pos="0">
                <a:srgbClr val="FFFF00"/>
              </a:gs>
              <a:gs pos="100000">
                <a:srgbClr val="FFFFFF"/>
              </a:gs>
            </a:gsLst>
            <a:lin ang="0" scaled="1"/>
            <a:tileRect/>
          </a:gradFill>
          <a:ln>
            <a:noFill/>
          </a:ln>
        </p:spPr>
        <p:txBody>
          <a:bodyPr wrap="square" rtlCol="0">
            <a:spAutoFit/>
          </a:bodyPr>
          <a:lstStyle/>
          <a:p>
            <a:pPr algn="ctr"/>
            <a:r>
              <a:rPr lang="en-US" sz="4200" b="1" dirty="0">
                <a:solidFill>
                  <a:srgbClr val="DB2029"/>
                </a:solidFill>
                <a:latin typeface="Arial"/>
                <a:cs typeface="Arial"/>
              </a:rPr>
              <a:t>Năm tài chính 20XX</a:t>
            </a:r>
          </a:p>
        </p:txBody>
      </p:sp>
      <p:sp>
        <p:nvSpPr>
          <p:cNvPr id="9" name="TextBox 8"/>
          <p:cNvSpPr txBox="1"/>
          <p:nvPr/>
        </p:nvSpPr>
        <p:spPr>
          <a:xfrm>
            <a:off x="12700196" y="4355110"/>
            <a:ext cx="2406190" cy="2862322"/>
          </a:xfrm>
          <a:prstGeom prst="rect">
            <a:avLst/>
          </a:prstGeom>
          <a:noFill/>
        </p:spPr>
        <p:txBody>
          <a:bodyPr wrap="square" rtlCol="0">
            <a:spAutoFit/>
          </a:bodyPr>
          <a:lstStyle/>
          <a:p>
            <a:pPr algn="ctr"/>
            <a:r>
              <a:rPr lang="en-US" b="1" dirty="0">
                <a:latin typeface="Arial"/>
                <a:cs typeface="Arial"/>
              </a:rPr>
              <a:t>Báo cáo sự thay đổi của tình hình tài chính</a:t>
            </a:r>
          </a:p>
        </p:txBody>
      </p:sp>
      <p:sp>
        <p:nvSpPr>
          <p:cNvPr id="40" name="Rectangle 39"/>
          <p:cNvSpPr/>
          <p:nvPr/>
        </p:nvSpPr>
        <p:spPr>
          <a:xfrm>
            <a:off x="15326193" y="6831611"/>
            <a:ext cx="4274103" cy="2724214"/>
          </a:xfrm>
          <a:prstGeom prst="rect">
            <a:avLst/>
          </a:prstGeom>
          <a:solidFill>
            <a:srgbClr val="2568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15852345" y="7151851"/>
            <a:ext cx="3199471" cy="2169825"/>
          </a:xfrm>
          <a:prstGeom prst="rect">
            <a:avLst/>
          </a:prstGeom>
          <a:noFill/>
        </p:spPr>
        <p:txBody>
          <a:bodyPr wrap="square" rtlCol="0">
            <a:spAutoFit/>
          </a:bodyPr>
          <a:lstStyle/>
          <a:p>
            <a:pPr algn="ctr"/>
            <a:r>
              <a:rPr lang="en-US" sz="4500" b="1" dirty="0">
                <a:solidFill>
                  <a:schemeClr val="bg1"/>
                </a:solidFill>
              </a:rPr>
              <a:t>Hoạt động đầu tư</a:t>
            </a:r>
          </a:p>
          <a:p>
            <a:pPr algn="ctr"/>
            <a:r>
              <a:rPr lang="en-US" sz="4500" b="1" dirty="0">
                <a:solidFill>
                  <a:schemeClr val="bg1"/>
                </a:solidFill>
              </a:rPr>
              <a:t>(CFI)</a:t>
            </a:r>
          </a:p>
        </p:txBody>
      </p:sp>
      <p:sp>
        <p:nvSpPr>
          <p:cNvPr id="42" name="Rectangle 41"/>
          <p:cNvSpPr/>
          <p:nvPr/>
        </p:nvSpPr>
        <p:spPr>
          <a:xfrm>
            <a:off x="15326193" y="9573701"/>
            <a:ext cx="4274103" cy="2724214"/>
          </a:xfrm>
          <a:prstGeom prst="rect">
            <a:avLst/>
          </a:prstGeom>
          <a:solidFill>
            <a:srgbClr val="2E85B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15852345" y="9893941"/>
            <a:ext cx="3199471" cy="2169825"/>
          </a:xfrm>
          <a:prstGeom prst="rect">
            <a:avLst/>
          </a:prstGeom>
          <a:noFill/>
        </p:spPr>
        <p:txBody>
          <a:bodyPr wrap="square" rtlCol="0">
            <a:spAutoFit/>
          </a:bodyPr>
          <a:lstStyle/>
          <a:p>
            <a:pPr algn="ctr"/>
            <a:r>
              <a:rPr lang="en-US" sz="4500" b="1" dirty="0">
                <a:solidFill>
                  <a:schemeClr val="bg1"/>
                </a:solidFill>
              </a:rPr>
              <a:t>Hoạt động tài chính</a:t>
            </a:r>
          </a:p>
          <a:p>
            <a:pPr algn="ctr"/>
            <a:r>
              <a:rPr lang="en-US" sz="4500" b="1" dirty="0">
                <a:solidFill>
                  <a:schemeClr val="bg1"/>
                </a:solidFill>
              </a:rPr>
              <a:t>(CFF)</a:t>
            </a:r>
          </a:p>
        </p:txBody>
      </p:sp>
      <p:sp>
        <p:nvSpPr>
          <p:cNvPr id="44" name="Rectangle 43"/>
          <p:cNvSpPr/>
          <p:nvPr/>
        </p:nvSpPr>
        <p:spPr>
          <a:xfrm>
            <a:off x="15326193" y="4442396"/>
            <a:ext cx="4274103" cy="2124775"/>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a:xfrm>
            <a:off x="15326193" y="7196901"/>
            <a:ext cx="4274103" cy="2124775"/>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15326194" y="9941129"/>
            <a:ext cx="4274102" cy="2124775"/>
          </a:xfrm>
          <a:prstGeom prst="rect">
            <a:avLst/>
          </a:prstGeom>
          <a:gradFill flip="none" rotWithShape="1">
            <a:gsLst>
              <a:gs pos="0">
                <a:srgbClr val="FFFF00">
                  <a:alpha val="30000"/>
                </a:srgbClr>
              </a:gs>
              <a:gs pos="100000">
                <a:srgbClr val="FFFFFF">
                  <a:alpha val="3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67732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edge">
                                      <p:cBhvr>
                                        <p:cTn id="15" dur="2000"/>
                                        <p:tgtEl>
                                          <p:spTgt spid="27"/>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edge">
                                      <p:cBhvr>
                                        <p:cTn id="18" dur="2000"/>
                                        <p:tgtEl>
                                          <p:spTgt spid="28"/>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edge">
                                      <p:cBhvr>
                                        <p:cTn id="21" dur="2000"/>
                                        <p:tgtEl>
                                          <p:spTgt spid="37"/>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edge">
                                      <p:cBhvr>
                                        <p:cTn id="24" dur="2000"/>
                                        <p:tgtEl>
                                          <p:spTgt spid="40"/>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edge">
                                      <p:cBhvr>
                                        <p:cTn id="27" dur="2000"/>
                                        <p:tgtEl>
                                          <p:spTgt spid="41"/>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edge">
                                      <p:cBhvr>
                                        <p:cTn id="30" dur="2000"/>
                                        <p:tgtEl>
                                          <p:spTgt spid="42"/>
                                        </p:tgtEl>
                                      </p:cBhvr>
                                    </p:animEffect>
                                  </p:childTnLst>
                                </p:cTn>
                              </p:par>
                              <p:par>
                                <p:cTn id="31" presetID="2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edge">
                                      <p:cBhvr>
                                        <p:cTn id="33" dur="20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blinds(horizontal)">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1" nodeType="clickEffect">
                                  <p:stCondLst>
                                    <p:cond delay="0"/>
                                  </p:stCondLst>
                                  <p:childTnLst>
                                    <p:animEffect transition="out" filter="blinds(horizontal)">
                                      <p:cBhvr>
                                        <p:cTn id="42" dur="500"/>
                                        <p:tgtEl>
                                          <p:spTgt spid="44"/>
                                        </p:tgtEl>
                                      </p:cBhvr>
                                    </p:animEffect>
                                    <p:set>
                                      <p:cBhvr>
                                        <p:cTn id="43" dur="1" fill="hold">
                                          <p:stCondLst>
                                            <p:cond delay="499"/>
                                          </p:stCondLst>
                                        </p:cTn>
                                        <p:tgtEl>
                                          <p:spTgt spid="4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blinds(horizontal)">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blinds(horizontal)">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xit" presetSubtype="10" fill="hold" grpId="1" nodeType="clickEffect">
                                  <p:stCondLst>
                                    <p:cond delay="0"/>
                                  </p:stCondLst>
                                  <p:childTnLst>
                                    <p:animEffect transition="out" filter="blinds(horizontal)">
                                      <p:cBhvr>
                                        <p:cTn id="62" dur="500"/>
                                        <p:tgtEl>
                                          <p:spTgt spid="46"/>
                                        </p:tgtEl>
                                      </p:cBhvr>
                                    </p:animEffect>
                                    <p:set>
                                      <p:cBhvr>
                                        <p:cTn id="63"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 grpId="0" animBg="1"/>
      <p:bldP spid="37" grpId="0" animBg="1"/>
      <p:bldP spid="9" grpId="0"/>
      <p:bldP spid="40" grpId="0" animBg="1"/>
      <p:bldP spid="41" grpId="0"/>
      <p:bldP spid="42" grpId="0" animBg="1"/>
      <p:bldP spid="43" grpId="0"/>
      <p:bldP spid="44" grpId="0" animBg="1"/>
      <p:bldP spid="44" grpId="1" animBg="1"/>
      <p:bldP spid="45" grpId="0" animBg="1"/>
      <p:bldP spid="45" grpId="1" animBg="1"/>
      <p:bldP spid="46" grpId="0" animBg="1"/>
      <p:bldP spid="4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818507" y="795336"/>
            <a:ext cx="12176322"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KẾT NỐI GIỮA CÁC BÁO CÁO</a:t>
            </a:r>
          </a:p>
        </p:txBody>
      </p:sp>
      <p:sp>
        <p:nvSpPr>
          <p:cNvPr id="29" name="Right Arrow 28"/>
          <p:cNvSpPr/>
          <p:nvPr/>
        </p:nvSpPr>
        <p:spPr>
          <a:xfrm>
            <a:off x="4054948" y="4688703"/>
            <a:ext cx="15729062" cy="562025"/>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p:cNvSpPr txBox="1"/>
          <p:nvPr/>
        </p:nvSpPr>
        <p:spPr>
          <a:xfrm>
            <a:off x="0" y="3763020"/>
            <a:ext cx="8080420" cy="861774"/>
          </a:xfrm>
          <a:prstGeom prst="rect">
            <a:avLst/>
          </a:prstGeom>
          <a:noFill/>
        </p:spPr>
        <p:txBody>
          <a:bodyPr wrap="square" rtlCol="0">
            <a:spAutoFit/>
          </a:bodyPr>
          <a:lstStyle/>
          <a:p>
            <a:pPr algn="ctr"/>
            <a:r>
              <a:rPr lang="en-US" sz="5000" b="1" dirty="0"/>
              <a:t>1/1/20XX</a:t>
            </a:r>
          </a:p>
        </p:txBody>
      </p:sp>
      <p:sp>
        <p:nvSpPr>
          <p:cNvPr id="31" name="TextBox 30"/>
          <p:cNvSpPr txBox="1"/>
          <p:nvPr/>
        </p:nvSpPr>
        <p:spPr>
          <a:xfrm>
            <a:off x="15414927" y="3719725"/>
            <a:ext cx="8080420" cy="861774"/>
          </a:xfrm>
          <a:prstGeom prst="rect">
            <a:avLst/>
          </a:prstGeom>
          <a:noFill/>
        </p:spPr>
        <p:txBody>
          <a:bodyPr wrap="square" rtlCol="0">
            <a:spAutoFit/>
          </a:bodyPr>
          <a:lstStyle/>
          <a:p>
            <a:pPr algn="ctr"/>
            <a:r>
              <a:rPr lang="en-US" sz="5000" b="1" dirty="0"/>
              <a:t>31/12/20XX</a:t>
            </a:r>
          </a:p>
        </p:txBody>
      </p:sp>
      <p:sp>
        <p:nvSpPr>
          <p:cNvPr id="33" name="TextBox 32"/>
          <p:cNvSpPr txBox="1"/>
          <p:nvPr/>
        </p:nvSpPr>
        <p:spPr>
          <a:xfrm>
            <a:off x="7140378" y="2466621"/>
            <a:ext cx="9929531" cy="861774"/>
          </a:xfrm>
          <a:prstGeom prst="rect">
            <a:avLst/>
          </a:prstGeom>
          <a:gradFill flip="none" rotWithShape="1">
            <a:gsLst>
              <a:gs pos="0">
                <a:srgbClr val="FFFF00"/>
              </a:gs>
              <a:gs pos="100000">
                <a:srgbClr val="FFFFFF"/>
              </a:gs>
            </a:gsLst>
            <a:lin ang="0" scaled="1"/>
            <a:tileRect/>
          </a:gradFill>
          <a:ln>
            <a:noFill/>
          </a:ln>
        </p:spPr>
        <p:txBody>
          <a:bodyPr wrap="square" rtlCol="0">
            <a:spAutoFit/>
          </a:bodyPr>
          <a:lstStyle/>
          <a:p>
            <a:pPr algn="ctr"/>
            <a:r>
              <a:rPr lang="en-US" sz="5000" b="1" dirty="0">
                <a:solidFill>
                  <a:srgbClr val="DB2029"/>
                </a:solidFill>
              </a:rPr>
              <a:t>Năm tài chính 20XX</a:t>
            </a:r>
          </a:p>
        </p:txBody>
      </p:sp>
      <p:sp>
        <p:nvSpPr>
          <p:cNvPr id="35" name="TextBox 34"/>
          <p:cNvSpPr txBox="1"/>
          <p:nvPr/>
        </p:nvSpPr>
        <p:spPr>
          <a:xfrm>
            <a:off x="6257397" y="5832400"/>
            <a:ext cx="6296253" cy="1631216"/>
          </a:xfrm>
          <a:prstGeom prst="rect">
            <a:avLst/>
          </a:prstGeom>
          <a:noFill/>
        </p:spPr>
        <p:txBody>
          <a:bodyPr wrap="square" rtlCol="0">
            <a:spAutoFit/>
          </a:bodyPr>
          <a:lstStyle/>
          <a:p>
            <a:pPr algn="ctr"/>
            <a:r>
              <a:rPr lang="en-US" sz="5000" b="1" dirty="0">
                <a:solidFill>
                  <a:srgbClr val="F8242E"/>
                </a:solidFill>
              </a:rPr>
              <a:t>Doanh thu: </a:t>
            </a:r>
          </a:p>
          <a:p>
            <a:pPr algn="ctr"/>
            <a:r>
              <a:rPr lang="en-US" sz="5000" b="1" dirty="0">
                <a:solidFill>
                  <a:srgbClr val="272727"/>
                </a:solidFill>
              </a:rPr>
              <a:t>23.000 tỷ</a:t>
            </a:r>
          </a:p>
        </p:txBody>
      </p:sp>
      <p:sp>
        <p:nvSpPr>
          <p:cNvPr id="36" name="TextBox 35"/>
          <p:cNvSpPr txBox="1"/>
          <p:nvPr/>
        </p:nvSpPr>
        <p:spPr>
          <a:xfrm>
            <a:off x="1734066" y="5764295"/>
            <a:ext cx="4523332" cy="1631216"/>
          </a:xfrm>
          <a:prstGeom prst="rect">
            <a:avLst/>
          </a:prstGeom>
          <a:noFill/>
        </p:spPr>
        <p:txBody>
          <a:bodyPr wrap="square" rtlCol="0">
            <a:spAutoFit/>
          </a:bodyPr>
          <a:lstStyle/>
          <a:p>
            <a:pPr algn="ctr"/>
            <a:r>
              <a:rPr lang="en-US" sz="5000" b="1" dirty="0">
                <a:solidFill>
                  <a:srgbClr val="A2171E"/>
                </a:solidFill>
              </a:rPr>
              <a:t>Phải thu đầu kỳ:</a:t>
            </a:r>
          </a:p>
          <a:p>
            <a:pPr algn="ctr"/>
            <a:r>
              <a:rPr lang="en-US" sz="5000" b="1" dirty="0"/>
              <a:t>1.500 tỷ</a:t>
            </a:r>
          </a:p>
        </p:txBody>
      </p:sp>
      <p:sp>
        <p:nvSpPr>
          <p:cNvPr id="39" name="TextBox 38"/>
          <p:cNvSpPr txBox="1"/>
          <p:nvPr/>
        </p:nvSpPr>
        <p:spPr>
          <a:xfrm>
            <a:off x="10773656" y="5850982"/>
            <a:ext cx="6296253" cy="1631216"/>
          </a:xfrm>
          <a:prstGeom prst="rect">
            <a:avLst/>
          </a:prstGeom>
          <a:noFill/>
        </p:spPr>
        <p:txBody>
          <a:bodyPr wrap="square" rtlCol="0">
            <a:spAutoFit/>
          </a:bodyPr>
          <a:lstStyle/>
          <a:p>
            <a:pPr algn="ctr"/>
            <a:r>
              <a:rPr lang="en-US" sz="5000" b="1" dirty="0">
                <a:solidFill>
                  <a:srgbClr val="FFA720"/>
                </a:solidFill>
              </a:rPr>
              <a:t>Thu tiền: </a:t>
            </a:r>
          </a:p>
          <a:p>
            <a:pPr algn="ctr"/>
            <a:r>
              <a:rPr lang="en-US" sz="5000" b="1" dirty="0">
                <a:solidFill>
                  <a:srgbClr val="272727"/>
                </a:solidFill>
              </a:rPr>
              <a:t>22.500 tỷ</a:t>
            </a:r>
          </a:p>
        </p:txBody>
      </p:sp>
      <p:sp>
        <p:nvSpPr>
          <p:cNvPr id="44" name="TextBox 43"/>
          <p:cNvSpPr txBox="1"/>
          <p:nvPr/>
        </p:nvSpPr>
        <p:spPr>
          <a:xfrm>
            <a:off x="17069909" y="5839953"/>
            <a:ext cx="4569262" cy="1631216"/>
          </a:xfrm>
          <a:prstGeom prst="rect">
            <a:avLst/>
          </a:prstGeom>
          <a:noFill/>
        </p:spPr>
        <p:txBody>
          <a:bodyPr wrap="square" rtlCol="0">
            <a:spAutoFit/>
          </a:bodyPr>
          <a:lstStyle/>
          <a:p>
            <a:pPr algn="ctr"/>
            <a:r>
              <a:rPr lang="en-US" sz="5000" b="1" dirty="0">
                <a:solidFill>
                  <a:srgbClr val="A2171E"/>
                </a:solidFill>
              </a:rPr>
              <a:t>Phải thu cuối kỳ:</a:t>
            </a:r>
          </a:p>
          <a:p>
            <a:pPr algn="ctr"/>
            <a:r>
              <a:rPr lang="en-US" sz="5000" b="1" dirty="0"/>
              <a:t>2.000 tỷ</a:t>
            </a:r>
          </a:p>
        </p:txBody>
      </p:sp>
      <p:sp>
        <p:nvSpPr>
          <p:cNvPr id="45" name="Equal 44"/>
          <p:cNvSpPr/>
          <p:nvPr/>
        </p:nvSpPr>
        <p:spPr>
          <a:xfrm>
            <a:off x="16095052" y="6315633"/>
            <a:ext cx="708274" cy="46988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 name="Plus 4"/>
          <p:cNvSpPr/>
          <p:nvPr/>
        </p:nvSpPr>
        <p:spPr>
          <a:xfrm>
            <a:off x="6496636" y="6315633"/>
            <a:ext cx="643742" cy="46988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Minus 5"/>
          <p:cNvSpPr/>
          <p:nvPr/>
        </p:nvSpPr>
        <p:spPr>
          <a:xfrm>
            <a:off x="11356901" y="6315633"/>
            <a:ext cx="683857" cy="469886"/>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a:off x="3077354" y="7604308"/>
            <a:ext cx="1611948" cy="1953759"/>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Down Arrow 45"/>
          <p:cNvSpPr/>
          <p:nvPr/>
        </p:nvSpPr>
        <p:spPr>
          <a:xfrm>
            <a:off x="8554064" y="7604308"/>
            <a:ext cx="1611948" cy="1953759"/>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Down Arrow 46"/>
          <p:cNvSpPr/>
          <p:nvPr/>
        </p:nvSpPr>
        <p:spPr>
          <a:xfrm>
            <a:off x="12980567" y="7604308"/>
            <a:ext cx="1611948" cy="1953759"/>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Down Arrow 47"/>
          <p:cNvSpPr/>
          <p:nvPr/>
        </p:nvSpPr>
        <p:spPr>
          <a:xfrm>
            <a:off x="18432854" y="7604308"/>
            <a:ext cx="1611948" cy="1953759"/>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1416558" y="9969898"/>
            <a:ext cx="4914108" cy="1631216"/>
          </a:xfrm>
          <a:prstGeom prst="rect">
            <a:avLst/>
          </a:prstGeom>
          <a:gradFill flip="none" rotWithShape="1">
            <a:gsLst>
              <a:gs pos="0">
                <a:srgbClr val="FFFF00"/>
              </a:gs>
              <a:gs pos="100000">
                <a:srgbClr val="FFFFFF"/>
              </a:gs>
            </a:gsLst>
            <a:lin ang="0" scaled="1"/>
            <a:tileRect/>
          </a:gradFill>
          <a:ln>
            <a:noFill/>
          </a:ln>
        </p:spPr>
        <p:txBody>
          <a:bodyPr wrap="square" rtlCol="0">
            <a:spAutoFit/>
          </a:bodyPr>
          <a:lstStyle/>
          <a:p>
            <a:pPr algn="ctr"/>
            <a:r>
              <a:rPr lang="en-US" sz="5000" b="1" dirty="0"/>
              <a:t>Bảng cân đối </a:t>
            </a:r>
          </a:p>
          <a:p>
            <a:pPr algn="ctr"/>
            <a:r>
              <a:rPr lang="en-US" sz="5000" b="1" dirty="0"/>
              <a:t>kế toán</a:t>
            </a:r>
          </a:p>
        </p:txBody>
      </p:sp>
      <p:sp>
        <p:nvSpPr>
          <p:cNvPr id="50" name="TextBox 49"/>
          <p:cNvSpPr txBox="1"/>
          <p:nvPr/>
        </p:nvSpPr>
        <p:spPr>
          <a:xfrm>
            <a:off x="16803326" y="9975907"/>
            <a:ext cx="4914108" cy="1631216"/>
          </a:xfrm>
          <a:prstGeom prst="rect">
            <a:avLst/>
          </a:prstGeom>
          <a:gradFill flip="none" rotWithShape="1">
            <a:gsLst>
              <a:gs pos="0">
                <a:srgbClr val="FFFF00"/>
              </a:gs>
              <a:gs pos="100000">
                <a:srgbClr val="FFFFFF"/>
              </a:gs>
            </a:gsLst>
            <a:lin ang="0" scaled="1"/>
            <a:tileRect/>
          </a:gradFill>
          <a:ln>
            <a:noFill/>
          </a:ln>
        </p:spPr>
        <p:txBody>
          <a:bodyPr wrap="square" rtlCol="0">
            <a:spAutoFit/>
          </a:bodyPr>
          <a:lstStyle/>
          <a:p>
            <a:pPr algn="ctr"/>
            <a:r>
              <a:rPr lang="en-US" sz="5000" b="1" dirty="0"/>
              <a:t>Bảng cân đối </a:t>
            </a:r>
          </a:p>
          <a:p>
            <a:pPr algn="ctr"/>
            <a:r>
              <a:rPr lang="en-US" sz="5000" b="1" dirty="0"/>
              <a:t>kế toán</a:t>
            </a:r>
          </a:p>
        </p:txBody>
      </p:sp>
      <p:sp>
        <p:nvSpPr>
          <p:cNvPr id="51" name="TextBox 50"/>
          <p:cNvSpPr txBox="1"/>
          <p:nvPr/>
        </p:nvSpPr>
        <p:spPr>
          <a:xfrm>
            <a:off x="6886848" y="9969898"/>
            <a:ext cx="4914108" cy="1631216"/>
          </a:xfrm>
          <a:prstGeom prst="rect">
            <a:avLst/>
          </a:prstGeom>
          <a:gradFill flip="none" rotWithShape="1">
            <a:gsLst>
              <a:gs pos="0">
                <a:schemeClr val="accent1">
                  <a:lumMod val="40000"/>
                  <a:lumOff val="60000"/>
                </a:schemeClr>
              </a:gs>
              <a:gs pos="100000">
                <a:srgbClr val="FFFFFF"/>
              </a:gs>
            </a:gsLst>
            <a:lin ang="0" scaled="1"/>
            <a:tileRect/>
          </a:gradFill>
          <a:ln>
            <a:noFill/>
          </a:ln>
        </p:spPr>
        <p:txBody>
          <a:bodyPr wrap="square" rtlCol="0">
            <a:spAutoFit/>
          </a:bodyPr>
          <a:lstStyle/>
          <a:p>
            <a:pPr algn="ctr"/>
            <a:r>
              <a:rPr lang="en-US" sz="5000" b="1" dirty="0"/>
              <a:t>Báo cáo kết quả kinh doanh</a:t>
            </a:r>
          </a:p>
        </p:txBody>
      </p:sp>
      <p:sp>
        <p:nvSpPr>
          <p:cNvPr id="52" name="TextBox 51"/>
          <p:cNvSpPr txBox="1"/>
          <p:nvPr/>
        </p:nvSpPr>
        <p:spPr>
          <a:xfrm>
            <a:off x="11889218" y="9969898"/>
            <a:ext cx="4914108" cy="1631216"/>
          </a:xfrm>
          <a:prstGeom prst="rect">
            <a:avLst/>
          </a:prstGeom>
          <a:gradFill flip="none" rotWithShape="1">
            <a:gsLst>
              <a:gs pos="0">
                <a:schemeClr val="accent2">
                  <a:lumMod val="40000"/>
                  <a:lumOff val="60000"/>
                </a:schemeClr>
              </a:gs>
              <a:gs pos="100000">
                <a:srgbClr val="FFFFFF"/>
              </a:gs>
            </a:gsLst>
            <a:lin ang="0" scaled="1"/>
            <a:tileRect/>
          </a:gradFill>
          <a:ln>
            <a:noFill/>
          </a:ln>
        </p:spPr>
        <p:txBody>
          <a:bodyPr wrap="square" rtlCol="0">
            <a:spAutoFit/>
          </a:bodyPr>
          <a:lstStyle/>
          <a:p>
            <a:pPr algn="ctr"/>
            <a:r>
              <a:rPr lang="en-US" sz="5000" b="1" dirty="0"/>
              <a:t>Báo cáo lưu chuyển tiền tệ</a:t>
            </a:r>
          </a:p>
        </p:txBody>
      </p:sp>
      <p:sp>
        <p:nvSpPr>
          <p:cNvPr id="11" name="TextBox 10"/>
          <p:cNvSpPr txBox="1"/>
          <p:nvPr/>
        </p:nvSpPr>
        <p:spPr>
          <a:xfrm>
            <a:off x="-1245596" y="5079774"/>
            <a:ext cx="184666" cy="6463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419209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dissolv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dissolve">
                                      <p:cBhvr>
                                        <p:cTn id="21" dur="500"/>
                                        <p:tgtEl>
                                          <p:spTgt spid="3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dissolve">
                                      <p:cBhvr>
                                        <p:cTn id="24" dur="500"/>
                                        <p:tgtEl>
                                          <p:spTgt spid="3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dissolve">
                                      <p:cBhvr>
                                        <p:cTn id="30" dur="500"/>
                                        <p:tgtEl>
                                          <p:spTgt spid="4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dissolve">
                                      <p:cBhvr>
                                        <p:cTn id="33" dur="500"/>
                                        <p:tgtEl>
                                          <p:spTgt spid="4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fill="hold"/>
                                        <p:tgtEl>
                                          <p:spTgt spid="49"/>
                                        </p:tgtEl>
                                        <p:attrNameLst>
                                          <p:attrName>ppt_x</p:attrName>
                                        </p:attrNameLst>
                                      </p:cBhvr>
                                      <p:tavLst>
                                        <p:tav tm="0">
                                          <p:val>
                                            <p:strVal val="#ppt_x"/>
                                          </p:val>
                                        </p:tav>
                                        <p:tav tm="100000">
                                          <p:val>
                                            <p:strVal val="#ppt_x"/>
                                          </p:val>
                                        </p:tav>
                                      </p:tavLst>
                                    </p:anim>
                                    <p:anim calcmode="lin" valueType="num">
                                      <p:cBhvr additive="base">
                                        <p:cTn id="49" dur="500" fill="hold"/>
                                        <p:tgtEl>
                                          <p:spTgt spid="4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ppt_x"/>
                                          </p:val>
                                        </p:tav>
                                        <p:tav tm="100000">
                                          <p:val>
                                            <p:strVal val="#ppt_x"/>
                                          </p:val>
                                        </p:tav>
                                      </p:tavLst>
                                    </p:anim>
                                    <p:anim calcmode="lin" valueType="num">
                                      <p:cBhvr additive="base">
                                        <p:cTn id="53" dur="500" fill="hold"/>
                                        <p:tgtEl>
                                          <p:spTgt spid="4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additive="base">
                                        <p:cTn id="56" dur="500" fill="hold"/>
                                        <p:tgtEl>
                                          <p:spTgt spid="50"/>
                                        </p:tgtEl>
                                        <p:attrNameLst>
                                          <p:attrName>ppt_x</p:attrName>
                                        </p:attrNameLst>
                                      </p:cBhvr>
                                      <p:tavLst>
                                        <p:tav tm="0">
                                          <p:val>
                                            <p:strVal val="#ppt_x"/>
                                          </p:val>
                                        </p:tav>
                                        <p:tav tm="100000">
                                          <p:val>
                                            <p:strVal val="#ppt_x"/>
                                          </p:val>
                                        </p:tav>
                                      </p:tavLst>
                                    </p:anim>
                                    <p:anim calcmode="lin" valueType="num">
                                      <p:cBhvr additive="base">
                                        <p:cTn id="5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 calcmode="lin" valueType="num">
                                      <p:cBhvr additive="base">
                                        <p:cTn id="66" dur="500" fill="hold"/>
                                        <p:tgtEl>
                                          <p:spTgt spid="51"/>
                                        </p:tgtEl>
                                        <p:attrNameLst>
                                          <p:attrName>ppt_x</p:attrName>
                                        </p:attrNameLst>
                                      </p:cBhvr>
                                      <p:tavLst>
                                        <p:tav tm="0">
                                          <p:val>
                                            <p:strVal val="#ppt_x"/>
                                          </p:val>
                                        </p:tav>
                                        <p:tav tm="100000">
                                          <p:val>
                                            <p:strVal val="#ppt_x"/>
                                          </p:val>
                                        </p:tav>
                                      </p:tavLst>
                                    </p:anim>
                                    <p:anim calcmode="lin" valueType="num">
                                      <p:cBhvr additive="base">
                                        <p:cTn id="67"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additive="base">
                                        <p:cTn id="72" dur="500" fill="hold"/>
                                        <p:tgtEl>
                                          <p:spTgt spid="47"/>
                                        </p:tgtEl>
                                        <p:attrNameLst>
                                          <p:attrName>ppt_x</p:attrName>
                                        </p:attrNameLst>
                                      </p:cBhvr>
                                      <p:tavLst>
                                        <p:tav tm="0">
                                          <p:val>
                                            <p:strVal val="#ppt_x"/>
                                          </p:val>
                                        </p:tav>
                                        <p:tav tm="100000">
                                          <p:val>
                                            <p:strVal val="#ppt_x"/>
                                          </p:val>
                                        </p:tav>
                                      </p:tavLst>
                                    </p:anim>
                                    <p:anim calcmode="lin" valueType="num">
                                      <p:cBhvr additive="base">
                                        <p:cTn id="73" dur="500" fill="hold"/>
                                        <p:tgtEl>
                                          <p:spTgt spid="4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500" fill="hold"/>
                                        <p:tgtEl>
                                          <p:spTgt spid="52"/>
                                        </p:tgtEl>
                                        <p:attrNameLst>
                                          <p:attrName>ppt_x</p:attrName>
                                        </p:attrNameLst>
                                      </p:cBhvr>
                                      <p:tavLst>
                                        <p:tav tm="0">
                                          <p:val>
                                            <p:strVal val="#ppt_x"/>
                                          </p:val>
                                        </p:tav>
                                        <p:tav tm="100000">
                                          <p:val>
                                            <p:strVal val="#ppt_x"/>
                                          </p:val>
                                        </p:tav>
                                      </p:tavLst>
                                    </p:anim>
                                    <p:anim calcmode="lin" valueType="num">
                                      <p:cBhvr additive="base">
                                        <p:cTn id="7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3" grpId="0" animBg="1"/>
      <p:bldP spid="35" grpId="0"/>
      <p:bldP spid="36" grpId="0"/>
      <p:bldP spid="39" grpId="0"/>
      <p:bldP spid="44" grpId="0"/>
      <p:bldP spid="45" grpId="0" animBg="1"/>
      <p:bldP spid="5" grpId="0" animBg="1"/>
      <p:bldP spid="6" grpId="0" animBg="1"/>
      <p:bldP spid="10" grpId="0" animBg="1"/>
      <p:bldP spid="46" grpId="0" animBg="1"/>
      <p:bldP spid="47" grpId="0" animBg="1"/>
      <p:bldP spid="48" grpId="0" animBg="1"/>
      <p:bldP spid="49" grpId="0" animBg="1"/>
      <p:bldP spid="50" grpId="0" animBg="1"/>
      <p:bldP spid="51" grpId="0" animBg="1"/>
      <p:bldP spid="5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15202" y="2913763"/>
            <a:ext cx="5392100" cy="8393618"/>
          </a:xfrm>
          <a:prstGeom prst="roundRect">
            <a:avLst>
              <a:gd name="adj" fmla="val 7895"/>
            </a:avLst>
          </a:prstGeom>
          <a:solidFill>
            <a:schemeClr val="bg1">
              <a:lumMod val="85000"/>
            </a:schemeClr>
          </a:solidFill>
          <a:ln>
            <a:noFill/>
          </a:ln>
          <a:effectLst>
            <a:outerShdw blurRad="152400" dist="228600" dir="2700000" algn="tl" rotWithShape="0">
              <a:prstClr val="black">
                <a:alpha val="18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Shape 60835">
            <a:extLst>
              <a:ext uri="{FF2B5EF4-FFF2-40B4-BE49-F238E27FC236}">
                <a16:creationId xmlns:a16="http://schemas.microsoft.com/office/drawing/2014/main" id="{7F3C1C15-7DFC-9348-BE4D-C25D7F190B81}"/>
              </a:ext>
            </a:extLst>
          </p:cNvPr>
          <p:cNvSpPr/>
          <p:nvPr/>
        </p:nvSpPr>
        <p:spPr>
          <a:xfrm>
            <a:off x="8424189" y="1950060"/>
            <a:ext cx="16326764" cy="7984804"/>
          </a:xfrm>
          <a:prstGeom prst="rect">
            <a:avLst/>
          </a:prstGeom>
          <a:solidFill>
            <a:schemeClr val="bg1">
              <a:lumMod val="85000"/>
            </a:schemeClr>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grpSp>
        <p:nvGrpSpPr>
          <p:cNvPr id="76" name="Group 75">
            <a:extLst>
              <a:ext uri="{FF2B5EF4-FFF2-40B4-BE49-F238E27FC236}">
                <a16:creationId xmlns:a16="http://schemas.microsoft.com/office/drawing/2014/main" id="{5EF3E613-8B30-D748-9F3B-13921383895B}"/>
              </a:ext>
            </a:extLst>
          </p:cNvPr>
          <p:cNvGrpSpPr/>
          <p:nvPr/>
        </p:nvGrpSpPr>
        <p:grpSpPr>
          <a:xfrm>
            <a:off x="9017481" y="2573045"/>
            <a:ext cx="15084679" cy="6806063"/>
            <a:chOff x="6282105" y="2157871"/>
            <a:chExt cx="15084679" cy="6806063"/>
          </a:xfrm>
        </p:grpSpPr>
        <p:sp>
          <p:nvSpPr>
            <p:cNvPr id="50" name="Rectangle 49">
              <a:extLst>
                <a:ext uri="{FF2B5EF4-FFF2-40B4-BE49-F238E27FC236}">
                  <a16:creationId xmlns:a16="http://schemas.microsoft.com/office/drawing/2014/main" id="{C2016165-E113-2C48-8852-690D80636F6B}"/>
                </a:ext>
              </a:extLst>
            </p:cNvPr>
            <p:cNvSpPr/>
            <p:nvPr/>
          </p:nvSpPr>
          <p:spPr>
            <a:xfrm>
              <a:off x="6282105" y="2157871"/>
              <a:ext cx="6161822" cy="3322494"/>
            </a:xfrm>
            <a:prstGeom prst="rect">
              <a:avLst/>
            </a:prstGeom>
            <a:solidFill>
              <a:srgbClr val="FFA7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1" name="Rectangle 50">
              <a:extLst>
                <a:ext uri="{FF2B5EF4-FFF2-40B4-BE49-F238E27FC236}">
                  <a16:creationId xmlns:a16="http://schemas.microsoft.com/office/drawing/2014/main" id="{14CDFE76-18A1-A746-B9B5-A7898B895429}"/>
                </a:ext>
              </a:extLst>
            </p:cNvPr>
            <p:cNvSpPr/>
            <p:nvPr/>
          </p:nvSpPr>
          <p:spPr>
            <a:xfrm>
              <a:off x="6282105" y="5641440"/>
              <a:ext cx="6161822" cy="33224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2" name="Rectangle 51">
              <a:extLst>
                <a:ext uri="{FF2B5EF4-FFF2-40B4-BE49-F238E27FC236}">
                  <a16:creationId xmlns:a16="http://schemas.microsoft.com/office/drawing/2014/main" id="{C6C107A9-EEBB-5948-98ED-24A7EDD5B432}"/>
                </a:ext>
              </a:extLst>
            </p:cNvPr>
            <p:cNvSpPr/>
            <p:nvPr/>
          </p:nvSpPr>
          <p:spPr>
            <a:xfrm>
              <a:off x="12598253" y="5641440"/>
              <a:ext cx="4818906" cy="33224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3" name="Rectangle 52">
              <a:extLst>
                <a:ext uri="{FF2B5EF4-FFF2-40B4-BE49-F238E27FC236}">
                  <a16:creationId xmlns:a16="http://schemas.microsoft.com/office/drawing/2014/main" id="{4CAA4085-6F6F-B244-AD1A-634BFFC0B7CD}"/>
                </a:ext>
              </a:extLst>
            </p:cNvPr>
            <p:cNvSpPr/>
            <p:nvPr/>
          </p:nvSpPr>
          <p:spPr>
            <a:xfrm>
              <a:off x="17571485" y="5641440"/>
              <a:ext cx="3795299" cy="33224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4" name="Rectangle 53">
              <a:extLst>
                <a:ext uri="{FF2B5EF4-FFF2-40B4-BE49-F238E27FC236}">
                  <a16:creationId xmlns:a16="http://schemas.microsoft.com/office/drawing/2014/main" id="{F1AAE5E5-1377-7147-8A95-141F34762063}"/>
                </a:ext>
              </a:extLst>
            </p:cNvPr>
            <p:cNvSpPr/>
            <p:nvPr/>
          </p:nvSpPr>
          <p:spPr>
            <a:xfrm>
              <a:off x="17571485" y="2157871"/>
              <a:ext cx="3795299" cy="332249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5" name="Rectangle 54">
              <a:extLst>
                <a:ext uri="{FF2B5EF4-FFF2-40B4-BE49-F238E27FC236}">
                  <a16:creationId xmlns:a16="http://schemas.microsoft.com/office/drawing/2014/main" id="{1640C85D-5F2A-F94A-8DFB-9E135230486D}"/>
                </a:ext>
              </a:extLst>
            </p:cNvPr>
            <p:cNvSpPr/>
            <p:nvPr/>
          </p:nvSpPr>
          <p:spPr>
            <a:xfrm>
              <a:off x="12598253" y="2157871"/>
              <a:ext cx="2332290" cy="3322494"/>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6" name="Rectangle 55">
              <a:extLst>
                <a:ext uri="{FF2B5EF4-FFF2-40B4-BE49-F238E27FC236}">
                  <a16:creationId xmlns:a16="http://schemas.microsoft.com/office/drawing/2014/main" id="{AC26490B-3174-7C4D-B6FD-68C7AAF103B5}"/>
                </a:ext>
              </a:extLst>
            </p:cNvPr>
            <p:cNvSpPr/>
            <p:nvPr/>
          </p:nvSpPr>
          <p:spPr>
            <a:xfrm>
              <a:off x="15084869" y="2157871"/>
              <a:ext cx="2332290" cy="3322494"/>
            </a:xfrm>
            <a:prstGeom prst="rect">
              <a:avLst/>
            </a:prstGeom>
            <a:solidFill>
              <a:srgbClr val="DB2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57" name="TextBox 56">
              <a:extLst>
                <a:ext uri="{FF2B5EF4-FFF2-40B4-BE49-F238E27FC236}">
                  <a16:creationId xmlns:a16="http://schemas.microsoft.com/office/drawing/2014/main" id="{F78AF459-FE1D-604D-88F5-D52BDEF3E89A}"/>
                </a:ext>
              </a:extLst>
            </p:cNvPr>
            <p:cNvSpPr txBox="1"/>
            <p:nvPr/>
          </p:nvSpPr>
          <p:spPr>
            <a:xfrm>
              <a:off x="6546708" y="2397450"/>
              <a:ext cx="1358064"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VISITORS</a:t>
              </a:r>
            </a:p>
          </p:txBody>
        </p:sp>
        <p:sp>
          <p:nvSpPr>
            <p:cNvPr id="58" name="TextBox 57">
              <a:extLst>
                <a:ext uri="{FF2B5EF4-FFF2-40B4-BE49-F238E27FC236}">
                  <a16:creationId xmlns:a16="http://schemas.microsoft.com/office/drawing/2014/main" id="{FFBF64FA-E95D-C14F-A17C-775E1877AF38}"/>
                </a:ext>
              </a:extLst>
            </p:cNvPr>
            <p:cNvSpPr txBox="1"/>
            <p:nvPr/>
          </p:nvSpPr>
          <p:spPr>
            <a:xfrm>
              <a:off x="12819468" y="2397449"/>
              <a:ext cx="1694695"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COMMENTS</a:t>
              </a:r>
            </a:p>
          </p:txBody>
        </p:sp>
        <p:sp>
          <p:nvSpPr>
            <p:cNvPr id="59" name="TextBox 58">
              <a:extLst>
                <a:ext uri="{FF2B5EF4-FFF2-40B4-BE49-F238E27FC236}">
                  <a16:creationId xmlns:a16="http://schemas.microsoft.com/office/drawing/2014/main" id="{E38BE20F-6F55-7B45-BDD3-D05E78AA7620}"/>
                </a:ext>
              </a:extLst>
            </p:cNvPr>
            <p:cNvSpPr txBox="1"/>
            <p:nvPr/>
          </p:nvSpPr>
          <p:spPr>
            <a:xfrm>
              <a:off x="15307461" y="2397449"/>
              <a:ext cx="986167"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USERS</a:t>
              </a:r>
            </a:p>
          </p:txBody>
        </p:sp>
        <p:sp>
          <p:nvSpPr>
            <p:cNvPr id="60" name="TextBox 59">
              <a:extLst>
                <a:ext uri="{FF2B5EF4-FFF2-40B4-BE49-F238E27FC236}">
                  <a16:creationId xmlns:a16="http://schemas.microsoft.com/office/drawing/2014/main" id="{C71F353B-F88B-3644-AC07-47ACFAA4ACA4}"/>
                </a:ext>
              </a:extLst>
            </p:cNvPr>
            <p:cNvSpPr txBox="1"/>
            <p:nvPr/>
          </p:nvSpPr>
          <p:spPr>
            <a:xfrm>
              <a:off x="17834634" y="2397449"/>
              <a:ext cx="819455"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FILES</a:t>
              </a:r>
            </a:p>
          </p:txBody>
        </p:sp>
        <p:sp>
          <p:nvSpPr>
            <p:cNvPr id="61" name="TextBox 60">
              <a:extLst>
                <a:ext uri="{FF2B5EF4-FFF2-40B4-BE49-F238E27FC236}">
                  <a16:creationId xmlns:a16="http://schemas.microsoft.com/office/drawing/2014/main" id="{5B6FEA21-FA8B-3B48-B0D5-6F1FB66BF350}"/>
                </a:ext>
              </a:extLst>
            </p:cNvPr>
            <p:cNvSpPr txBox="1"/>
            <p:nvPr/>
          </p:nvSpPr>
          <p:spPr>
            <a:xfrm>
              <a:off x="6546708" y="5871054"/>
              <a:ext cx="1752403"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PAGE VIEWS</a:t>
              </a:r>
            </a:p>
          </p:txBody>
        </p:sp>
        <p:sp>
          <p:nvSpPr>
            <p:cNvPr id="62" name="TextBox 61">
              <a:extLst>
                <a:ext uri="{FF2B5EF4-FFF2-40B4-BE49-F238E27FC236}">
                  <a16:creationId xmlns:a16="http://schemas.microsoft.com/office/drawing/2014/main" id="{3B464F3C-D084-0E4F-B977-42AFEEC568CB}"/>
                </a:ext>
              </a:extLst>
            </p:cNvPr>
            <p:cNvSpPr txBox="1"/>
            <p:nvPr/>
          </p:nvSpPr>
          <p:spPr>
            <a:xfrm>
              <a:off x="12819468" y="5871053"/>
              <a:ext cx="1109599"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CLICKS</a:t>
              </a:r>
            </a:p>
          </p:txBody>
        </p:sp>
        <p:sp>
          <p:nvSpPr>
            <p:cNvPr id="63" name="TextBox 62">
              <a:extLst>
                <a:ext uri="{FF2B5EF4-FFF2-40B4-BE49-F238E27FC236}">
                  <a16:creationId xmlns:a16="http://schemas.microsoft.com/office/drawing/2014/main" id="{72F37987-1CA8-B443-A6F4-066E3A1861F5}"/>
                </a:ext>
              </a:extLst>
            </p:cNvPr>
            <p:cNvSpPr txBox="1"/>
            <p:nvPr/>
          </p:nvSpPr>
          <p:spPr>
            <a:xfrm>
              <a:off x="17834634" y="5871053"/>
              <a:ext cx="1330814" cy="400110"/>
            </a:xfrm>
            <a:prstGeom prst="rect">
              <a:avLst/>
            </a:prstGeom>
            <a:noFill/>
          </p:spPr>
          <p:txBody>
            <a:bodyPr wrap="none" rtlCol="0" anchor="ctr" anchorCtr="0">
              <a:spAutoFit/>
            </a:bodyPr>
            <a:lstStyle/>
            <a:p>
              <a:r>
                <a:rPr lang="en-US" sz="2000" b="1" dirty="0">
                  <a:solidFill>
                    <a:schemeClr val="bg1"/>
                  </a:solidFill>
                  <a:latin typeface="Poppins" pitchFamily="2" charset="77"/>
                  <a:ea typeface="League Spartan" charset="0"/>
                  <a:cs typeface="Poppins" pitchFamily="2" charset="77"/>
                </a:rPr>
                <a:t>REVENUE</a:t>
              </a:r>
            </a:p>
          </p:txBody>
        </p:sp>
        <p:graphicFrame>
          <p:nvGraphicFramePr>
            <p:cNvPr id="64" name="Chart 63">
              <a:extLst>
                <a:ext uri="{FF2B5EF4-FFF2-40B4-BE49-F238E27FC236}">
                  <a16:creationId xmlns:a16="http://schemas.microsoft.com/office/drawing/2014/main" id="{59898DBA-2AFD-8941-B3F8-41C436980FC4}"/>
                </a:ext>
              </a:extLst>
            </p:cNvPr>
            <p:cNvGraphicFramePr/>
            <p:nvPr/>
          </p:nvGraphicFramePr>
          <p:xfrm>
            <a:off x="6546708" y="2894287"/>
            <a:ext cx="5681722" cy="24241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5" name="Chart 64">
              <a:extLst>
                <a:ext uri="{FF2B5EF4-FFF2-40B4-BE49-F238E27FC236}">
                  <a16:creationId xmlns:a16="http://schemas.microsoft.com/office/drawing/2014/main" id="{F6C446D3-C196-D94B-83FD-9F05B652B893}"/>
                </a:ext>
              </a:extLst>
            </p:cNvPr>
            <p:cNvGraphicFramePr/>
            <p:nvPr/>
          </p:nvGraphicFramePr>
          <p:xfrm>
            <a:off x="6546708" y="6271163"/>
            <a:ext cx="5681722" cy="2510045"/>
          </p:xfrm>
          <a:graphic>
            <a:graphicData uri="http://schemas.openxmlformats.org/drawingml/2006/chart">
              <c:chart xmlns:c="http://schemas.openxmlformats.org/drawingml/2006/chart" xmlns:r="http://schemas.openxmlformats.org/officeDocument/2006/relationships" r:id="rId3"/>
            </a:graphicData>
          </a:graphic>
        </p:graphicFrame>
        <p:sp>
          <p:nvSpPr>
            <p:cNvPr id="66" name="Freeform 950">
              <a:extLst>
                <a:ext uri="{FF2B5EF4-FFF2-40B4-BE49-F238E27FC236}">
                  <a16:creationId xmlns:a16="http://schemas.microsoft.com/office/drawing/2014/main" id="{706B3FFA-6620-7F47-9C4D-E9BEF61A62C7}"/>
                </a:ext>
              </a:extLst>
            </p:cNvPr>
            <p:cNvSpPr>
              <a:spLocks noChangeAspect="1" noChangeArrowheads="1"/>
            </p:cNvSpPr>
            <p:nvPr/>
          </p:nvSpPr>
          <p:spPr bwMode="auto">
            <a:xfrm>
              <a:off x="13169279" y="3176838"/>
              <a:ext cx="1310329" cy="1310329"/>
            </a:xfrm>
            <a:custGeom>
              <a:avLst/>
              <a:gdLst>
                <a:gd name="T0" fmla="*/ 453156 w 291740"/>
                <a:gd name="T1" fmla="*/ 739626 h 291739"/>
                <a:gd name="T2" fmla="*/ 453156 w 291740"/>
                <a:gd name="T3" fmla="*/ 759565 h 291739"/>
                <a:gd name="T4" fmla="*/ 432446 w 291740"/>
                <a:gd name="T5" fmla="*/ 759565 h 291739"/>
                <a:gd name="T6" fmla="*/ 432446 w 291740"/>
                <a:gd name="T7" fmla="*/ 739626 h 291739"/>
                <a:gd name="T8" fmla="*/ 178662 w 291740"/>
                <a:gd name="T9" fmla="*/ 739626 h 291739"/>
                <a:gd name="T10" fmla="*/ 178662 w 291740"/>
                <a:gd name="T11" fmla="*/ 759565 h 291739"/>
                <a:gd name="T12" fmla="*/ 157955 w 291740"/>
                <a:gd name="T13" fmla="*/ 759565 h 291739"/>
                <a:gd name="T14" fmla="*/ 157955 w 291740"/>
                <a:gd name="T15" fmla="*/ 739626 h 291739"/>
                <a:gd name="T16" fmla="*/ 320778 w 291740"/>
                <a:gd name="T17" fmla="*/ 748960 h 291739"/>
                <a:gd name="T18" fmla="*/ 290326 w 291740"/>
                <a:gd name="T19" fmla="*/ 748960 h 291739"/>
                <a:gd name="T20" fmla="*/ 75543 w 291740"/>
                <a:gd name="T21" fmla="*/ 435290 h 291739"/>
                <a:gd name="T22" fmla="*/ 29974 w 291740"/>
                <a:gd name="T23" fmla="*/ 799829 h 291739"/>
                <a:gd name="T24" fmla="*/ 377724 w 291740"/>
                <a:gd name="T25" fmla="*/ 845399 h 291739"/>
                <a:gd name="T26" fmla="*/ 583971 w 291740"/>
                <a:gd name="T27" fmla="*/ 929338 h 291739"/>
                <a:gd name="T28" fmla="*/ 504828 w 291740"/>
                <a:gd name="T29" fmla="*/ 567194 h 291739"/>
                <a:gd name="T30" fmla="*/ 249417 w 291740"/>
                <a:gd name="T31" fmla="*/ 683514 h 291739"/>
                <a:gd name="T32" fmla="*/ 233825 w 291740"/>
                <a:gd name="T33" fmla="*/ 683514 h 291739"/>
                <a:gd name="T34" fmla="*/ 226630 w 291740"/>
                <a:gd name="T35" fmla="*/ 435290 h 291739"/>
                <a:gd name="T36" fmla="*/ 362817 w 291740"/>
                <a:gd name="T37" fmla="*/ 406468 h 291739"/>
                <a:gd name="T38" fmla="*/ 711422 w 291740"/>
                <a:gd name="T39" fmla="*/ 421086 h 291739"/>
                <a:gd name="T40" fmla="*/ 362817 w 291740"/>
                <a:gd name="T41" fmla="*/ 436927 h 291739"/>
                <a:gd name="T42" fmla="*/ 362817 w 291740"/>
                <a:gd name="T43" fmla="*/ 406468 h 291739"/>
                <a:gd name="T44" fmla="*/ 834177 w 291740"/>
                <a:gd name="T45" fmla="*/ 269219 h 291739"/>
                <a:gd name="T46" fmla="*/ 834177 w 291740"/>
                <a:gd name="T47" fmla="*/ 299625 h 291739"/>
                <a:gd name="T48" fmla="*/ 538429 w 291740"/>
                <a:gd name="T49" fmla="*/ 284419 h 291739"/>
                <a:gd name="T50" fmla="*/ 362541 w 291740"/>
                <a:gd name="T51" fmla="*/ 269219 h 291739"/>
                <a:gd name="T52" fmla="*/ 468626 w 291740"/>
                <a:gd name="T53" fmla="*/ 284419 h 291739"/>
                <a:gd name="T54" fmla="*/ 362541 w 291740"/>
                <a:gd name="T55" fmla="*/ 299625 h 291739"/>
                <a:gd name="T56" fmla="*/ 362541 w 291740"/>
                <a:gd name="T57" fmla="*/ 269219 h 291739"/>
                <a:gd name="T58" fmla="*/ 834082 w 291740"/>
                <a:gd name="T59" fmla="*/ 131964 h 291739"/>
                <a:gd name="T60" fmla="*/ 834082 w 291740"/>
                <a:gd name="T61" fmla="*/ 162378 h 291739"/>
                <a:gd name="T62" fmla="*/ 712621 w 291740"/>
                <a:gd name="T63" fmla="*/ 147175 h 291739"/>
                <a:gd name="T64" fmla="*/ 362699 w 291740"/>
                <a:gd name="T65" fmla="*/ 131964 h 291739"/>
                <a:gd name="T66" fmla="*/ 642813 w 291740"/>
                <a:gd name="T67" fmla="*/ 147175 h 291739"/>
                <a:gd name="T68" fmla="*/ 362699 w 291740"/>
                <a:gd name="T69" fmla="*/ 162378 h 291739"/>
                <a:gd name="T70" fmla="*/ 362699 w 291740"/>
                <a:gd name="T71" fmla="*/ 131964 h 291739"/>
                <a:gd name="T72" fmla="*/ 270999 w 291740"/>
                <a:gd name="T73" fmla="*/ 41978 h 291739"/>
                <a:gd name="T74" fmla="*/ 256609 w 291740"/>
                <a:gd name="T75" fmla="*/ 645140 h 291739"/>
                <a:gd name="T76" fmla="*/ 504828 w 291740"/>
                <a:gd name="T77" fmla="*/ 537219 h 291739"/>
                <a:gd name="T78" fmla="*/ 926912 w 291740"/>
                <a:gd name="T79" fmla="*/ 524026 h 291739"/>
                <a:gd name="T80" fmla="*/ 940105 w 291740"/>
                <a:gd name="T81" fmla="*/ 74351 h 291739"/>
                <a:gd name="T82" fmla="*/ 894540 w 291740"/>
                <a:gd name="T83" fmla="*/ 28785 h 291739"/>
                <a:gd name="T84" fmla="*/ 302174 w 291740"/>
                <a:gd name="T85" fmla="*/ 0 h 291739"/>
                <a:gd name="T86" fmla="*/ 947301 w 291740"/>
                <a:gd name="T87" fmla="*/ 20392 h 291739"/>
                <a:gd name="T88" fmla="*/ 970082 w 291740"/>
                <a:gd name="T89" fmla="*/ 491649 h 291739"/>
                <a:gd name="T90" fmla="*/ 894540 w 291740"/>
                <a:gd name="T91" fmla="*/ 567194 h 291739"/>
                <a:gd name="T92" fmla="*/ 612750 w 291740"/>
                <a:gd name="T93" fmla="*/ 954519 h 291739"/>
                <a:gd name="T94" fmla="*/ 598356 w 291740"/>
                <a:gd name="T95" fmla="*/ 970106 h 291739"/>
                <a:gd name="T96" fmla="*/ 471254 w 291740"/>
                <a:gd name="T97" fmla="*/ 899361 h 291739"/>
                <a:gd name="T98" fmla="*/ 75543 w 291740"/>
                <a:gd name="T99" fmla="*/ 875380 h 291739"/>
                <a:gd name="T100" fmla="*/ 0 w 291740"/>
                <a:gd name="T101" fmla="*/ 482053 h 291739"/>
                <a:gd name="T102" fmla="*/ 226630 w 291740"/>
                <a:gd name="T103" fmla="*/ 405313 h 291739"/>
                <a:gd name="T104" fmla="*/ 250613 w 291740"/>
                <a:gd name="T105" fmla="*/ 20392 h 2917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91740" h="291739">
                  <a:moveTo>
                    <a:pt x="130053" y="222426"/>
                  </a:moveTo>
                  <a:cubicBezTo>
                    <a:pt x="131518" y="220662"/>
                    <a:pt x="134449" y="220662"/>
                    <a:pt x="136281" y="222426"/>
                  </a:cubicBezTo>
                  <a:cubicBezTo>
                    <a:pt x="137013" y="223484"/>
                    <a:pt x="137746" y="224190"/>
                    <a:pt x="137746" y="225601"/>
                  </a:cubicBezTo>
                  <a:cubicBezTo>
                    <a:pt x="137746" y="226659"/>
                    <a:pt x="137013" y="227718"/>
                    <a:pt x="136281" y="228423"/>
                  </a:cubicBezTo>
                  <a:cubicBezTo>
                    <a:pt x="135548" y="229482"/>
                    <a:pt x="134082" y="229834"/>
                    <a:pt x="132983" y="229834"/>
                  </a:cubicBezTo>
                  <a:cubicBezTo>
                    <a:pt x="131884" y="229834"/>
                    <a:pt x="130785" y="229482"/>
                    <a:pt x="130053" y="228423"/>
                  </a:cubicBezTo>
                  <a:cubicBezTo>
                    <a:pt x="128954" y="227718"/>
                    <a:pt x="128587" y="226659"/>
                    <a:pt x="128587" y="225601"/>
                  </a:cubicBezTo>
                  <a:cubicBezTo>
                    <a:pt x="128587" y="224190"/>
                    <a:pt x="128954" y="223484"/>
                    <a:pt x="130053" y="222426"/>
                  </a:cubicBezTo>
                  <a:close/>
                  <a:moveTo>
                    <a:pt x="47502" y="222426"/>
                  </a:moveTo>
                  <a:cubicBezTo>
                    <a:pt x="48968" y="220662"/>
                    <a:pt x="52265" y="220662"/>
                    <a:pt x="53730" y="222426"/>
                  </a:cubicBezTo>
                  <a:cubicBezTo>
                    <a:pt x="54463" y="223484"/>
                    <a:pt x="55195" y="224190"/>
                    <a:pt x="55195" y="225601"/>
                  </a:cubicBezTo>
                  <a:cubicBezTo>
                    <a:pt x="55195" y="226659"/>
                    <a:pt x="54463" y="227718"/>
                    <a:pt x="53730" y="228423"/>
                  </a:cubicBezTo>
                  <a:cubicBezTo>
                    <a:pt x="52997" y="229482"/>
                    <a:pt x="51898" y="229834"/>
                    <a:pt x="50799" y="229834"/>
                  </a:cubicBezTo>
                  <a:cubicBezTo>
                    <a:pt x="49334" y="229834"/>
                    <a:pt x="48601" y="229482"/>
                    <a:pt x="47502" y="228423"/>
                  </a:cubicBezTo>
                  <a:cubicBezTo>
                    <a:pt x="46769" y="227718"/>
                    <a:pt x="46037" y="226659"/>
                    <a:pt x="46037" y="225601"/>
                  </a:cubicBezTo>
                  <a:cubicBezTo>
                    <a:pt x="46037" y="224190"/>
                    <a:pt x="46769" y="223484"/>
                    <a:pt x="47502" y="222426"/>
                  </a:cubicBezTo>
                  <a:close/>
                  <a:moveTo>
                    <a:pt x="92074" y="220662"/>
                  </a:moveTo>
                  <a:cubicBezTo>
                    <a:pt x="94639" y="220662"/>
                    <a:pt x="96470" y="222567"/>
                    <a:pt x="96470" y="225234"/>
                  </a:cubicBezTo>
                  <a:cubicBezTo>
                    <a:pt x="96470" y="227520"/>
                    <a:pt x="94639" y="229806"/>
                    <a:pt x="92074" y="229806"/>
                  </a:cubicBezTo>
                  <a:cubicBezTo>
                    <a:pt x="89510" y="229806"/>
                    <a:pt x="87312" y="227520"/>
                    <a:pt x="87312" y="225234"/>
                  </a:cubicBezTo>
                  <a:cubicBezTo>
                    <a:pt x="87312" y="222567"/>
                    <a:pt x="89510" y="220662"/>
                    <a:pt x="92074" y="220662"/>
                  </a:cubicBezTo>
                  <a:close/>
                  <a:moveTo>
                    <a:pt x="22719" y="130904"/>
                  </a:moveTo>
                  <a:cubicBezTo>
                    <a:pt x="15146" y="130904"/>
                    <a:pt x="9015" y="137035"/>
                    <a:pt x="9015" y="144968"/>
                  </a:cubicBezTo>
                  <a:lnTo>
                    <a:pt x="9015" y="240532"/>
                  </a:lnTo>
                  <a:cubicBezTo>
                    <a:pt x="9015" y="248105"/>
                    <a:pt x="15146" y="254235"/>
                    <a:pt x="22719" y="254235"/>
                  </a:cubicBezTo>
                  <a:lnTo>
                    <a:pt x="113595" y="254235"/>
                  </a:lnTo>
                  <a:cubicBezTo>
                    <a:pt x="124774" y="254235"/>
                    <a:pt x="135953" y="257120"/>
                    <a:pt x="145690" y="262890"/>
                  </a:cubicBezTo>
                  <a:lnTo>
                    <a:pt x="175621" y="279478"/>
                  </a:lnTo>
                  <a:lnTo>
                    <a:pt x="175621" y="170572"/>
                  </a:lnTo>
                  <a:lnTo>
                    <a:pt x="151820" y="170572"/>
                  </a:lnTo>
                  <a:cubicBezTo>
                    <a:pt x="142083" y="170572"/>
                    <a:pt x="132707" y="172736"/>
                    <a:pt x="124053" y="177784"/>
                  </a:cubicBezTo>
                  <a:lnTo>
                    <a:pt x="75008" y="205552"/>
                  </a:lnTo>
                  <a:cubicBezTo>
                    <a:pt x="74287" y="205913"/>
                    <a:pt x="73566" y="206273"/>
                    <a:pt x="72844" y="206273"/>
                  </a:cubicBezTo>
                  <a:cubicBezTo>
                    <a:pt x="71763" y="206273"/>
                    <a:pt x="71402" y="205913"/>
                    <a:pt x="70320" y="205552"/>
                  </a:cubicBezTo>
                  <a:cubicBezTo>
                    <a:pt x="69238" y="204831"/>
                    <a:pt x="68156" y="203388"/>
                    <a:pt x="68156" y="201585"/>
                  </a:cubicBezTo>
                  <a:lnTo>
                    <a:pt x="68156" y="130904"/>
                  </a:lnTo>
                  <a:lnTo>
                    <a:pt x="22719" y="130904"/>
                  </a:lnTo>
                  <a:close/>
                  <a:moveTo>
                    <a:pt x="109113" y="122237"/>
                  </a:moveTo>
                  <a:lnTo>
                    <a:pt x="209613" y="122237"/>
                  </a:lnTo>
                  <a:cubicBezTo>
                    <a:pt x="212143" y="122237"/>
                    <a:pt x="213951" y="124435"/>
                    <a:pt x="213951" y="126633"/>
                  </a:cubicBezTo>
                  <a:cubicBezTo>
                    <a:pt x="213951" y="129198"/>
                    <a:pt x="212143" y="131396"/>
                    <a:pt x="209613" y="131396"/>
                  </a:cubicBezTo>
                  <a:lnTo>
                    <a:pt x="109113" y="131396"/>
                  </a:lnTo>
                  <a:cubicBezTo>
                    <a:pt x="106583" y="131396"/>
                    <a:pt x="104775" y="129198"/>
                    <a:pt x="104775" y="126633"/>
                  </a:cubicBezTo>
                  <a:cubicBezTo>
                    <a:pt x="104775" y="124435"/>
                    <a:pt x="106583" y="122237"/>
                    <a:pt x="109113" y="122237"/>
                  </a:cubicBezTo>
                  <a:close/>
                  <a:moveTo>
                    <a:pt x="166282" y="80962"/>
                  </a:moveTo>
                  <a:lnTo>
                    <a:pt x="250868" y="80962"/>
                  </a:lnTo>
                  <a:cubicBezTo>
                    <a:pt x="253409" y="80962"/>
                    <a:pt x="255224" y="82867"/>
                    <a:pt x="255224" y="85534"/>
                  </a:cubicBezTo>
                  <a:cubicBezTo>
                    <a:pt x="255224" y="88201"/>
                    <a:pt x="253409" y="90106"/>
                    <a:pt x="250868" y="90106"/>
                  </a:cubicBezTo>
                  <a:lnTo>
                    <a:pt x="166282" y="90106"/>
                  </a:lnTo>
                  <a:cubicBezTo>
                    <a:pt x="163740" y="90106"/>
                    <a:pt x="161925" y="88201"/>
                    <a:pt x="161925" y="85534"/>
                  </a:cubicBezTo>
                  <a:cubicBezTo>
                    <a:pt x="161925" y="82867"/>
                    <a:pt x="163740" y="80962"/>
                    <a:pt x="166282" y="80962"/>
                  </a:cubicBezTo>
                  <a:close/>
                  <a:moveTo>
                    <a:pt x="109029" y="80962"/>
                  </a:moveTo>
                  <a:lnTo>
                    <a:pt x="136324" y="80962"/>
                  </a:lnTo>
                  <a:cubicBezTo>
                    <a:pt x="138806" y="80962"/>
                    <a:pt x="140933" y="82867"/>
                    <a:pt x="140933" y="85534"/>
                  </a:cubicBezTo>
                  <a:cubicBezTo>
                    <a:pt x="140933" y="88201"/>
                    <a:pt x="138806" y="90106"/>
                    <a:pt x="136324" y="90106"/>
                  </a:cubicBezTo>
                  <a:lnTo>
                    <a:pt x="109029" y="90106"/>
                  </a:lnTo>
                  <a:cubicBezTo>
                    <a:pt x="106548" y="90106"/>
                    <a:pt x="104775" y="88201"/>
                    <a:pt x="104775" y="85534"/>
                  </a:cubicBezTo>
                  <a:cubicBezTo>
                    <a:pt x="104775" y="82867"/>
                    <a:pt x="106548" y="80962"/>
                    <a:pt x="109029" y="80962"/>
                  </a:cubicBezTo>
                  <a:close/>
                  <a:moveTo>
                    <a:pt x="218695" y="39687"/>
                  </a:moveTo>
                  <a:lnTo>
                    <a:pt x="250839" y="39687"/>
                  </a:lnTo>
                  <a:cubicBezTo>
                    <a:pt x="253396" y="39687"/>
                    <a:pt x="255222" y="41592"/>
                    <a:pt x="255222" y="44259"/>
                  </a:cubicBezTo>
                  <a:cubicBezTo>
                    <a:pt x="255222" y="46545"/>
                    <a:pt x="253396" y="48831"/>
                    <a:pt x="250839" y="48831"/>
                  </a:cubicBezTo>
                  <a:lnTo>
                    <a:pt x="218695" y="48831"/>
                  </a:lnTo>
                  <a:cubicBezTo>
                    <a:pt x="216139" y="48831"/>
                    <a:pt x="214312" y="46545"/>
                    <a:pt x="214312" y="44259"/>
                  </a:cubicBezTo>
                  <a:cubicBezTo>
                    <a:pt x="214312" y="41592"/>
                    <a:pt x="216139" y="39687"/>
                    <a:pt x="218695" y="39687"/>
                  </a:cubicBezTo>
                  <a:close/>
                  <a:moveTo>
                    <a:pt x="109077" y="39687"/>
                  </a:moveTo>
                  <a:lnTo>
                    <a:pt x="188657" y="39687"/>
                  </a:lnTo>
                  <a:cubicBezTo>
                    <a:pt x="191166" y="39687"/>
                    <a:pt x="193317" y="41592"/>
                    <a:pt x="193317" y="44259"/>
                  </a:cubicBezTo>
                  <a:cubicBezTo>
                    <a:pt x="193317" y="46545"/>
                    <a:pt x="191166" y="48831"/>
                    <a:pt x="188657" y="48831"/>
                  </a:cubicBezTo>
                  <a:lnTo>
                    <a:pt x="109077" y="48831"/>
                  </a:lnTo>
                  <a:cubicBezTo>
                    <a:pt x="106568" y="48831"/>
                    <a:pt x="104775" y="46545"/>
                    <a:pt x="104775" y="44259"/>
                  </a:cubicBezTo>
                  <a:cubicBezTo>
                    <a:pt x="104775" y="41592"/>
                    <a:pt x="106568" y="39687"/>
                    <a:pt x="109077" y="39687"/>
                  </a:cubicBezTo>
                  <a:close/>
                  <a:moveTo>
                    <a:pt x="90875" y="8655"/>
                  </a:moveTo>
                  <a:cubicBezTo>
                    <a:pt x="87269" y="8655"/>
                    <a:pt x="84024" y="10097"/>
                    <a:pt x="81499" y="12622"/>
                  </a:cubicBezTo>
                  <a:cubicBezTo>
                    <a:pt x="78614" y="15146"/>
                    <a:pt x="77172" y="18752"/>
                    <a:pt x="77172" y="22358"/>
                  </a:cubicBezTo>
                  <a:lnTo>
                    <a:pt x="77172" y="194012"/>
                  </a:lnTo>
                  <a:lnTo>
                    <a:pt x="119725" y="169851"/>
                  </a:lnTo>
                  <a:cubicBezTo>
                    <a:pt x="129462" y="164442"/>
                    <a:pt x="140641" y="161557"/>
                    <a:pt x="151820" y="161557"/>
                  </a:cubicBezTo>
                  <a:lnTo>
                    <a:pt x="269021" y="161557"/>
                  </a:lnTo>
                  <a:cubicBezTo>
                    <a:pt x="272627" y="161557"/>
                    <a:pt x="276233" y="160114"/>
                    <a:pt x="278757" y="157590"/>
                  </a:cubicBezTo>
                  <a:cubicBezTo>
                    <a:pt x="281282" y="155066"/>
                    <a:pt x="282724" y="151459"/>
                    <a:pt x="282724" y="147853"/>
                  </a:cubicBezTo>
                  <a:lnTo>
                    <a:pt x="282724" y="22358"/>
                  </a:lnTo>
                  <a:cubicBezTo>
                    <a:pt x="282724" y="18752"/>
                    <a:pt x="281282" y="15146"/>
                    <a:pt x="278757" y="12622"/>
                  </a:cubicBezTo>
                  <a:cubicBezTo>
                    <a:pt x="275872" y="10097"/>
                    <a:pt x="272627" y="8655"/>
                    <a:pt x="269021" y="8655"/>
                  </a:cubicBezTo>
                  <a:lnTo>
                    <a:pt x="90875" y="8655"/>
                  </a:lnTo>
                  <a:close/>
                  <a:moveTo>
                    <a:pt x="90875" y="0"/>
                  </a:moveTo>
                  <a:lnTo>
                    <a:pt x="269021" y="0"/>
                  </a:lnTo>
                  <a:cubicBezTo>
                    <a:pt x="274791" y="0"/>
                    <a:pt x="280200" y="2164"/>
                    <a:pt x="284888" y="6130"/>
                  </a:cubicBezTo>
                  <a:cubicBezTo>
                    <a:pt x="289215" y="10458"/>
                    <a:pt x="291740" y="16588"/>
                    <a:pt x="291740" y="22358"/>
                  </a:cubicBezTo>
                  <a:lnTo>
                    <a:pt x="291740" y="147853"/>
                  </a:lnTo>
                  <a:cubicBezTo>
                    <a:pt x="291740" y="153984"/>
                    <a:pt x="289215" y="159754"/>
                    <a:pt x="284888" y="164081"/>
                  </a:cubicBezTo>
                  <a:cubicBezTo>
                    <a:pt x="280560" y="168048"/>
                    <a:pt x="274791" y="170572"/>
                    <a:pt x="269021" y="170572"/>
                  </a:cubicBezTo>
                  <a:lnTo>
                    <a:pt x="184276" y="170572"/>
                  </a:lnTo>
                  <a:lnTo>
                    <a:pt x="184276" y="287051"/>
                  </a:lnTo>
                  <a:cubicBezTo>
                    <a:pt x="184276" y="288855"/>
                    <a:pt x="183554" y="289936"/>
                    <a:pt x="182112" y="291018"/>
                  </a:cubicBezTo>
                  <a:cubicBezTo>
                    <a:pt x="181751" y="291379"/>
                    <a:pt x="180670" y="291739"/>
                    <a:pt x="179948" y="291739"/>
                  </a:cubicBezTo>
                  <a:cubicBezTo>
                    <a:pt x="179227" y="291739"/>
                    <a:pt x="178506" y="291379"/>
                    <a:pt x="177785" y="291018"/>
                  </a:cubicBezTo>
                  <a:lnTo>
                    <a:pt x="141723" y="270463"/>
                  </a:lnTo>
                  <a:cubicBezTo>
                    <a:pt x="133068" y="265775"/>
                    <a:pt x="123331" y="263251"/>
                    <a:pt x="113595" y="263251"/>
                  </a:cubicBezTo>
                  <a:lnTo>
                    <a:pt x="22719" y="263251"/>
                  </a:lnTo>
                  <a:cubicBezTo>
                    <a:pt x="10097" y="263251"/>
                    <a:pt x="0" y="252793"/>
                    <a:pt x="0" y="240532"/>
                  </a:cubicBezTo>
                  <a:lnTo>
                    <a:pt x="0" y="144968"/>
                  </a:lnTo>
                  <a:cubicBezTo>
                    <a:pt x="0" y="131986"/>
                    <a:pt x="10097" y="121889"/>
                    <a:pt x="22719" y="121889"/>
                  </a:cubicBezTo>
                  <a:lnTo>
                    <a:pt x="68156" y="121889"/>
                  </a:lnTo>
                  <a:lnTo>
                    <a:pt x="68156" y="22358"/>
                  </a:lnTo>
                  <a:cubicBezTo>
                    <a:pt x="68156" y="16588"/>
                    <a:pt x="71041" y="10458"/>
                    <a:pt x="75369" y="6130"/>
                  </a:cubicBezTo>
                  <a:cubicBezTo>
                    <a:pt x="79696" y="2164"/>
                    <a:pt x="85466" y="0"/>
                    <a:pt x="90875"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67" name="TextBox 66">
              <a:extLst>
                <a:ext uri="{FF2B5EF4-FFF2-40B4-BE49-F238E27FC236}">
                  <a16:creationId xmlns:a16="http://schemas.microsoft.com/office/drawing/2014/main" id="{30AE7E04-D17C-594C-8C99-C874E1DDEC76}"/>
                </a:ext>
              </a:extLst>
            </p:cNvPr>
            <p:cNvSpPr txBox="1"/>
            <p:nvPr/>
          </p:nvSpPr>
          <p:spPr>
            <a:xfrm>
              <a:off x="13643981" y="4933246"/>
              <a:ext cx="1091966" cy="369332"/>
            </a:xfrm>
            <a:prstGeom prst="rect">
              <a:avLst/>
            </a:prstGeom>
            <a:noFill/>
          </p:spPr>
          <p:txBody>
            <a:bodyPr wrap="none" rtlCol="0">
              <a:spAutoFit/>
            </a:bodyPr>
            <a:lstStyle/>
            <a:p>
              <a:pPr algn="r"/>
              <a:r>
                <a:rPr lang="en-US" sz="1800" b="1" dirty="0">
                  <a:solidFill>
                    <a:schemeClr val="bg1">
                      <a:lumMod val="95000"/>
                    </a:schemeClr>
                  </a:solidFill>
                  <a:latin typeface="Poppins" pitchFamily="2" charset="77"/>
                  <a:ea typeface="Lato Light" panose="020F0502020204030203" pitchFamily="34" charset="0"/>
                  <a:cs typeface="Poppins" pitchFamily="2" charset="77"/>
                </a:rPr>
                <a:t>100,000</a:t>
              </a:r>
            </a:p>
          </p:txBody>
        </p:sp>
        <p:sp>
          <p:nvSpPr>
            <p:cNvPr id="68" name="Freeform 1048">
              <a:extLst>
                <a:ext uri="{FF2B5EF4-FFF2-40B4-BE49-F238E27FC236}">
                  <a16:creationId xmlns:a16="http://schemas.microsoft.com/office/drawing/2014/main" id="{E7678D7D-8528-B846-BA09-9D11A5E9DDDF}"/>
                </a:ext>
              </a:extLst>
            </p:cNvPr>
            <p:cNvSpPr>
              <a:spLocks noChangeAspect="1" noChangeArrowheads="1"/>
            </p:cNvSpPr>
            <p:nvPr/>
          </p:nvSpPr>
          <p:spPr bwMode="auto">
            <a:xfrm>
              <a:off x="15611021" y="3183179"/>
              <a:ext cx="1279986" cy="1303989"/>
            </a:xfrm>
            <a:custGeom>
              <a:avLst/>
              <a:gdLst>
                <a:gd name="T0" fmla="*/ 771003 w 279041"/>
                <a:gd name="T1" fmla="*/ 851580 h 285396"/>
                <a:gd name="T2" fmla="*/ 755771 w 279041"/>
                <a:gd name="T3" fmla="*/ 946888 h 285396"/>
                <a:gd name="T4" fmla="*/ 740535 w 279041"/>
                <a:gd name="T5" fmla="*/ 851580 h 285396"/>
                <a:gd name="T6" fmla="*/ 178620 w 279041"/>
                <a:gd name="T7" fmla="*/ 837457 h 285396"/>
                <a:gd name="T8" fmla="*/ 194492 w 279041"/>
                <a:gd name="T9" fmla="*/ 932771 h 285396"/>
                <a:gd name="T10" fmla="*/ 163978 w 279041"/>
                <a:gd name="T11" fmla="*/ 932771 h 285396"/>
                <a:gd name="T12" fmla="*/ 178620 w 279041"/>
                <a:gd name="T13" fmla="*/ 837457 h 285396"/>
                <a:gd name="T14" fmla="*/ 364965 w 279041"/>
                <a:gd name="T15" fmla="*/ 597461 h 285396"/>
                <a:gd name="T16" fmla="*/ 464280 w 279041"/>
                <a:gd name="T17" fmla="*/ 815694 h 285396"/>
                <a:gd name="T18" fmla="*/ 565998 w 279041"/>
                <a:gd name="T19" fmla="*/ 597461 h 285396"/>
                <a:gd name="T20" fmla="*/ 464280 w 279041"/>
                <a:gd name="T21" fmla="*/ 622506 h 285396"/>
                <a:gd name="T22" fmla="*/ 561656 w 279041"/>
                <a:gd name="T23" fmla="*/ 260123 h 285396"/>
                <a:gd name="T24" fmla="*/ 278807 w 279041"/>
                <a:gd name="T25" fmla="*/ 294556 h 285396"/>
                <a:gd name="T26" fmla="*/ 464280 w 279041"/>
                <a:gd name="T27" fmla="*/ 595077 h 285396"/>
                <a:gd name="T28" fmla="*/ 650955 w 279041"/>
                <a:gd name="T29" fmla="*/ 289787 h 285396"/>
                <a:gd name="T30" fmla="*/ 464280 w 279041"/>
                <a:gd name="T31" fmla="*/ 29810 h 285396"/>
                <a:gd name="T32" fmla="*/ 210603 w 279041"/>
                <a:gd name="T33" fmla="*/ 666628 h 285396"/>
                <a:gd name="T34" fmla="*/ 338641 w 279041"/>
                <a:gd name="T35" fmla="*/ 590308 h 285396"/>
                <a:gd name="T36" fmla="*/ 241716 w 279041"/>
                <a:gd name="T37" fmla="*/ 355378 h 285396"/>
                <a:gd name="T38" fmla="*/ 265649 w 279041"/>
                <a:gd name="T39" fmla="*/ 259974 h 285396"/>
                <a:gd name="T40" fmla="*/ 455904 w 279041"/>
                <a:gd name="T41" fmla="*/ 262358 h 285396"/>
                <a:gd name="T42" fmla="*/ 677281 w 279041"/>
                <a:gd name="T43" fmla="*/ 276671 h 285396"/>
                <a:gd name="T44" fmla="*/ 589925 w 279041"/>
                <a:gd name="T45" fmla="*/ 578379 h 285396"/>
                <a:gd name="T46" fmla="*/ 662921 w 279041"/>
                <a:gd name="T47" fmla="*/ 657088 h 285396"/>
                <a:gd name="T48" fmla="*/ 787366 w 279041"/>
                <a:gd name="T49" fmla="*/ 397114 h 285396"/>
                <a:gd name="T50" fmla="*/ 464280 w 279041"/>
                <a:gd name="T51" fmla="*/ 0 h 285396"/>
                <a:gd name="T52" fmla="*/ 750273 w 279041"/>
                <a:gd name="T53" fmla="*/ 671401 h 285396"/>
                <a:gd name="T54" fmla="*/ 929760 w 279041"/>
                <a:gd name="T55" fmla="*/ 875320 h 285396"/>
                <a:gd name="T56" fmla="*/ 915403 w 279041"/>
                <a:gd name="T57" fmla="*/ 946872 h 285396"/>
                <a:gd name="T58" fmla="*/ 902241 w 279041"/>
                <a:gd name="T59" fmla="*/ 875320 h 285396"/>
                <a:gd name="T60" fmla="*/ 682065 w 279041"/>
                <a:gd name="T61" fmla="*/ 689286 h 285396"/>
                <a:gd name="T62" fmla="*/ 478646 w 279041"/>
                <a:gd name="T63" fmla="*/ 932566 h 285396"/>
                <a:gd name="T64" fmla="*/ 451120 w 279041"/>
                <a:gd name="T65" fmla="*/ 932566 h 285396"/>
                <a:gd name="T66" fmla="*/ 247698 w 279041"/>
                <a:gd name="T67" fmla="*/ 689286 h 285396"/>
                <a:gd name="T68" fmla="*/ 29922 w 279041"/>
                <a:gd name="T69" fmla="*/ 875320 h 285396"/>
                <a:gd name="T70" fmla="*/ 14369 w 279041"/>
                <a:gd name="T71" fmla="*/ 946872 h 285396"/>
                <a:gd name="T72" fmla="*/ 0 w 279041"/>
                <a:gd name="T73" fmla="*/ 875320 h 285396"/>
                <a:gd name="T74" fmla="*/ 179491 w 279041"/>
                <a:gd name="T75" fmla="*/ 671401 h 285396"/>
                <a:gd name="T76" fmla="*/ 464280 w 279041"/>
                <a:gd name="T77" fmla="*/ 0 h 2853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9041" h="285396">
                  <a:moveTo>
                    <a:pt x="226822" y="252413"/>
                  </a:moveTo>
                  <a:cubicBezTo>
                    <a:pt x="229489" y="252413"/>
                    <a:pt x="231394" y="254186"/>
                    <a:pt x="231394" y="256669"/>
                  </a:cubicBezTo>
                  <a:lnTo>
                    <a:pt x="231394" y="281140"/>
                  </a:lnTo>
                  <a:cubicBezTo>
                    <a:pt x="231394" y="283268"/>
                    <a:pt x="229489" y="285396"/>
                    <a:pt x="226822" y="285396"/>
                  </a:cubicBezTo>
                  <a:cubicBezTo>
                    <a:pt x="224155" y="285396"/>
                    <a:pt x="222250" y="283268"/>
                    <a:pt x="222250" y="281140"/>
                  </a:cubicBezTo>
                  <a:lnTo>
                    <a:pt x="222250" y="256669"/>
                  </a:lnTo>
                  <a:cubicBezTo>
                    <a:pt x="222250" y="254186"/>
                    <a:pt x="224155" y="252413"/>
                    <a:pt x="226822" y="252413"/>
                  </a:cubicBezTo>
                  <a:close/>
                  <a:moveTo>
                    <a:pt x="53609" y="252413"/>
                  </a:moveTo>
                  <a:cubicBezTo>
                    <a:pt x="56174" y="252413"/>
                    <a:pt x="58372" y="254186"/>
                    <a:pt x="58372" y="256669"/>
                  </a:cubicBezTo>
                  <a:lnTo>
                    <a:pt x="58372" y="281140"/>
                  </a:lnTo>
                  <a:cubicBezTo>
                    <a:pt x="58372" y="283268"/>
                    <a:pt x="56174" y="285396"/>
                    <a:pt x="53609" y="285396"/>
                  </a:cubicBezTo>
                  <a:cubicBezTo>
                    <a:pt x="51045" y="285396"/>
                    <a:pt x="49213" y="283268"/>
                    <a:pt x="49213" y="281140"/>
                  </a:cubicBezTo>
                  <a:lnTo>
                    <a:pt x="49213" y="256669"/>
                  </a:lnTo>
                  <a:cubicBezTo>
                    <a:pt x="49213" y="254186"/>
                    <a:pt x="51045" y="252413"/>
                    <a:pt x="53609" y="252413"/>
                  </a:cubicBezTo>
                  <a:close/>
                  <a:moveTo>
                    <a:pt x="110252" y="179358"/>
                  </a:moveTo>
                  <a:lnTo>
                    <a:pt x="109534" y="180077"/>
                  </a:lnTo>
                  <a:cubicBezTo>
                    <a:pt x="106301" y="193376"/>
                    <a:pt x="95887" y="203080"/>
                    <a:pt x="82958" y="205956"/>
                  </a:cubicBezTo>
                  <a:cubicBezTo>
                    <a:pt x="86909" y="223928"/>
                    <a:pt x="123539" y="240102"/>
                    <a:pt x="139341" y="245853"/>
                  </a:cubicBezTo>
                  <a:cubicBezTo>
                    <a:pt x="155502" y="240102"/>
                    <a:pt x="192133" y="223928"/>
                    <a:pt x="196801" y="205956"/>
                  </a:cubicBezTo>
                  <a:cubicBezTo>
                    <a:pt x="183514" y="203080"/>
                    <a:pt x="173099" y="193376"/>
                    <a:pt x="169867" y="180077"/>
                  </a:cubicBezTo>
                  <a:lnTo>
                    <a:pt x="169508" y="179358"/>
                  </a:lnTo>
                  <a:cubicBezTo>
                    <a:pt x="160529" y="185109"/>
                    <a:pt x="150474" y="187625"/>
                    <a:pt x="139341" y="187625"/>
                  </a:cubicBezTo>
                  <a:cubicBezTo>
                    <a:pt x="129285" y="187625"/>
                    <a:pt x="118512" y="185109"/>
                    <a:pt x="110252" y="179358"/>
                  </a:cubicBezTo>
                  <a:close/>
                  <a:moveTo>
                    <a:pt x="168565" y="78402"/>
                  </a:moveTo>
                  <a:cubicBezTo>
                    <a:pt x="159721" y="78357"/>
                    <a:pt x="150833" y="81232"/>
                    <a:pt x="141496" y="86983"/>
                  </a:cubicBezTo>
                  <a:cubicBezTo>
                    <a:pt x="118871" y="100282"/>
                    <a:pt x="96246" y="95610"/>
                    <a:pt x="83676" y="88780"/>
                  </a:cubicBezTo>
                  <a:cubicBezTo>
                    <a:pt x="81881" y="94531"/>
                    <a:pt x="81163" y="100642"/>
                    <a:pt x="81163" y="107112"/>
                  </a:cubicBezTo>
                  <a:cubicBezTo>
                    <a:pt x="81163" y="146649"/>
                    <a:pt x="107738" y="179358"/>
                    <a:pt x="139341" y="179358"/>
                  </a:cubicBezTo>
                  <a:cubicBezTo>
                    <a:pt x="172021" y="179358"/>
                    <a:pt x="197879" y="146649"/>
                    <a:pt x="197879" y="107112"/>
                  </a:cubicBezTo>
                  <a:cubicBezTo>
                    <a:pt x="197879" y="99923"/>
                    <a:pt x="197160" y="93453"/>
                    <a:pt x="195365" y="87343"/>
                  </a:cubicBezTo>
                  <a:cubicBezTo>
                    <a:pt x="186207" y="81412"/>
                    <a:pt x="177408" y="78447"/>
                    <a:pt x="168565" y="78402"/>
                  </a:cubicBezTo>
                  <a:close/>
                  <a:moveTo>
                    <a:pt x="139341" y="8986"/>
                  </a:moveTo>
                  <a:cubicBezTo>
                    <a:pt x="81163" y="8986"/>
                    <a:pt x="43095" y="52118"/>
                    <a:pt x="43095" y="119692"/>
                  </a:cubicBezTo>
                  <a:cubicBezTo>
                    <a:pt x="43095" y="152041"/>
                    <a:pt x="50996" y="184030"/>
                    <a:pt x="63206" y="200924"/>
                  </a:cubicBezTo>
                  <a:lnTo>
                    <a:pt x="80085" y="198048"/>
                  </a:lnTo>
                  <a:cubicBezTo>
                    <a:pt x="90141" y="195892"/>
                    <a:pt x="98760" y="188344"/>
                    <a:pt x="101633" y="177920"/>
                  </a:cubicBezTo>
                  <a:lnTo>
                    <a:pt x="102351" y="174326"/>
                  </a:lnTo>
                  <a:cubicBezTo>
                    <a:pt x="84395" y="159589"/>
                    <a:pt x="72544" y="135147"/>
                    <a:pt x="72544" y="107112"/>
                  </a:cubicBezTo>
                  <a:cubicBezTo>
                    <a:pt x="72544" y="97766"/>
                    <a:pt x="74339" y="88780"/>
                    <a:pt x="76853" y="80873"/>
                  </a:cubicBezTo>
                  <a:cubicBezTo>
                    <a:pt x="77212" y="80154"/>
                    <a:pt x="78290" y="78716"/>
                    <a:pt x="79726" y="78357"/>
                  </a:cubicBezTo>
                  <a:cubicBezTo>
                    <a:pt x="80803" y="77997"/>
                    <a:pt x="82599" y="78357"/>
                    <a:pt x="83317" y="78716"/>
                  </a:cubicBezTo>
                  <a:cubicBezTo>
                    <a:pt x="92296" y="84827"/>
                    <a:pt x="114920" y="92734"/>
                    <a:pt x="136827" y="79076"/>
                  </a:cubicBezTo>
                  <a:cubicBezTo>
                    <a:pt x="158734" y="66136"/>
                    <a:pt x="179922" y="66496"/>
                    <a:pt x="200752" y="80873"/>
                  </a:cubicBezTo>
                  <a:cubicBezTo>
                    <a:pt x="201829" y="81232"/>
                    <a:pt x="202906" y="81951"/>
                    <a:pt x="203265" y="83389"/>
                  </a:cubicBezTo>
                  <a:cubicBezTo>
                    <a:pt x="205420" y="90937"/>
                    <a:pt x="206857" y="98845"/>
                    <a:pt x="206857" y="107112"/>
                  </a:cubicBezTo>
                  <a:cubicBezTo>
                    <a:pt x="206857" y="135147"/>
                    <a:pt x="194646" y="159589"/>
                    <a:pt x="177049" y="174326"/>
                  </a:cubicBezTo>
                  <a:lnTo>
                    <a:pt x="178127" y="177920"/>
                  </a:lnTo>
                  <a:cubicBezTo>
                    <a:pt x="180281" y="188344"/>
                    <a:pt x="188541" y="195892"/>
                    <a:pt x="198956" y="198048"/>
                  </a:cubicBezTo>
                  <a:lnTo>
                    <a:pt x="216194" y="200924"/>
                  </a:lnTo>
                  <a:cubicBezTo>
                    <a:pt x="228404" y="184030"/>
                    <a:pt x="236305" y="152041"/>
                    <a:pt x="236305" y="119692"/>
                  </a:cubicBezTo>
                  <a:cubicBezTo>
                    <a:pt x="236305" y="52118"/>
                    <a:pt x="198238" y="8986"/>
                    <a:pt x="139341" y="8986"/>
                  </a:cubicBezTo>
                  <a:close/>
                  <a:moveTo>
                    <a:pt x="139341" y="0"/>
                  </a:moveTo>
                  <a:cubicBezTo>
                    <a:pt x="203625" y="0"/>
                    <a:pt x="244924" y="46727"/>
                    <a:pt x="244924" y="119692"/>
                  </a:cubicBezTo>
                  <a:cubicBezTo>
                    <a:pt x="244924" y="152400"/>
                    <a:pt x="237382" y="183312"/>
                    <a:pt x="225172" y="202362"/>
                  </a:cubicBezTo>
                  <a:lnTo>
                    <a:pt x="228045" y="202721"/>
                  </a:lnTo>
                  <a:cubicBezTo>
                    <a:pt x="257493" y="207753"/>
                    <a:pt x="279041" y="233632"/>
                    <a:pt x="279041" y="263825"/>
                  </a:cubicBezTo>
                  <a:lnTo>
                    <a:pt x="279041" y="281078"/>
                  </a:lnTo>
                  <a:cubicBezTo>
                    <a:pt x="279041" y="283234"/>
                    <a:pt x="277605" y="285391"/>
                    <a:pt x="274732" y="285391"/>
                  </a:cubicBezTo>
                  <a:cubicBezTo>
                    <a:pt x="272577" y="285391"/>
                    <a:pt x="270781" y="283234"/>
                    <a:pt x="270781" y="281078"/>
                  </a:cubicBezTo>
                  <a:lnTo>
                    <a:pt x="270781" y="263825"/>
                  </a:lnTo>
                  <a:cubicBezTo>
                    <a:pt x="270781" y="237946"/>
                    <a:pt x="251747" y="216020"/>
                    <a:pt x="226249" y="211347"/>
                  </a:cubicBezTo>
                  <a:lnTo>
                    <a:pt x="204702" y="207753"/>
                  </a:lnTo>
                  <a:cubicBezTo>
                    <a:pt x="199315" y="231835"/>
                    <a:pt x="156579" y="248729"/>
                    <a:pt x="143651" y="253401"/>
                  </a:cubicBezTo>
                  <a:lnTo>
                    <a:pt x="143651" y="281078"/>
                  </a:lnTo>
                  <a:cubicBezTo>
                    <a:pt x="143651" y="283234"/>
                    <a:pt x="141855" y="285391"/>
                    <a:pt x="139341" y="285391"/>
                  </a:cubicBezTo>
                  <a:cubicBezTo>
                    <a:pt x="137186" y="285391"/>
                    <a:pt x="135391" y="283234"/>
                    <a:pt x="135391" y="281078"/>
                  </a:cubicBezTo>
                  <a:lnTo>
                    <a:pt x="135391" y="253401"/>
                  </a:lnTo>
                  <a:cubicBezTo>
                    <a:pt x="122821" y="248729"/>
                    <a:pt x="79726" y="231835"/>
                    <a:pt x="74339" y="207753"/>
                  </a:cubicBezTo>
                  <a:lnTo>
                    <a:pt x="52792" y="211347"/>
                  </a:lnTo>
                  <a:cubicBezTo>
                    <a:pt x="27294" y="216020"/>
                    <a:pt x="8978" y="237946"/>
                    <a:pt x="8978" y="263825"/>
                  </a:cubicBezTo>
                  <a:lnTo>
                    <a:pt x="8978" y="281078"/>
                  </a:lnTo>
                  <a:cubicBezTo>
                    <a:pt x="8978" y="283234"/>
                    <a:pt x="6464" y="285391"/>
                    <a:pt x="4310" y="285391"/>
                  </a:cubicBezTo>
                  <a:cubicBezTo>
                    <a:pt x="2155" y="285391"/>
                    <a:pt x="0" y="283234"/>
                    <a:pt x="0" y="281078"/>
                  </a:cubicBezTo>
                  <a:lnTo>
                    <a:pt x="0" y="263825"/>
                  </a:lnTo>
                  <a:cubicBezTo>
                    <a:pt x="0" y="233632"/>
                    <a:pt x="21907" y="207753"/>
                    <a:pt x="51714" y="202721"/>
                  </a:cubicBezTo>
                  <a:lnTo>
                    <a:pt x="53869" y="202362"/>
                  </a:lnTo>
                  <a:cubicBezTo>
                    <a:pt x="41659" y="183312"/>
                    <a:pt x="34476" y="152400"/>
                    <a:pt x="34476" y="119692"/>
                  </a:cubicBezTo>
                  <a:cubicBezTo>
                    <a:pt x="34476" y="47805"/>
                    <a:pt x="76853" y="0"/>
                    <a:pt x="139341"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69" name="TextBox 68">
              <a:extLst>
                <a:ext uri="{FF2B5EF4-FFF2-40B4-BE49-F238E27FC236}">
                  <a16:creationId xmlns:a16="http://schemas.microsoft.com/office/drawing/2014/main" id="{C685D23B-97D3-4B47-A836-D9E99E8E9CCE}"/>
                </a:ext>
              </a:extLst>
            </p:cNvPr>
            <p:cNvSpPr txBox="1"/>
            <p:nvPr/>
          </p:nvSpPr>
          <p:spPr>
            <a:xfrm>
              <a:off x="16130344" y="4933246"/>
              <a:ext cx="1091966" cy="369332"/>
            </a:xfrm>
            <a:prstGeom prst="rect">
              <a:avLst/>
            </a:prstGeom>
            <a:noFill/>
          </p:spPr>
          <p:txBody>
            <a:bodyPr wrap="none" rtlCol="0">
              <a:spAutoFit/>
            </a:bodyPr>
            <a:lstStyle/>
            <a:p>
              <a:pPr algn="r"/>
              <a:r>
                <a:rPr lang="en-US" sz="1800" b="1" dirty="0">
                  <a:solidFill>
                    <a:schemeClr val="bg1">
                      <a:lumMod val="95000"/>
                    </a:schemeClr>
                  </a:solidFill>
                  <a:latin typeface="Poppins" pitchFamily="2" charset="77"/>
                  <a:ea typeface="Lato Light" panose="020F0502020204030203" pitchFamily="34" charset="0"/>
                  <a:cs typeface="Poppins" pitchFamily="2" charset="77"/>
                </a:rPr>
                <a:t>100,000</a:t>
              </a:r>
            </a:p>
          </p:txBody>
        </p:sp>
        <p:sp>
          <p:nvSpPr>
            <p:cNvPr id="70" name="Freeform 959">
              <a:extLst>
                <a:ext uri="{FF2B5EF4-FFF2-40B4-BE49-F238E27FC236}">
                  <a16:creationId xmlns:a16="http://schemas.microsoft.com/office/drawing/2014/main" id="{E5E8B6EE-4568-1B46-94D9-BADA0755A261}"/>
                </a:ext>
              </a:extLst>
            </p:cNvPr>
            <p:cNvSpPr>
              <a:spLocks noChangeAspect="1" noChangeArrowheads="1"/>
            </p:cNvSpPr>
            <p:nvPr/>
          </p:nvSpPr>
          <p:spPr bwMode="auto">
            <a:xfrm>
              <a:off x="18868892" y="3176837"/>
              <a:ext cx="1200483" cy="1310331"/>
            </a:xfrm>
            <a:custGeom>
              <a:avLst/>
              <a:gdLst>
                <a:gd name="T0" fmla="*/ 284947 w 267928"/>
                <a:gd name="T1" fmla="*/ 818199 h 291740"/>
                <a:gd name="T2" fmla="*/ 284947 w 267928"/>
                <a:gd name="T3" fmla="*/ 848651 h 291740"/>
                <a:gd name="T4" fmla="*/ 94857 w 267928"/>
                <a:gd name="T5" fmla="*/ 834035 h 291740"/>
                <a:gd name="T6" fmla="*/ 457962 w 267928"/>
                <a:gd name="T7" fmla="*/ 702069 h 291740"/>
                <a:gd name="T8" fmla="*/ 594337 w 267928"/>
                <a:gd name="T9" fmla="*/ 716683 h 291740"/>
                <a:gd name="T10" fmla="*/ 457962 w 267928"/>
                <a:gd name="T11" fmla="*/ 732524 h 291740"/>
                <a:gd name="T12" fmla="*/ 457962 w 267928"/>
                <a:gd name="T13" fmla="*/ 702069 h 291740"/>
                <a:gd name="T14" fmla="*/ 358519 w 267928"/>
                <a:gd name="T15" fmla="*/ 702069 h 291740"/>
                <a:gd name="T16" fmla="*/ 358519 w 267928"/>
                <a:gd name="T17" fmla="*/ 732524 h 291740"/>
                <a:gd name="T18" fmla="*/ 94857 w 267928"/>
                <a:gd name="T19" fmla="*/ 716683 h 291740"/>
                <a:gd name="T20" fmla="*/ 320036 w 267928"/>
                <a:gd name="T21" fmla="*/ 585936 h 291740"/>
                <a:gd name="T22" fmla="*/ 594310 w 267928"/>
                <a:gd name="T23" fmla="*/ 600550 h 291740"/>
                <a:gd name="T24" fmla="*/ 320036 w 267928"/>
                <a:gd name="T25" fmla="*/ 616391 h 291740"/>
                <a:gd name="T26" fmla="*/ 320036 w 267928"/>
                <a:gd name="T27" fmla="*/ 585936 h 291740"/>
                <a:gd name="T28" fmla="*/ 220549 w 267928"/>
                <a:gd name="T29" fmla="*/ 585936 h 291740"/>
                <a:gd name="T30" fmla="*/ 220549 w 267928"/>
                <a:gd name="T31" fmla="*/ 616391 h 291740"/>
                <a:gd name="T32" fmla="*/ 94857 w 267928"/>
                <a:gd name="T33" fmla="*/ 600550 h 291740"/>
                <a:gd name="T34" fmla="*/ 488415 w 267928"/>
                <a:gd name="T35" fmla="*/ 469802 h 291740"/>
                <a:gd name="T36" fmla="*/ 594337 w 267928"/>
                <a:gd name="T37" fmla="*/ 484420 h 291740"/>
                <a:gd name="T38" fmla="*/ 488415 w 267928"/>
                <a:gd name="T39" fmla="*/ 500261 h 291740"/>
                <a:gd name="T40" fmla="*/ 488415 w 267928"/>
                <a:gd name="T41" fmla="*/ 469802 h 291740"/>
                <a:gd name="T42" fmla="*/ 391330 w 267928"/>
                <a:gd name="T43" fmla="*/ 469802 h 291740"/>
                <a:gd name="T44" fmla="*/ 391330 w 267928"/>
                <a:gd name="T45" fmla="*/ 500261 h 291740"/>
                <a:gd name="T46" fmla="*/ 94857 w 267928"/>
                <a:gd name="T47" fmla="*/ 484420 h 291740"/>
                <a:gd name="T48" fmla="*/ 109178 w 267928"/>
                <a:gd name="T49" fmla="*/ 348394 h 291740"/>
                <a:gd name="T50" fmla="*/ 436218 w 267928"/>
                <a:gd name="T51" fmla="*/ 363597 h 291740"/>
                <a:gd name="T52" fmla="*/ 109178 w 267928"/>
                <a:gd name="T53" fmla="*/ 378800 h 291740"/>
                <a:gd name="T54" fmla="*/ 109178 w 267928"/>
                <a:gd name="T55" fmla="*/ 348394 h 291740"/>
                <a:gd name="T56" fmla="*/ 537486 w 267928"/>
                <a:gd name="T57" fmla="*/ 352536 h 291740"/>
                <a:gd name="T58" fmla="*/ 537486 w 267928"/>
                <a:gd name="T59" fmla="*/ 245817 h 291740"/>
                <a:gd name="T60" fmla="*/ 28736 w 267928"/>
                <a:gd name="T61" fmla="*/ 940105 h 291740"/>
                <a:gd name="T62" fmla="*/ 664380 w 267928"/>
                <a:gd name="T63" fmla="*/ 381317 h 291740"/>
                <a:gd name="T64" fmla="*/ 508758 w 267928"/>
                <a:gd name="T65" fmla="*/ 366930 h 291740"/>
                <a:gd name="T66" fmla="*/ 28736 w 267928"/>
                <a:gd name="T67" fmla="*/ 225434 h 291740"/>
                <a:gd name="T68" fmla="*/ 126888 w 267928"/>
                <a:gd name="T69" fmla="*/ 196649 h 291740"/>
                <a:gd name="T70" fmla="*/ 532698 w 267928"/>
                <a:gd name="T71" fmla="*/ 200251 h 291740"/>
                <a:gd name="T72" fmla="*/ 694305 w 267928"/>
                <a:gd name="T73" fmla="*/ 366930 h 291740"/>
                <a:gd name="T74" fmla="*/ 762540 w 267928"/>
                <a:gd name="T75" fmla="*/ 842977 h 291740"/>
                <a:gd name="T76" fmla="*/ 126888 w 267928"/>
                <a:gd name="T77" fmla="*/ 127098 h 291740"/>
                <a:gd name="T78" fmla="*/ 223859 w 267928"/>
                <a:gd name="T79" fmla="*/ 98334 h 291740"/>
                <a:gd name="T80" fmla="*/ 791272 w 267928"/>
                <a:gd name="T81" fmla="*/ 112717 h 291740"/>
                <a:gd name="T82" fmla="*/ 860698 w 267928"/>
                <a:gd name="T83" fmla="*/ 744647 h 291740"/>
                <a:gd name="T84" fmla="*/ 223859 w 267928"/>
                <a:gd name="T85" fmla="*/ 28785 h 291740"/>
                <a:gd name="T86" fmla="*/ 875067 w 267928"/>
                <a:gd name="T87" fmla="*/ 0 h 291740"/>
                <a:gd name="T88" fmla="*/ 889427 w 267928"/>
                <a:gd name="T89" fmla="*/ 759037 h 291740"/>
                <a:gd name="T90" fmla="*/ 791272 w 267928"/>
                <a:gd name="T91" fmla="*/ 773426 h 291740"/>
                <a:gd name="T92" fmla="*/ 776903 w 267928"/>
                <a:gd name="T93" fmla="*/ 871758 h 291740"/>
                <a:gd name="T94" fmla="*/ 694305 w 267928"/>
                <a:gd name="T95" fmla="*/ 954492 h 291740"/>
                <a:gd name="T96" fmla="*/ 14367 w 267928"/>
                <a:gd name="T97" fmla="*/ 970082 h 291740"/>
                <a:gd name="T98" fmla="*/ 0 w 267928"/>
                <a:gd name="T99" fmla="*/ 211047 h 291740"/>
                <a:gd name="T100" fmla="*/ 96958 w 267928"/>
                <a:gd name="T101" fmla="*/ 196649 h 291740"/>
                <a:gd name="T102" fmla="*/ 111325 w 267928"/>
                <a:gd name="T103" fmla="*/ 98334 h 291740"/>
                <a:gd name="T104" fmla="*/ 195120 w 267928"/>
                <a:gd name="T105" fmla="*/ 14382 h 291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928" h="291740">
                  <a:moveTo>
                    <a:pt x="32870" y="246062"/>
                  </a:moveTo>
                  <a:lnTo>
                    <a:pt x="85836" y="246062"/>
                  </a:lnTo>
                  <a:cubicBezTo>
                    <a:pt x="87983" y="246062"/>
                    <a:pt x="90130" y="247894"/>
                    <a:pt x="90130" y="250825"/>
                  </a:cubicBezTo>
                  <a:cubicBezTo>
                    <a:pt x="90130" y="253023"/>
                    <a:pt x="87983" y="255221"/>
                    <a:pt x="85836" y="255221"/>
                  </a:cubicBezTo>
                  <a:lnTo>
                    <a:pt x="32870" y="255221"/>
                  </a:lnTo>
                  <a:cubicBezTo>
                    <a:pt x="30722" y="255221"/>
                    <a:pt x="28575" y="253023"/>
                    <a:pt x="28575" y="250825"/>
                  </a:cubicBezTo>
                  <a:cubicBezTo>
                    <a:pt x="28575" y="247894"/>
                    <a:pt x="30722" y="246062"/>
                    <a:pt x="32870" y="246062"/>
                  </a:cubicBezTo>
                  <a:close/>
                  <a:moveTo>
                    <a:pt x="137954" y="211137"/>
                  </a:moveTo>
                  <a:lnTo>
                    <a:pt x="174784" y="211137"/>
                  </a:lnTo>
                  <a:cubicBezTo>
                    <a:pt x="176909" y="211137"/>
                    <a:pt x="179034" y="213335"/>
                    <a:pt x="179034" y="215533"/>
                  </a:cubicBezTo>
                  <a:cubicBezTo>
                    <a:pt x="179034" y="218464"/>
                    <a:pt x="176909" y="220296"/>
                    <a:pt x="174784" y="220296"/>
                  </a:cubicBezTo>
                  <a:lnTo>
                    <a:pt x="137954" y="220296"/>
                  </a:lnTo>
                  <a:cubicBezTo>
                    <a:pt x="135475" y="220296"/>
                    <a:pt x="133350" y="218464"/>
                    <a:pt x="133350" y="215533"/>
                  </a:cubicBezTo>
                  <a:cubicBezTo>
                    <a:pt x="133350" y="213335"/>
                    <a:pt x="135475" y="211137"/>
                    <a:pt x="137954" y="211137"/>
                  </a:cubicBezTo>
                  <a:close/>
                  <a:moveTo>
                    <a:pt x="32927" y="211137"/>
                  </a:moveTo>
                  <a:lnTo>
                    <a:pt x="107998" y="211137"/>
                  </a:lnTo>
                  <a:cubicBezTo>
                    <a:pt x="110537" y="211137"/>
                    <a:pt x="112350" y="213335"/>
                    <a:pt x="112350" y="215533"/>
                  </a:cubicBezTo>
                  <a:cubicBezTo>
                    <a:pt x="112350" y="218464"/>
                    <a:pt x="110537" y="220296"/>
                    <a:pt x="107998" y="220296"/>
                  </a:cubicBezTo>
                  <a:lnTo>
                    <a:pt x="32927" y="220296"/>
                  </a:lnTo>
                  <a:cubicBezTo>
                    <a:pt x="30751" y="220296"/>
                    <a:pt x="28575" y="218464"/>
                    <a:pt x="28575" y="215533"/>
                  </a:cubicBezTo>
                  <a:cubicBezTo>
                    <a:pt x="28575" y="213335"/>
                    <a:pt x="30751" y="211137"/>
                    <a:pt x="32927" y="211137"/>
                  </a:cubicBezTo>
                  <a:close/>
                  <a:moveTo>
                    <a:pt x="96405" y="176212"/>
                  </a:moveTo>
                  <a:lnTo>
                    <a:pt x="174698" y="176212"/>
                  </a:lnTo>
                  <a:cubicBezTo>
                    <a:pt x="176863" y="176212"/>
                    <a:pt x="179027" y="178410"/>
                    <a:pt x="179027" y="180608"/>
                  </a:cubicBezTo>
                  <a:cubicBezTo>
                    <a:pt x="179027" y="183173"/>
                    <a:pt x="176863" y="185371"/>
                    <a:pt x="174698" y="185371"/>
                  </a:cubicBezTo>
                  <a:lnTo>
                    <a:pt x="96405" y="185371"/>
                  </a:lnTo>
                  <a:cubicBezTo>
                    <a:pt x="94240" y="185371"/>
                    <a:pt x="92075" y="183173"/>
                    <a:pt x="92075" y="180608"/>
                  </a:cubicBezTo>
                  <a:cubicBezTo>
                    <a:pt x="92075" y="178410"/>
                    <a:pt x="94240" y="176212"/>
                    <a:pt x="96405" y="176212"/>
                  </a:cubicBezTo>
                  <a:close/>
                  <a:moveTo>
                    <a:pt x="32861" y="176212"/>
                  </a:moveTo>
                  <a:lnTo>
                    <a:pt x="66437" y="176212"/>
                  </a:lnTo>
                  <a:cubicBezTo>
                    <a:pt x="69295" y="176212"/>
                    <a:pt x="71081" y="178410"/>
                    <a:pt x="71081" y="180608"/>
                  </a:cubicBezTo>
                  <a:cubicBezTo>
                    <a:pt x="71081" y="183173"/>
                    <a:pt x="69295" y="185371"/>
                    <a:pt x="66437" y="185371"/>
                  </a:cubicBezTo>
                  <a:lnTo>
                    <a:pt x="32861" y="185371"/>
                  </a:lnTo>
                  <a:cubicBezTo>
                    <a:pt x="30718" y="185371"/>
                    <a:pt x="28575" y="183173"/>
                    <a:pt x="28575" y="180608"/>
                  </a:cubicBezTo>
                  <a:cubicBezTo>
                    <a:pt x="28575" y="178410"/>
                    <a:pt x="30718" y="176212"/>
                    <a:pt x="32861" y="176212"/>
                  </a:cubicBezTo>
                  <a:close/>
                  <a:moveTo>
                    <a:pt x="147129" y="141287"/>
                  </a:moveTo>
                  <a:lnTo>
                    <a:pt x="174780" y="141287"/>
                  </a:lnTo>
                  <a:cubicBezTo>
                    <a:pt x="176907" y="141287"/>
                    <a:pt x="179034" y="143485"/>
                    <a:pt x="179034" y="145683"/>
                  </a:cubicBezTo>
                  <a:cubicBezTo>
                    <a:pt x="179034" y="148248"/>
                    <a:pt x="176907" y="150446"/>
                    <a:pt x="174780" y="150446"/>
                  </a:cubicBezTo>
                  <a:lnTo>
                    <a:pt x="147129" y="150446"/>
                  </a:lnTo>
                  <a:cubicBezTo>
                    <a:pt x="144648" y="150446"/>
                    <a:pt x="142875" y="148248"/>
                    <a:pt x="142875" y="145683"/>
                  </a:cubicBezTo>
                  <a:cubicBezTo>
                    <a:pt x="142875" y="143485"/>
                    <a:pt x="144648" y="141287"/>
                    <a:pt x="147129" y="141287"/>
                  </a:cubicBezTo>
                  <a:close/>
                  <a:moveTo>
                    <a:pt x="32932" y="141287"/>
                  </a:moveTo>
                  <a:lnTo>
                    <a:pt x="117882" y="141287"/>
                  </a:lnTo>
                  <a:cubicBezTo>
                    <a:pt x="120060" y="141287"/>
                    <a:pt x="121875" y="143485"/>
                    <a:pt x="121875" y="145683"/>
                  </a:cubicBezTo>
                  <a:cubicBezTo>
                    <a:pt x="121875" y="148248"/>
                    <a:pt x="120060" y="150446"/>
                    <a:pt x="117882" y="150446"/>
                  </a:cubicBezTo>
                  <a:lnTo>
                    <a:pt x="32932" y="150446"/>
                  </a:lnTo>
                  <a:cubicBezTo>
                    <a:pt x="30753" y="150446"/>
                    <a:pt x="28575" y="148248"/>
                    <a:pt x="28575" y="145683"/>
                  </a:cubicBezTo>
                  <a:cubicBezTo>
                    <a:pt x="28575" y="143485"/>
                    <a:pt x="30753" y="141287"/>
                    <a:pt x="32932" y="141287"/>
                  </a:cubicBezTo>
                  <a:close/>
                  <a:moveTo>
                    <a:pt x="32890" y="104775"/>
                  </a:moveTo>
                  <a:lnTo>
                    <a:pt x="127089" y="104775"/>
                  </a:lnTo>
                  <a:cubicBezTo>
                    <a:pt x="129606" y="104775"/>
                    <a:pt x="131404" y="107061"/>
                    <a:pt x="131404" y="109347"/>
                  </a:cubicBezTo>
                  <a:cubicBezTo>
                    <a:pt x="131404" y="112014"/>
                    <a:pt x="129606" y="113919"/>
                    <a:pt x="127089" y="113919"/>
                  </a:cubicBezTo>
                  <a:lnTo>
                    <a:pt x="32890" y="113919"/>
                  </a:lnTo>
                  <a:cubicBezTo>
                    <a:pt x="30732" y="113919"/>
                    <a:pt x="28575" y="112014"/>
                    <a:pt x="28575" y="109347"/>
                  </a:cubicBezTo>
                  <a:cubicBezTo>
                    <a:pt x="28575" y="107061"/>
                    <a:pt x="30732" y="104775"/>
                    <a:pt x="32890" y="104775"/>
                  </a:cubicBezTo>
                  <a:close/>
                  <a:moveTo>
                    <a:pt x="161910" y="73926"/>
                  </a:moveTo>
                  <a:lnTo>
                    <a:pt x="161910" y="106021"/>
                  </a:lnTo>
                  <a:lnTo>
                    <a:pt x="194004" y="106021"/>
                  </a:lnTo>
                  <a:lnTo>
                    <a:pt x="161910" y="73926"/>
                  </a:lnTo>
                  <a:close/>
                  <a:moveTo>
                    <a:pt x="8654" y="67796"/>
                  </a:moveTo>
                  <a:lnTo>
                    <a:pt x="8654" y="282724"/>
                  </a:lnTo>
                  <a:lnTo>
                    <a:pt x="200134" y="282724"/>
                  </a:lnTo>
                  <a:lnTo>
                    <a:pt x="200134" y="114676"/>
                  </a:lnTo>
                  <a:lnTo>
                    <a:pt x="157583" y="114676"/>
                  </a:lnTo>
                  <a:cubicBezTo>
                    <a:pt x="155059" y="114676"/>
                    <a:pt x="153256" y="112873"/>
                    <a:pt x="153256" y="110349"/>
                  </a:cubicBezTo>
                  <a:lnTo>
                    <a:pt x="153256" y="67796"/>
                  </a:lnTo>
                  <a:lnTo>
                    <a:pt x="8654" y="67796"/>
                  </a:lnTo>
                  <a:close/>
                  <a:moveTo>
                    <a:pt x="38224" y="38225"/>
                  </a:moveTo>
                  <a:lnTo>
                    <a:pt x="38224" y="59141"/>
                  </a:lnTo>
                  <a:lnTo>
                    <a:pt x="157583" y="59141"/>
                  </a:lnTo>
                  <a:cubicBezTo>
                    <a:pt x="158665" y="59141"/>
                    <a:pt x="159747" y="59502"/>
                    <a:pt x="160468" y="60223"/>
                  </a:cubicBezTo>
                  <a:lnTo>
                    <a:pt x="207707" y="107103"/>
                  </a:lnTo>
                  <a:cubicBezTo>
                    <a:pt x="208789" y="108185"/>
                    <a:pt x="209149" y="109267"/>
                    <a:pt x="209149" y="110349"/>
                  </a:cubicBezTo>
                  <a:lnTo>
                    <a:pt x="209149" y="253514"/>
                  </a:lnTo>
                  <a:lnTo>
                    <a:pt x="229704" y="253514"/>
                  </a:lnTo>
                  <a:lnTo>
                    <a:pt x="229704" y="38225"/>
                  </a:lnTo>
                  <a:lnTo>
                    <a:pt x="38224" y="38225"/>
                  </a:lnTo>
                  <a:close/>
                  <a:moveTo>
                    <a:pt x="67433" y="8655"/>
                  </a:moveTo>
                  <a:lnTo>
                    <a:pt x="67433" y="29571"/>
                  </a:lnTo>
                  <a:lnTo>
                    <a:pt x="234031" y="29571"/>
                  </a:lnTo>
                  <a:cubicBezTo>
                    <a:pt x="236555" y="29571"/>
                    <a:pt x="238358" y="31374"/>
                    <a:pt x="238358" y="33898"/>
                  </a:cubicBezTo>
                  <a:lnTo>
                    <a:pt x="238358" y="223943"/>
                  </a:lnTo>
                  <a:lnTo>
                    <a:pt x="259273" y="223943"/>
                  </a:lnTo>
                  <a:lnTo>
                    <a:pt x="259273" y="8655"/>
                  </a:lnTo>
                  <a:lnTo>
                    <a:pt x="67433" y="8655"/>
                  </a:lnTo>
                  <a:close/>
                  <a:moveTo>
                    <a:pt x="63106" y="0"/>
                  </a:moveTo>
                  <a:lnTo>
                    <a:pt x="263600" y="0"/>
                  </a:lnTo>
                  <a:cubicBezTo>
                    <a:pt x="266125" y="0"/>
                    <a:pt x="267928" y="1803"/>
                    <a:pt x="267928" y="4327"/>
                  </a:cubicBezTo>
                  <a:lnTo>
                    <a:pt x="267928" y="228271"/>
                  </a:lnTo>
                  <a:cubicBezTo>
                    <a:pt x="267928" y="230795"/>
                    <a:pt x="266125" y="232598"/>
                    <a:pt x="263600" y="232598"/>
                  </a:cubicBezTo>
                  <a:lnTo>
                    <a:pt x="238358" y="232598"/>
                  </a:lnTo>
                  <a:lnTo>
                    <a:pt x="238358" y="257841"/>
                  </a:lnTo>
                  <a:cubicBezTo>
                    <a:pt x="238358" y="260005"/>
                    <a:pt x="236555" y="262169"/>
                    <a:pt x="234031" y="262169"/>
                  </a:cubicBezTo>
                  <a:lnTo>
                    <a:pt x="209149" y="262169"/>
                  </a:lnTo>
                  <a:lnTo>
                    <a:pt x="209149" y="287051"/>
                  </a:lnTo>
                  <a:cubicBezTo>
                    <a:pt x="209149" y="289576"/>
                    <a:pt x="206986" y="291740"/>
                    <a:pt x="204822" y="291740"/>
                  </a:cubicBezTo>
                  <a:lnTo>
                    <a:pt x="4327" y="291740"/>
                  </a:lnTo>
                  <a:cubicBezTo>
                    <a:pt x="1803" y="291740"/>
                    <a:pt x="0" y="289576"/>
                    <a:pt x="0" y="287051"/>
                  </a:cubicBezTo>
                  <a:lnTo>
                    <a:pt x="0" y="63469"/>
                  </a:lnTo>
                  <a:cubicBezTo>
                    <a:pt x="0" y="60944"/>
                    <a:pt x="1803" y="59141"/>
                    <a:pt x="4327" y="59141"/>
                  </a:cubicBezTo>
                  <a:lnTo>
                    <a:pt x="29209" y="59141"/>
                  </a:lnTo>
                  <a:lnTo>
                    <a:pt x="29209" y="33898"/>
                  </a:lnTo>
                  <a:cubicBezTo>
                    <a:pt x="29209" y="31374"/>
                    <a:pt x="31373" y="29571"/>
                    <a:pt x="33536" y="29571"/>
                  </a:cubicBezTo>
                  <a:lnTo>
                    <a:pt x="58778" y="29571"/>
                  </a:lnTo>
                  <a:lnTo>
                    <a:pt x="58778" y="4327"/>
                  </a:lnTo>
                  <a:cubicBezTo>
                    <a:pt x="58778" y="1803"/>
                    <a:pt x="60942" y="0"/>
                    <a:pt x="63106" y="0"/>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71" name="TextBox 70">
              <a:extLst>
                <a:ext uri="{FF2B5EF4-FFF2-40B4-BE49-F238E27FC236}">
                  <a16:creationId xmlns:a16="http://schemas.microsoft.com/office/drawing/2014/main" id="{B9D43C0B-2B49-CD48-9E6D-098BE27C5583}"/>
                </a:ext>
              </a:extLst>
            </p:cNvPr>
            <p:cNvSpPr txBox="1"/>
            <p:nvPr/>
          </p:nvSpPr>
          <p:spPr>
            <a:xfrm>
              <a:off x="20096103" y="4933246"/>
              <a:ext cx="1091966" cy="369332"/>
            </a:xfrm>
            <a:prstGeom prst="rect">
              <a:avLst/>
            </a:prstGeom>
            <a:noFill/>
          </p:spPr>
          <p:txBody>
            <a:bodyPr wrap="none" rtlCol="0">
              <a:spAutoFit/>
            </a:bodyPr>
            <a:lstStyle/>
            <a:p>
              <a:pPr algn="r"/>
              <a:r>
                <a:rPr lang="en-US" sz="1800" b="1" dirty="0">
                  <a:solidFill>
                    <a:schemeClr val="bg1">
                      <a:lumMod val="95000"/>
                    </a:schemeClr>
                  </a:solidFill>
                  <a:latin typeface="Poppins" pitchFamily="2" charset="77"/>
                  <a:ea typeface="Lato Light" panose="020F0502020204030203" pitchFamily="34" charset="0"/>
                  <a:cs typeface="Poppins" pitchFamily="2" charset="77"/>
                </a:rPr>
                <a:t>100,000</a:t>
              </a:r>
            </a:p>
          </p:txBody>
        </p:sp>
        <p:graphicFrame>
          <p:nvGraphicFramePr>
            <p:cNvPr id="72" name="Chart 71">
              <a:extLst>
                <a:ext uri="{FF2B5EF4-FFF2-40B4-BE49-F238E27FC236}">
                  <a16:creationId xmlns:a16="http://schemas.microsoft.com/office/drawing/2014/main" id="{B75B8AA6-090D-134C-BF3F-A17CA0606999}"/>
                </a:ext>
              </a:extLst>
            </p:cNvPr>
            <p:cNvGraphicFramePr/>
            <p:nvPr/>
          </p:nvGraphicFramePr>
          <p:xfrm>
            <a:off x="13643159" y="6277828"/>
            <a:ext cx="2700395" cy="2503380"/>
          </p:xfrm>
          <a:graphic>
            <a:graphicData uri="http://schemas.openxmlformats.org/drawingml/2006/chart">
              <c:chart xmlns:c="http://schemas.openxmlformats.org/drawingml/2006/chart" xmlns:r="http://schemas.openxmlformats.org/officeDocument/2006/relationships" r:id="rId4"/>
            </a:graphicData>
          </a:graphic>
        </p:graphicFrame>
        <p:sp>
          <p:nvSpPr>
            <p:cNvPr id="73" name="Freeform 976">
              <a:extLst>
                <a:ext uri="{FF2B5EF4-FFF2-40B4-BE49-F238E27FC236}">
                  <a16:creationId xmlns:a16="http://schemas.microsoft.com/office/drawing/2014/main" id="{920B2660-170F-8E40-9EFF-27D19ED0D908}"/>
                </a:ext>
              </a:extLst>
            </p:cNvPr>
            <p:cNvSpPr>
              <a:spLocks noChangeAspect="1" noChangeArrowheads="1"/>
            </p:cNvSpPr>
            <p:nvPr/>
          </p:nvSpPr>
          <p:spPr bwMode="auto">
            <a:xfrm>
              <a:off x="18868892" y="6663123"/>
              <a:ext cx="1200483" cy="1207759"/>
            </a:xfrm>
            <a:custGeom>
              <a:avLst/>
              <a:gdLst>
                <a:gd name="T0" fmla="*/ 445464 w 288565"/>
                <a:gd name="T1" fmla="*/ 930594 h 290375"/>
                <a:gd name="T2" fmla="*/ 849719 w 288565"/>
                <a:gd name="T3" fmla="*/ 865115 h 290375"/>
                <a:gd name="T4" fmla="*/ 488521 w 288565"/>
                <a:gd name="T5" fmla="*/ 865115 h 290375"/>
                <a:gd name="T6" fmla="*/ 801878 w 288565"/>
                <a:gd name="T7" fmla="*/ 836539 h 290375"/>
                <a:gd name="T8" fmla="*/ 612905 w 288565"/>
                <a:gd name="T9" fmla="*/ 490086 h 290375"/>
                <a:gd name="T10" fmla="*/ 726532 w 288565"/>
                <a:gd name="T11" fmla="*/ 490086 h 290375"/>
                <a:gd name="T12" fmla="*/ 398843 w 288565"/>
                <a:gd name="T13" fmla="*/ 439751 h 290375"/>
                <a:gd name="T14" fmla="*/ 449565 w 288565"/>
                <a:gd name="T15" fmla="*/ 521803 h 290375"/>
                <a:gd name="T16" fmla="*/ 334838 w 288565"/>
                <a:gd name="T17" fmla="*/ 527751 h 290375"/>
                <a:gd name="T18" fmla="*/ 398843 w 288565"/>
                <a:gd name="T19" fmla="*/ 710871 h 290375"/>
                <a:gd name="T20" fmla="*/ 369860 w 288565"/>
                <a:gd name="T21" fmla="*/ 729898 h 290375"/>
                <a:gd name="T22" fmla="*/ 319138 w 288565"/>
                <a:gd name="T23" fmla="*/ 647846 h 290375"/>
                <a:gd name="T24" fmla="*/ 432658 w 288565"/>
                <a:gd name="T25" fmla="*/ 641904 h 290375"/>
                <a:gd name="T26" fmla="*/ 369860 w 288565"/>
                <a:gd name="T27" fmla="*/ 458782 h 290375"/>
                <a:gd name="T28" fmla="*/ 583008 w 288565"/>
                <a:gd name="T29" fmla="*/ 347208 h 290375"/>
                <a:gd name="T30" fmla="*/ 756429 w 288565"/>
                <a:gd name="T31" fmla="*/ 347208 h 290375"/>
                <a:gd name="T32" fmla="*/ 684666 w 288565"/>
                <a:gd name="T33" fmla="*/ 261489 h 290375"/>
                <a:gd name="T34" fmla="*/ 788724 w 288565"/>
                <a:gd name="T35" fmla="*/ 324588 h 290375"/>
                <a:gd name="T36" fmla="*/ 776762 w 288565"/>
                <a:gd name="T37" fmla="*/ 461499 h 290375"/>
                <a:gd name="T38" fmla="*/ 756429 w 288565"/>
                <a:gd name="T39" fmla="*/ 490086 h 290375"/>
                <a:gd name="T40" fmla="*/ 792311 w 288565"/>
                <a:gd name="T41" fmla="*/ 571031 h 290375"/>
                <a:gd name="T42" fmla="*/ 842541 w 288565"/>
                <a:gd name="T43" fmla="*/ 836539 h 290375"/>
                <a:gd name="T44" fmla="*/ 922680 w 288565"/>
                <a:gd name="T45" fmla="*/ 930594 h 290375"/>
                <a:gd name="T46" fmla="*/ 944202 w 288565"/>
                <a:gd name="T47" fmla="*/ 959168 h 290375"/>
                <a:gd name="T48" fmla="*/ 394038 w 288565"/>
                <a:gd name="T49" fmla="*/ 930594 h 290375"/>
                <a:gd name="T50" fmla="*/ 488521 w 288565"/>
                <a:gd name="T51" fmla="*/ 836539 h 290375"/>
                <a:gd name="T52" fmla="*/ 561478 w 288565"/>
                <a:gd name="T53" fmla="*/ 585317 h 290375"/>
                <a:gd name="T54" fmla="*/ 583008 w 288565"/>
                <a:gd name="T55" fmla="*/ 556746 h 290375"/>
                <a:gd name="T56" fmla="*/ 547125 w 288565"/>
                <a:gd name="T57" fmla="*/ 475791 h 290375"/>
                <a:gd name="T58" fmla="*/ 548320 w 288565"/>
                <a:gd name="T59" fmla="*/ 337688 h 290375"/>
                <a:gd name="T60" fmla="*/ 654767 w 288565"/>
                <a:gd name="T61" fmla="*/ 318633 h 290375"/>
                <a:gd name="T62" fmla="*/ 276148 w 288565"/>
                <a:gd name="T63" fmla="*/ 31067 h 290375"/>
                <a:gd name="T64" fmla="*/ 296470 w 288565"/>
                <a:gd name="T65" fmla="*/ 209001 h 290375"/>
                <a:gd name="T66" fmla="*/ 338314 w 288565"/>
                <a:gd name="T67" fmla="*/ 117669 h 290375"/>
                <a:gd name="T68" fmla="*/ 386131 w 288565"/>
                <a:gd name="T69" fmla="*/ 243402 h 290375"/>
                <a:gd name="T70" fmla="*/ 433949 w 288565"/>
                <a:gd name="T71" fmla="*/ 117669 h 290375"/>
                <a:gd name="T72" fmla="*/ 475791 w 288565"/>
                <a:gd name="T73" fmla="*/ 209001 h 290375"/>
                <a:gd name="T74" fmla="*/ 494917 w 288565"/>
                <a:gd name="T75" fmla="*/ 31067 h 290375"/>
                <a:gd name="T76" fmla="*/ 276148 w 288565"/>
                <a:gd name="T77" fmla="*/ 31067 h 290375"/>
                <a:gd name="T78" fmla="*/ 414821 w 288565"/>
                <a:gd name="T79" fmla="*/ 29885 h 290375"/>
                <a:gd name="T80" fmla="*/ 554689 w 288565"/>
                <a:gd name="T81" fmla="*/ 70218 h 290375"/>
                <a:gd name="T82" fmla="*/ 557080 w 288565"/>
                <a:gd name="T83" fmla="*/ 282553 h 290375"/>
                <a:gd name="T84" fmla="*/ 386131 w 288565"/>
                <a:gd name="T85" fmla="*/ 271868 h 290375"/>
                <a:gd name="T86" fmla="*/ 46630 w 288565"/>
                <a:gd name="T87" fmla="*/ 840053 h 290375"/>
                <a:gd name="T88" fmla="*/ 331140 w 288565"/>
                <a:gd name="T89" fmla="*/ 924274 h 290375"/>
                <a:gd name="T90" fmla="*/ 295274 w 288565"/>
                <a:gd name="T91" fmla="*/ 953926 h 290375"/>
                <a:gd name="T92" fmla="*/ 0 w 288565"/>
                <a:gd name="T93" fmla="*/ 915973 h 290375"/>
                <a:gd name="T94" fmla="*/ 265390 w 288565"/>
                <a:gd name="T95" fmla="*/ 211366 h 290375"/>
                <a:gd name="T96" fmla="*/ 286906 w 288565"/>
                <a:gd name="T97" fmla="*/ 3804 h 2903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8565" h="290375">
                  <a:moveTo>
                    <a:pt x="147065" y="261900"/>
                  </a:moveTo>
                  <a:cubicBezTo>
                    <a:pt x="139864" y="261900"/>
                    <a:pt x="134103" y="267667"/>
                    <a:pt x="134103" y="274876"/>
                  </a:cubicBezTo>
                  <a:lnTo>
                    <a:pt x="134103" y="281724"/>
                  </a:lnTo>
                  <a:lnTo>
                    <a:pt x="269122" y="281724"/>
                  </a:lnTo>
                  <a:lnTo>
                    <a:pt x="269122" y="274876"/>
                  </a:lnTo>
                  <a:cubicBezTo>
                    <a:pt x="269122" y="267667"/>
                    <a:pt x="263361" y="261900"/>
                    <a:pt x="255800" y="261900"/>
                  </a:cubicBezTo>
                  <a:lnTo>
                    <a:pt x="251840" y="261900"/>
                  </a:lnTo>
                  <a:lnTo>
                    <a:pt x="151385" y="261900"/>
                  </a:lnTo>
                  <a:lnTo>
                    <a:pt x="147065" y="261900"/>
                  </a:lnTo>
                  <a:close/>
                  <a:moveTo>
                    <a:pt x="184150" y="177198"/>
                  </a:moveTo>
                  <a:cubicBezTo>
                    <a:pt x="183430" y="218648"/>
                    <a:pt x="170468" y="242077"/>
                    <a:pt x="161467" y="253250"/>
                  </a:cubicBezTo>
                  <a:lnTo>
                    <a:pt x="241398" y="253250"/>
                  </a:lnTo>
                  <a:cubicBezTo>
                    <a:pt x="232757" y="242077"/>
                    <a:pt x="219795" y="218648"/>
                    <a:pt x="219075" y="177198"/>
                  </a:cubicBezTo>
                  <a:lnTo>
                    <a:pt x="184150" y="177198"/>
                  </a:lnTo>
                  <a:close/>
                  <a:moveTo>
                    <a:pt x="184510" y="148364"/>
                  </a:moveTo>
                  <a:lnTo>
                    <a:pt x="184510" y="168548"/>
                  </a:lnTo>
                  <a:lnTo>
                    <a:pt x="218715" y="168548"/>
                  </a:lnTo>
                  <a:lnTo>
                    <a:pt x="218715" y="148364"/>
                  </a:lnTo>
                  <a:lnTo>
                    <a:pt x="184510" y="148364"/>
                  </a:lnTo>
                  <a:close/>
                  <a:moveTo>
                    <a:pt x="115706" y="128810"/>
                  </a:moveTo>
                  <a:cubicBezTo>
                    <a:pt x="118251" y="128810"/>
                    <a:pt x="120068" y="130610"/>
                    <a:pt x="120068" y="133130"/>
                  </a:cubicBezTo>
                  <a:lnTo>
                    <a:pt x="120068" y="138890"/>
                  </a:lnTo>
                  <a:cubicBezTo>
                    <a:pt x="128067" y="139970"/>
                    <a:pt x="134610" y="145010"/>
                    <a:pt x="137519" y="152209"/>
                  </a:cubicBezTo>
                  <a:cubicBezTo>
                    <a:pt x="138609" y="154369"/>
                    <a:pt x="137519" y="156889"/>
                    <a:pt x="135338" y="157969"/>
                  </a:cubicBezTo>
                  <a:cubicBezTo>
                    <a:pt x="132793" y="158689"/>
                    <a:pt x="130248" y="157609"/>
                    <a:pt x="129521" y="155449"/>
                  </a:cubicBezTo>
                  <a:cubicBezTo>
                    <a:pt x="127339" y="150409"/>
                    <a:pt x="121886" y="147170"/>
                    <a:pt x="115706" y="147170"/>
                  </a:cubicBezTo>
                  <a:cubicBezTo>
                    <a:pt x="107344" y="147170"/>
                    <a:pt x="100800" y="152569"/>
                    <a:pt x="100800" y="159769"/>
                  </a:cubicBezTo>
                  <a:cubicBezTo>
                    <a:pt x="100800" y="165529"/>
                    <a:pt x="103345" y="172729"/>
                    <a:pt x="115706" y="172729"/>
                  </a:cubicBezTo>
                  <a:cubicBezTo>
                    <a:pt x="133156" y="172729"/>
                    <a:pt x="139337" y="183888"/>
                    <a:pt x="139337" y="194328"/>
                  </a:cubicBezTo>
                  <a:cubicBezTo>
                    <a:pt x="139337" y="204768"/>
                    <a:pt x="130975" y="213408"/>
                    <a:pt x="120068" y="215207"/>
                  </a:cubicBezTo>
                  <a:lnTo>
                    <a:pt x="120068" y="220967"/>
                  </a:lnTo>
                  <a:cubicBezTo>
                    <a:pt x="120068" y="223487"/>
                    <a:pt x="118251" y="225287"/>
                    <a:pt x="115706" y="225287"/>
                  </a:cubicBezTo>
                  <a:cubicBezTo>
                    <a:pt x="113161" y="225287"/>
                    <a:pt x="111343" y="223487"/>
                    <a:pt x="111343" y="220967"/>
                  </a:cubicBezTo>
                  <a:lnTo>
                    <a:pt x="111343" y="215207"/>
                  </a:lnTo>
                  <a:cubicBezTo>
                    <a:pt x="103345" y="214127"/>
                    <a:pt x="96801" y="209088"/>
                    <a:pt x="93893" y="201888"/>
                  </a:cubicBezTo>
                  <a:cubicBezTo>
                    <a:pt x="92802" y="199728"/>
                    <a:pt x="93893" y="197568"/>
                    <a:pt x="96074" y="196128"/>
                  </a:cubicBezTo>
                  <a:cubicBezTo>
                    <a:pt x="98255" y="195408"/>
                    <a:pt x="100800" y="196488"/>
                    <a:pt x="101891" y="198648"/>
                  </a:cubicBezTo>
                  <a:cubicBezTo>
                    <a:pt x="104072" y="203688"/>
                    <a:pt x="109525" y="206928"/>
                    <a:pt x="115706" y="206928"/>
                  </a:cubicBezTo>
                  <a:cubicBezTo>
                    <a:pt x="123704" y="206928"/>
                    <a:pt x="130248" y="201528"/>
                    <a:pt x="130248" y="194328"/>
                  </a:cubicBezTo>
                  <a:cubicBezTo>
                    <a:pt x="130248" y="188568"/>
                    <a:pt x="127703" y="181368"/>
                    <a:pt x="115706" y="181368"/>
                  </a:cubicBezTo>
                  <a:cubicBezTo>
                    <a:pt x="98255" y="181368"/>
                    <a:pt x="92075" y="170209"/>
                    <a:pt x="92075" y="159769"/>
                  </a:cubicBezTo>
                  <a:cubicBezTo>
                    <a:pt x="92075" y="149329"/>
                    <a:pt x="100437" y="140690"/>
                    <a:pt x="111343" y="138890"/>
                  </a:cubicBezTo>
                  <a:lnTo>
                    <a:pt x="111343" y="133130"/>
                  </a:lnTo>
                  <a:cubicBezTo>
                    <a:pt x="111343" y="130610"/>
                    <a:pt x="113161" y="128810"/>
                    <a:pt x="115706" y="128810"/>
                  </a:cubicBezTo>
                  <a:close/>
                  <a:moveTo>
                    <a:pt x="175509" y="105112"/>
                  </a:moveTo>
                  <a:lnTo>
                    <a:pt x="186670" y="139713"/>
                  </a:lnTo>
                  <a:lnTo>
                    <a:pt x="216195" y="139713"/>
                  </a:lnTo>
                  <a:lnTo>
                    <a:pt x="227716" y="105112"/>
                  </a:lnTo>
                  <a:lnTo>
                    <a:pt x="175509" y="105112"/>
                  </a:lnTo>
                  <a:close/>
                  <a:moveTo>
                    <a:pt x="201433" y="74835"/>
                  </a:moveTo>
                  <a:cubicBezTo>
                    <a:pt x="203953" y="74835"/>
                    <a:pt x="206113" y="76637"/>
                    <a:pt x="206113" y="79160"/>
                  </a:cubicBezTo>
                  <a:lnTo>
                    <a:pt x="206113" y="96461"/>
                  </a:lnTo>
                  <a:lnTo>
                    <a:pt x="233837" y="96461"/>
                  </a:lnTo>
                  <a:cubicBezTo>
                    <a:pt x="235277" y="96461"/>
                    <a:pt x="236718" y="97182"/>
                    <a:pt x="237438" y="98263"/>
                  </a:cubicBezTo>
                  <a:cubicBezTo>
                    <a:pt x="238518" y="99345"/>
                    <a:pt x="238518" y="100786"/>
                    <a:pt x="238158" y="102228"/>
                  </a:cubicBezTo>
                  <a:lnTo>
                    <a:pt x="225556" y="139713"/>
                  </a:lnTo>
                  <a:lnTo>
                    <a:pt x="233837" y="139713"/>
                  </a:lnTo>
                  <a:cubicBezTo>
                    <a:pt x="236358" y="139713"/>
                    <a:pt x="238518" y="141515"/>
                    <a:pt x="238518" y="144038"/>
                  </a:cubicBezTo>
                  <a:cubicBezTo>
                    <a:pt x="238518" y="146201"/>
                    <a:pt x="236358" y="148364"/>
                    <a:pt x="233837" y="148364"/>
                  </a:cubicBezTo>
                  <a:lnTo>
                    <a:pt x="227716" y="148364"/>
                  </a:lnTo>
                  <a:lnTo>
                    <a:pt x="227716" y="168548"/>
                  </a:lnTo>
                  <a:lnTo>
                    <a:pt x="233837" y="168548"/>
                  </a:lnTo>
                  <a:cubicBezTo>
                    <a:pt x="236358" y="168548"/>
                    <a:pt x="238518" y="170350"/>
                    <a:pt x="238518" y="172873"/>
                  </a:cubicBezTo>
                  <a:cubicBezTo>
                    <a:pt x="238518" y="175036"/>
                    <a:pt x="236358" y="177198"/>
                    <a:pt x="233837" y="177198"/>
                  </a:cubicBezTo>
                  <a:lnTo>
                    <a:pt x="227716" y="177198"/>
                  </a:lnTo>
                  <a:cubicBezTo>
                    <a:pt x="228797" y="228020"/>
                    <a:pt x="248959" y="248925"/>
                    <a:pt x="253640" y="253250"/>
                  </a:cubicBezTo>
                  <a:lnTo>
                    <a:pt x="255800" y="253250"/>
                  </a:lnTo>
                  <a:cubicBezTo>
                    <a:pt x="268042" y="253250"/>
                    <a:pt x="277764" y="262621"/>
                    <a:pt x="277764" y="274876"/>
                  </a:cubicBezTo>
                  <a:lnTo>
                    <a:pt x="277764" y="281724"/>
                  </a:lnTo>
                  <a:lnTo>
                    <a:pt x="284244" y="281724"/>
                  </a:lnTo>
                  <a:cubicBezTo>
                    <a:pt x="286765" y="281724"/>
                    <a:pt x="288565" y="283887"/>
                    <a:pt x="288565" y="286049"/>
                  </a:cubicBezTo>
                  <a:cubicBezTo>
                    <a:pt x="288565" y="288573"/>
                    <a:pt x="286765" y="290375"/>
                    <a:pt x="284244" y="290375"/>
                  </a:cubicBezTo>
                  <a:lnTo>
                    <a:pt x="118621" y="290375"/>
                  </a:lnTo>
                  <a:cubicBezTo>
                    <a:pt x="116460" y="290375"/>
                    <a:pt x="114300" y="288573"/>
                    <a:pt x="114300" y="286049"/>
                  </a:cubicBezTo>
                  <a:cubicBezTo>
                    <a:pt x="114300" y="283887"/>
                    <a:pt x="116460" y="281724"/>
                    <a:pt x="118621" y="281724"/>
                  </a:cubicBezTo>
                  <a:lnTo>
                    <a:pt x="125102" y="281724"/>
                  </a:lnTo>
                  <a:lnTo>
                    <a:pt x="125102" y="274876"/>
                  </a:lnTo>
                  <a:cubicBezTo>
                    <a:pt x="125102" y="262621"/>
                    <a:pt x="134823" y="253250"/>
                    <a:pt x="147065" y="253250"/>
                  </a:cubicBezTo>
                  <a:lnTo>
                    <a:pt x="149585" y="253250"/>
                  </a:lnTo>
                  <a:cubicBezTo>
                    <a:pt x="154266" y="248925"/>
                    <a:pt x="174429" y="227659"/>
                    <a:pt x="175509" y="177198"/>
                  </a:cubicBezTo>
                  <a:lnTo>
                    <a:pt x="169028" y="177198"/>
                  </a:lnTo>
                  <a:cubicBezTo>
                    <a:pt x="166868" y="177198"/>
                    <a:pt x="164707" y="175036"/>
                    <a:pt x="164707" y="172873"/>
                  </a:cubicBezTo>
                  <a:cubicBezTo>
                    <a:pt x="164707" y="170350"/>
                    <a:pt x="166868" y="168548"/>
                    <a:pt x="169028" y="168548"/>
                  </a:cubicBezTo>
                  <a:lnTo>
                    <a:pt x="175509" y="168548"/>
                  </a:lnTo>
                  <a:lnTo>
                    <a:pt x="175509" y="148364"/>
                  </a:lnTo>
                  <a:lnTo>
                    <a:pt x="169028" y="148364"/>
                  </a:lnTo>
                  <a:cubicBezTo>
                    <a:pt x="166868" y="148364"/>
                    <a:pt x="164707" y="146201"/>
                    <a:pt x="164707" y="144038"/>
                  </a:cubicBezTo>
                  <a:cubicBezTo>
                    <a:pt x="164707" y="141515"/>
                    <a:pt x="166868" y="139713"/>
                    <a:pt x="169028" y="139713"/>
                  </a:cubicBezTo>
                  <a:lnTo>
                    <a:pt x="177669" y="139713"/>
                  </a:lnTo>
                  <a:lnTo>
                    <a:pt x="165067" y="102228"/>
                  </a:lnTo>
                  <a:cubicBezTo>
                    <a:pt x="164707" y="100786"/>
                    <a:pt x="164707" y="99345"/>
                    <a:pt x="165427" y="98263"/>
                  </a:cubicBezTo>
                  <a:cubicBezTo>
                    <a:pt x="166508" y="97182"/>
                    <a:pt x="167948" y="96461"/>
                    <a:pt x="169028" y="96461"/>
                  </a:cubicBezTo>
                  <a:lnTo>
                    <a:pt x="197112" y="96461"/>
                  </a:lnTo>
                  <a:lnTo>
                    <a:pt x="197112" y="79160"/>
                  </a:lnTo>
                  <a:cubicBezTo>
                    <a:pt x="197112" y="76637"/>
                    <a:pt x="198912" y="74835"/>
                    <a:pt x="201433" y="74835"/>
                  </a:cubicBezTo>
                  <a:close/>
                  <a:moveTo>
                    <a:pt x="83132" y="9408"/>
                  </a:moveTo>
                  <a:cubicBezTo>
                    <a:pt x="80613" y="8331"/>
                    <a:pt x="77374" y="9049"/>
                    <a:pt x="75215" y="10844"/>
                  </a:cubicBezTo>
                  <a:cubicBezTo>
                    <a:pt x="73415" y="12999"/>
                    <a:pt x="72695" y="15872"/>
                    <a:pt x="73415" y="18744"/>
                  </a:cubicBezTo>
                  <a:lnTo>
                    <a:pt x="89250" y="63273"/>
                  </a:lnTo>
                  <a:cubicBezTo>
                    <a:pt x="92129" y="66864"/>
                    <a:pt x="96448" y="69378"/>
                    <a:pt x="101846" y="71173"/>
                  </a:cubicBezTo>
                  <a:lnTo>
                    <a:pt x="97887" y="40650"/>
                  </a:lnTo>
                  <a:cubicBezTo>
                    <a:pt x="97887" y="38136"/>
                    <a:pt x="99327" y="35981"/>
                    <a:pt x="101846" y="35622"/>
                  </a:cubicBezTo>
                  <a:cubicBezTo>
                    <a:pt x="104365" y="35622"/>
                    <a:pt x="106524" y="37059"/>
                    <a:pt x="106524" y="39572"/>
                  </a:cubicBezTo>
                  <a:lnTo>
                    <a:pt x="110843" y="73328"/>
                  </a:lnTo>
                  <a:cubicBezTo>
                    <a:pt x="112642" y="73328"/>
                    <a:pt x="114442" y="73687"/>
                    <a:pt x="116241" y="73687"/>
                  </a:cubicBezTo>
                  <a:cubicBezTo>
                    <a:pt x="118041" y="73687"/>
                    <a:pt x="119840" y="73328"/>
                    <a:pt x="121639" y="73328"/>
                  </a:cubicBezTo>
                  <a:lnTo>
                    <a:pt x="125598" y="39572"/>
                  </a:lnTo>
                  <a:cubicBezTo>
                    <a:pt x="125958" y="37059"/>
                    <a:pt x="128117" y="35622"/>
                    <a:pt x="130636" y="35622"/>
                  </a:cubicBezTo>
                  <a:cubicBezTo>
                    <a:pt x="132796" y="35981"/>
                    <a:pt x="134955" y="38136"/>
                    <a:pt x="134235" y="40650"/>
                  </a:cubicBezTo>
                  <a:lnTo>
                    <a:pt x="130636" y="71173"/>
                  </a:lnTo>
                  <a:cubicBezTo>
                    <a:pt x="135675" y="69378"/>
                    <a:pt x="140353" y="66864"/>
                    <a:pt x="143232" y="63273"/>
                  </a:cubicBezTo>
                  <a:lnTo>
                    <a:pt x="158707" y="18744"/>
                  </a:lnTo>
                  <a:cubicBezTo>
                    <a:pt x="159787" y="15872"/>
                    <a:pt x="159067" y="12999"/>
                    <a:pt x="156907" y="10844"/>
                  </a:cubicBezTo>
                  <a:cubicBezTo>
                    <a:pt x="154748" y="9049"/>
                    <a:pt x="152229" y="8331"/>
                    <a:pt x="148990" y="9408"/>
                  </a:cubicBezTo>
                  <a:lnTo>
                    <a:pt x="128117" y="17308"/>
                  </a:lnTo>
                  <a:cubicBezTo>
                    <a:pt x="120560" y="20181"/>
                    <a:pt x="111922" y="20181"/>
                    <a:pt x="104005" y="17308"/>
                  </a:cubicBezTo>
                  <a:lnTo>
                    <a:pt x="83132" y="9408"/>
                  </a:lnTo>
                  <a:close/>
                  <a:moveTo>
                    <a:pt x="86371" y="1149"/>
                  </a:moveTo>
                  <a:lnTo>
                    <a:pt x="107244" y="9049"/>
                  </a:lnTo>
                  <a:cubicBezTo>
                    <a:pt x="113002" y="11203"/>
                    <a:pt x="119480" y="11203"/>
                    <a:pt x="124878" y="9049"/>
                  </a:cubicBezTo>
                  <a:lnTo>
                    <a:pt x="146111" y="1149"/>
                  </a:lnTo>
                  <a:cubicBezTo>
                    <a:pt x="152229" y="-1365"/>
                    <a:pt x="158707" y="430"/>
                    <a:pt x="163025" y="4740"/>
                  </a:cubicBezTo>
                  <a:cubicBezTo>
                    <a:pt x="167704" y="9049"/>
                    <a:pt x="169143" y="15513"/>
                    <a:pt x="166984" y="21258"/>
                  </a:cubicBezTo>
                  <a:lnTo>
                    <a:pt x="152229" y="63991"/>
                  </a:lnTo>
                  <a:cubicBezTo>
                    <a:pt x="155468" y="66864"/>
                    <a:pt x="161226" y="71891"/>
                    <a:pt x="168064" y="79433"/>
                  </a:cubicBezTo>
                  <a:cubicBezTo>
                    <a:pt x="169503" y="81587"/>
                    <a:pt x="169503" y="84101"/>
                    <a:pt x="167704" y="85537"/>
                  </a:cubicBezTo>
                  <a:cubicBezTo>
                    <a:pt x="165545" y="87333"/>
                    <a:pt x="163025" y="87333"/>
                    <a:pt x="161586" y="85178"/>
                  </a:cubicBezTo>
                  <a:cubicBezTo>
                    <a:pt x="155468" y="78714"/>
                    <a:pt x="150790" y="74046"/>
                    <a:pt x="147551" y="71532"/>
                  </a:cubicBezTo>
                  <a:cubicBezTo>
                    <a:pt x="139993" y="78355"/>
                    <a:pt x="128837" y="82305"/>
                    <a:pt x="116241" y="82305"/>
                  </a:cubicBezTo>
                  <a:cubicBezTo>
                    <a:pt x="103645" y="82305"/>
                    <a:pt x="92129" y="78355"/>
                    <a:pt x="84931" y="71532"/>
                  </a:cubicBezTo>
                  <a:cubicBezTo>
                    <a:pt x="72336" y="82665"/>
                    <a:pt x="23752" y="130784"/>
                    <a:pt x="24472" y="217686"/>
                  </a:cubicBezTo>
                  <a:cubicBezTo>
                    <a:pt x="24472" y="230255"/>
                    <a:pt x="20873" y="243182"/>
                    <a:pt x="14035" y="254314"/>
                  </a:cubicBezTo>
                  <a:cubicBezTo>
                    <a:pt x="11876" y="258624"/>
                    <a:pt x="9357" y="266165"/>
                    <a:pt x="8997" y="276220"/>
                  </a:cubicBezTo>
                  <a:cubicBezTo>
                    <a:pt x="16914" y="280529"/>
                    <a:pt x="65138" y="280170"/>
                    <a:pt x="88890" y="279811"/>
                  </a:cubicBezTo>
                  <a:lnTo>
                    <a:pt x="99686" y="279811"/>
                  </a:lnTo>
                  <a:cubicBezTo>
                    <a:pt x="102206" y="279811"/>
                    <a:pt x="104005" y="281965"/>
                    <a:pt x="104005" y="284120"/>
                  </a:cubicBezTo>
                  <a:cubicBezTo>
                    <a:pt x="104005" y="286633"/>
                    <a:pt x="102206" y="288429"/>
                    <a:pt x="99686" y="288429"/>
                  </a:cubicBezTo>
                  <a:lnTo>
                    <a:pt x="88890" y="288788"/>
                  </a:lnTo>
                  <a:cubicBezTo>
                    <a:pt x="81333" y="288788"/>
                    <a:pt x="74495" y="288788"/>
                    <a:pt x="68017" y="288788"/>
                  </a:cubicBezTo>
                  <a:cubicBezTo>
                    <a:pt x="28070" y="288788"/>
                    <a:pt x="7917" y="287352"/>
                    <a:pt x="2159" y="281965"/>
                  </a:cubicBezTo>
                  <a:cubicBezTo>
                    <a:pt x="720" y="280170"/>
                    <a:pt x="0" y="278374"/>
                    <a:pt x="0" y="277297"/>
                  </a:cubicBezTo>
                  <a:cubicBezTo>
                    <a:pt x="0" y="267242"/>
                    <a:pt x="2519" y="256828"/>
                    <a:pt x="6838" y="250005"/>
                  </a:cubicBezTo>
                  <a:cubicBezTo>
                    <a:pt x="12596" y="239950"/>
                    <a:pt x="15835" y="228818"/>
                    <a:pt x="15475" y="217686"/>
                  </a:cubicBezTo>
                  <a:cubicBezTo>
                    <a:pt x="14755" y="123961"/>
                    <a:pt x="67657" y="74405"/>
                    <a:pt x="79893" y="63991"/>
                  </a:cubicBezTo>
                  <a:lnTo>
                    <a:pt x="65138" y="21258"/>
                  </a:lnTo>
                  <a:cubicBezTo>
                    <a:pt x="62979" y="15513"/>
                    <a:pt x="64778" y="9049"/>
                    <a:pt x="69457" y="4740"/>
                  </a:cubicBezTo>
                  <a:cubicBezTo>
                    <a:pt x="73775" y="430"/>
                    <a:pt x="80613" y="-1365"/>
                    <a:pt x="86371" y="1149"/>
                  </a:cubicBezTo>
                  <a:close/>
                </a:path>
              </a:pathLst>
            </a:custGeom>
            <a:solidFill>
              <a:schemeClr val="bg1"/>
            </a:solidFill>
            <a:ln>
              <a:noFill/>
            </a:ln>
            <a:effectLst/>
          </p:spPr>
          <p:txBody>
            <a:bodyPr anchor="ctr"/>
            <a:lstStyle/>
            <a:p>
              <a:endParaRPr lang="en-US" dirty="0">
                <a:latin typeface="Lato Light" panose="020F0502020204030203" pitchFamily="34" charset="0"/>
              </a:endParaRPr>
            </a:p>
          </p:txBody>
        </p:sp>
        <p:sp>
          <p:nvSpPr>
            <p:cNvPr id="74" name="TextBox 73">
              <a:extLst>
                <a:ext uri="{FF2B5EF4-FFF2-40B4-BE49-F238E27FC236}">
                  <a16:creationId xmlns:a16="http://schemas.microsoft.com/office/drawing/2014/main" id="{58B2CAA1-3F78-F14E-9C97-665D7C7B296B}"/>
                </a:ext>
              </a:extLst>
            </p:cNvPr>
            <p:cNvSpPr txBox="1"/>
            <p:nvPr/>
          </p:nvSpPr>
          <p:spPr>
            <a:xfrm>
              <a:off x="19576730" y="8454808"/>
              <a:ext cx="1611339" cy="369332"/>
            </a:xfrm>
            <a:prstGeom prst="rect">
              <a:avLst/>
            </a:prstGeom>
            <a:noFill/>
          </p:spPr>
          <p:txBody>
            <a:bodyPr wrap="none" rtlCol="0">
              <a:spAutoFit/>
            </a:bodyPr>
            <a:lstStyle/>
            <a:p>
              <a:pPr algn="r"/>
              <a:r>
                <a:rPr lang="en-US" sz="1800" b="1" dirty="0">
                  <a:solidFill>
                    <a:schemeClr val="bg1">
                      <a:lumMod val="95000"/>
                    </a:schemeClr>
                  </a:solidFill>
                  <a:latin typeface="Poppins" pitchFamily="2" charset="77"/>
                  <a:ea typeface="Lato Light" panose="020F0502020204030203" pitchFamily="34" charset="0"/>
                  <a:cs typeface="Poppins" pitchFamily="2" charset="77"/>
                </a:rPr>
                <a:t>$100,000.00</a:t>
              </a:r>
            </a:p>
          </p:txBody>
        </p:sp>
      </p:grpSp>
      <p:sp>
        <p:nvSpPr>
          <p:cNvPr id="4" name="Shape 60842">
            <a:extLst>
              <a:ext uri="{FF2B5EF4-FFF2-40B4-BE49-F238E27FC236}">
                <a16:creationId xmlns:a16="http://schemas.microsoft.com/office/drawing/2014/main" id="{83C608EB-0213-4145-ABDB-38AA17F02658}"/>
              </a:ext>
            </a:extLst>
          </p:cNvPr>
          <p:cNvSpPr/>
          <p:nvPr/>
        </p:nvSpPr>
        <p:spPr>
          <a:xfrm>
            <a:off x="0" y="11557954"/>
            <a:ext cx="24377650" cy="2158048"/>
          </a:xfrm>
          <a:prstGeom prst="rect">
            <a:avLst/>
          </a:prstGeom>
          <a:solidFill>
            <a:schemeClr val="bg1">
              <a:lumMod val="95000"/>
            </a:schemeClr>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grpSp>
        <p:nvGrpSpPr>
          <p:cNvPr id="45" name="Group 44">
            <a:extLst>
              <a:ext uri="{FF2B5EF4-FFF2-40B4-BE49-F238E27FC236}">
                <a16:creationId xmlns:a16="http://schemas.microsoft.com/office/drawing/2014/main" id="{39BFAD1E-2707-3D43-A14C-3CA11CA92C14}"/>
              </a:ext>
            </a:extLst>
          </p:cNvPr>
          <p:cNvGrpSpPr/>
          <p:nvPr/>
        </p:nvGrpSpPr>
        <p:grpSpPr>
          <a:xfrm>
            <a:off x="5080799" y="2913763"/>
            <a:ext cx="4244429" cy="10360167"/>
            <a:chOff x="4832591" y="2498589"/>
            <a:chExt cx="4244429" cy="10360167"/>
          </a:xfrm>
        </p:grpSpPr>
        <p:sp>
          <p:nvSpPr>
            <p:cNvPr id="43" name="Freeform 42">
              <a:extLst>
                <a:ext uri="{FF2B5EF4-FFF2-40B4-BE49-F238E27FC236}">
                  <a16:creationId xmlns:a16="http://schemas.microsoft.com/office/drawing/2014/main" id="{38FE1604-EED3-F046-9F94-A99E8DDE4582}"/>
                </a:ext>
              </a:extLst>
            </p:cNvPr>
            <p:cNvSpPr/>
            <p:nvPr/>
          </p:nvSpPr>
          <p:spPr>
            <a:xfrm flipH="1">
              <a:off x="5960162" y="11996881"/>
              <a:ext cx="2136006" cy="861875"/>
            </a:xfrm>
            <a:custGeom>
              <a:avLst/>
              <a:gdLst>
                <a:gd name="connsiteX0" fmla="*/ 1146644 w 2136006"/>
                <a:gd name="connsiteY0" fmla="*/ 178102 h 861875"/>
                <a:gd name="connsiteX1" fmla="*/ 527108 w 2136006"/>
                <a:gd name="connsiteY1" fmla="*/ 226061 h 861875"/>
                <a:gd name="connsiteX2" fmla="*/ 218535 w 2136006"/>
                <a:gd name="connsiteY2" fmla="*/ 453540 h 861875"/>
                <a:gd name="connsiteX3" fmla="*/ 2728 w 2136006"/>
                <a:gd name="connsiteY3" fmla="*/ 722820 h 861875"/>
                <a:gd name="connsiteX4" fmla="*/ 192593 w 2136006"/>
                <a:gd name="connsiteY4" fmla="*/ 861713 h 861875"/>
                <a:gd name="connsiteX5" fmla="*/ 361295 w 2136006"/>
                <a:gd name="connsiteY5" fmla="*/ 832037 h 861875"/>
                <a:gd name="connsiteX6" fmla="*/ 790132 w 2136006"/>
                <a:gd name="connsiteY6" fmla="*/ 683114 h 861875"/>
                <a:gd name="connsiteX7" fmla="*/ 894786 w 2136006"/>
                <a:gd name="connsiteY7" fmla="*/ 633631 h 861875"/>
                <a:gd name="connsiteX8" fmla="*/ 1149922 w 2136006"/>
                <a:gd name="connsiteY8" fmla="*/ 567486 h 861875"/>
                <a:gd name="connsiteX9" fmla="*/ 1179807 w 2136006"/>
                <a:gd name="connsiteY9" fmla="*/ 464680 h 861875"/>
                <a:gd name="connsiteX10" fmla="*/ 1167142 w 2136006"/>
                <a:gd name="connsiteY10" fmla="*/ 337690 h 861875"/>
                <a:gd name="connsiteX11" fmla="*/ 1146644 w 2136006"/>
                <a:gd name="connsiteY11" fmla="*/ 178102 h 861875"/>
                <a:gd name="connsiteX12" fmla="*/ 2131839 w 2136006"/>
                <a:gd name="connsiteY12" fmla="*/ 0 h 861875"/>
                <a:gd name="connsiteX13" fmla="*/ 1528880 w 2136006"/>
                <a:gd name="connsiteY13" fmla="*/ 63434 h 861875"/>
                <a:gd name="connsiteX14" fmla="*/ 1390719 w 2136006"/>
                <a:gd name="connsiteY14" fmla="*/ 292770 h 861875"/>
                <a:gd name="connsiteX15" fmla="*/ 1268557 w 2136006"/>
                <a:gd name="connsiteY15" fmla="*/ 459013 h 861875"/>
                <a:gd name="connsiteX16" fmla="*/ 1238274 w 2136006"/>
                <a:gd name="connsiteY16" fmla="*/ 609601 h 861875"/>
                <a:gd name="connsiteX17" fmla="*/ 1430439 w 2136006"/>
                <a:gd name="connsiteY17" fmla="*/ 734972 h 861875"/>
                <a:gd name="connsiteX18" fmla="*/ 1733698 w 2136006"/>
                <a:gd name="connsiteY18" fmla="*/ 625596 h 861875"/>
                <a:gd name="connsiteX19" fmla="*/ 2021687 w 2136006"/>
                <a:gd name="connsiteY19" fmla="*/ 396838 h 861875"/>
                <a:gd name="connsiteX20" fmla="*/ 2131839 w 2136006"/>
                <a:gd name="connsiteY20" fmla="*/ 0 h 86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6006" h="861875">
                  <a:moveTo>
                    <a:pt x="1146644" y="178102"/>
                  </a:moveTo>
                  <a:lnTo>
                    <a:pt x="527108" y="226061"/>
                  </a:lnTo>
                  <a:cubicBezTo>
                    <a:pt x="433286" y="313853"/>
                    <a:pt x="329688" y="390155"/>
                    <a:pt x="218535" y="453540"/>
                  </a:cubicBezTo>
                  <a:cubicBezTo>
                    <a:pt x="103938" y="518892"/>
                    <a:pt x="-20047" y="600146"/>
                    <a:pt x="2728" y="722820"/>
                  </a:cubicBezTo>
                  <a:cubicBezTo>
                    <a:pt x="18559" y="808073"/>
                    <a:pt x="102938" y="858635"/>
                    <a:pt x="192593" y="861713"/>
                  </a:cubicBezTo>
                  <a:cubicBezTo>
                    <a:pt x="250086" y="863681"/>
                    <a:pt x="305969" y="847462"/>
                    <a:pt x="361295" y="832037"/>
                  </a:cubicBezTo>
                  <a:cubicBezTo>
                    <a:pt x="507555" y="791346"/>
                    <a:pt x="656426" y="755353"/>
                    <a:pt x="790132" y="683114"/>
                  </a:cubicBezTo>
                  <a:cubicBezTo>
                    <a:pt x="824183" y="664705"/>
                    <a:pt x="857402" y="643915"/>
                    <a:pt x="894786" y="633631"/>
                  </a:cubicBezTo>
                  <a:cubicBezTo>
                    <a:pt x="982386" y="609509"/>
                    <a:pt x="1090818" y="640487"/>
                    <a:pt x="1149922" y="567486"/>
                  </a:cubicBezTo>
                  <a:cubicBezTo>
                    <a:pt x="1173974" y="537745"/>
                    <a:pt x="1179807" y="502133"/>
                    <a:pt x="1179807" y="464680"/>
                  </a:cubicBezTo>
                  <a:cubicBezTo>
                    <a:pt x="1179807" y="423895"/>
                    <a:pt x="1173696" y="379999"/>
                    <a:pt x="1167142" y="337690"/>
                  </a:cubicBezTo>
                  <a:cubicBezTo>
                    <a:pt x="1158920" y="284684"/>
                    <a:pt x="1152144" y="231457"/>
                    <a:pt x="1146644" y="178102"/>
                  </a:cubicBezTo>
                  <a:close/>
                  <a:moveTo>
                    <a:pt x="2131839" y="0"/>
                  </a:moveTo>
                  <a:lnTo>
                    <a:pt x="1528880" y="63434"/>
                  </a:lnTo>
                  <a:cubicBezTo>
                    <a:pt x="1492463" y="145313"/>
                    <a:pt x="1446052" y="222292"/>
                    <a:pt x="1390719" y="292770"/>
                  </a:cubicBezTo>
                  <a:cubicBezTo>
                    <a:pt x="1348512" y="346506"/>
                    <a:pt x="1301672" y="402283"/>
                    <a:pt x="1268557" y="459013"/>
                  </a:cubicBezTo>
                  <a:cubicBezTo>
                    <a:pt x="1240762" y="506657"/>
                    <a:pt x="1223132" y="555083"/>
                    <a:pt x="1238274" y="609601"/>
                  </a:cubicBezTo>
                  <a:cubicBezTo>
                    <a:pt x="1261866" y="694543"/>
                    <a:pt x="1340791" y="735074"/>
                    <a:pt x="1430439" y="734972"/>
                  </a:cubicBezTo>
                  <a:cubicBezTo>
                    <a:pt x="1528322" y="734870"/>
                    <a:pt x="1633927" y="687737"/>
                    <a:pt x="1733698" y="625596"/>
                  </a:cubicBezTo>
                  <a:cubicBezTo>
                    <a:pt x="1838531" y="560324"/>
                    <a:pt x="1945250" y="494099"/>
                    <a:pt x="2021687" y="396838"/>
                  </a:cubicBezTo>
                  <a:cubicBezTo>
                    <a:pt x="2109963" y="284603"/>
                    <a:pt x="2149639" y="141638"/>
                    <a:pt x="2131839" y="0"/>
                  </a:cubicBezTo>
                  <a:close/>
                </a:path>
              </a:pathLst>
            </a:custGeom>
            <a:solidFill>
              <a:schemeClr val="bg1">
                <a:lumMod val="50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21" name="Shape 60859">
              <a:extLst>
                <a:ext uri="{FF2B5EF4-FFF2-40B4-BE49-F238E27FC236}">
                  <a16:creationId xmlns:a16="http://schemas.microsoft.com/office/drawing/2014/main" id="{AB2E229E-9330-E44E-83CF-21168F6B7F8E}"/>
                </a:ext>
              </a:extLst>
            </p:cNvPr>
            <p:cNvSpPr/>
            <p:nvPr/>
          </p:nvSpPr>
          <p:spPr>
            <a:xfrm flipH="1">
              <a:off x="8507804" y="3445897"/>
              <a:ext cx="569216" cy="1093070"/>
            </a:xfrm>
            <a:custGeom>
              <a:avLst/>
              <a:gdLst/>
              <a:ahLst/>
              <a:cxnLst>
                <a:cxn ang="0">
                  <a:pos x="wd2" y="hd2"/>
                </a:cxn>
                <a:cxn ang="5400000">
                  <a:pos x="wd2" y="hd2"/>
                </a:cxn>
                <a:cxn ang="10800000">
                  <a:pos x="wd2" y="hd2"/>
                </a:cxn>
                <a:cxn ang="16200000">
                  <a:pos x="wd2" y="hd2"/>
                </a:cxn>
              </a:cxnLst>
              <a:rect l="0" t="0" r="r" b="b"/>
              <a:pathLst>
                <a:path w="21374" h="21518" extrusionOk="0">
                  <a:moveTo>
                    <a:pt x="17631" y="9436"/>
                  </a:moveTo>
                  <a:cubicBezTo>
                    <a:pt x="18133" y="9649"/>
                    <a:pt x="18845" y="9613"/>
                    <a:pt x="19429" y="9749"/>
                  </a:cubicBezTo>
                  <a:cubicBezTo>
                    <a:pt x="20802" y="10068"/>
                    <a:pt x="20893" y="10962"/>
                    <a:pt x="21007" y="11741"/>
                  </a:cubicBezTo>
                  <a:cubicBezTo>
                    <a:pt x="21140" y="12646"/>
                    <a:pt x="21546" y="13550"/>
                    <a:pt x="21292" y="14451"/>
                  </a:cubicBezTo>
                  <a:cubicBezTo>
                    <a:pt x="21074" y="15222"/>
                    <a:pt x="20387" y="15935"/>
                    <a:pt x="19333" y="16484"/>
                  </a:cubicBezTo>
                  <a:lnTo>
                    <a:pt x="20853" y="19906"/>
                  </a:lnTo>
                  <a:lnTo>
                    <a:pt x="7848" y="21518"/>
                  </a:lnTo>
                  <a:cubicBezTo>
                    <a:pt x="7669" y="21006"/>
                    <a:pt x="7590" y="20495"/>
                    <a:pt x="7601" y="19988"/>
                  </a:cubicBezTo>
                  <a:cubicBezTo>
                    <a:pt x="7614" y="19360"/>
                    <a:pt x="7772" y="18675"/>
                    <a:pt x="7048" y="18121"/>
                  </a:cubicBezTo>
                  <a:cubicBezTo>
                    <a:pt x="6559" y="17746"/>
                    <a:pt x="5736" y="17546"/>
                    <a:pt x="5096" y="17243"/>
                  </a:cubicBezTo>
                  <a:cubicBezTo>
                    <a:pt x="4345" y="16889"/>
                    <a:pt x="3864" y="16414"/>
                    <a:pt x="3361" y="15955"/>
                  </a:cubicBezTo>
                  <a:cubicBezTo>
                    <a:pt x="2732" y="15381"/>
                    <a:pt x="2052" y="14820"/>
                    <a:pt x="1519" y="14219"/>
                  </a:cubicBezTo>
                  <a:cubicBezTo>
                    <a:pt x="1099" y="13744"/>
                    <a:pt x="775" y="13236"/>
                    <a:pt x="481" y="12760"/>
                  </a:cubicBezTo>
                  <a:cubicBezTo>
                    <a:pt x="296" y="12460"/>
                    <a:pt x="133" y="12168"/>
                    <a:pt x="46" y="11852"/>
                  </a:cubicBezTo>
                  <a:cubicBezTo>
                    <a:pt x="-54" y="11489"/>
                    <a:pt x="-20" y="11117"/>
                    <a:pt x="440" y="10855"/>
                  </a:cubicBezTo>
                  <a:cubicBezTo>
                    <a:pt x="856" y="10618"/>
                    <a:pt x="1527" y="10559"/>
                    <a:pt x="2077" y="10405"/>
                  </a:cubicBezTo>
                  <a:cubicBezTo>
                    <a:pt x="2948" y="10162"/>
                    <a:pt x="3498" y="9681"/>
                    <a:pt x="4397" y="9465"/>
                  </a:cubicBezTo>
                  <a:cubicBezTo>
                    <a:pt x="4986" y="9323"/>
                    <a:pt x="5660" y="9314"/>
                    <a:pt x="6257" y="9182"/>
                  </a:cubicBezTo>
                  <a:cubicBezTo>
                    <a:pt x="7349" y="8940"/>
                    <a:pt x="8102" y="8314"/>
                    <a:pt x="9315" y="8299"/>
                  </a:cubicBezTo>
                  <a:cubicBezTo>
                    <a:pt x="9987" y="8291"/>
                    <a:pt x="10585" y="8491"/>
                    <a:pt x="11235" y="8572"/>
                  </a:cubicBezTo>
                  <a:cubicBezTo>
                    <a:pt x="11552" y="8612"/>
                    <a:pt x="11879" y="8623"/>
                    <a:pt x="12203" y="8605"/>
                  </a:cubicBezTo>
                  <a:cubicBezTo>
                    <a:pt x="12296" y="6347"/>
                    <a:pt x="12270" y="4087"/>
                    <a:pt x="12125" y="1830"/>
                  </a:cubicBezTo>
                  <a:cubicBezTo>
                    <a:pt x="12082" y="1148"/>
                    <a:pt x="12182" y="396"/>
                    <a:pt x="13301" y="97"/>
                  </a:cubicBezTo>
                  <a:cubicBezTo>
                    <a:pt x="13972" y="-82"/>
                    <a:pt x="14775" y="-2"/>
                    <a:pt x="15368" y="247"/>
                  </a:cubicBezTo>
                  <a:cubicBezTo>
                    <a:pt x="16419" y="690"/>
                    <a:pt x="16533" y="1455"/>
                    <a:pt x="16574" y="2166"/>
                  </a:cubicBezTo>
                  <a:cubicBezTo>
                    <a:pt x="16696" y="4266"/>
                    <a:pt x="16827" y="6365"/>
                    <a:pt x="17003" y="8463"/>
                  </a:cubicBezTo>
                  <a:cubicBezTo>
                    <a:pt x="17034" y="8824"/>
                    <a:pt x="17100" y="9210"/>
                    <a:pt x="17631" y="9436"/>
                  </a:cubicBezTo>
                  <a:close/>
                </a:path>
              </a:pathLst>
            </a:custGeom>
            <a:solidFill>
              <a:schemeClr val="bg1">
                <a:lumMod val="95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22" name="Shape 60860">
              <a:extLst>
                <a:ext uri="{FF2B5EF4-FFF2-40B4-BE49-F238E27FC236}">
                  <a16:creationId xmlns:a16="http://schemas.microsoft.com/office/drawing/2014/main" id="{8E0113F4-1323-C249-818C-26B1784C92FA}"/>
                </a:ext>
              </a:extLst>
            </p:cNvPr>
            <p:cNvSpPr/>
            <p:nvPr/>
          </p:nvSpPr>
          <p:spPr>
            <a:xfrm flipH="1">
              <a:off x="5559094" y="7260316"/>
              <a:ext cx="181655" cy="536028"/>
            </a:xfrm>
            <a:custGeom>
              <a:avLst/>
              <a:gdLst/>
              <a:ahLst/>
              <a:cxnLst>
                <a:cxn ang="0">
                  <a:pos x="wd2" y="hd2"/>
                </a:cxn>
                <a:cxn ang="5400000">
                  <a:pos x="wd2" y="hd2"/>
                </a:cxn>
                <a:cxn ang="10800000">
                  <a:pos x="wd2" y="hd2"/>
                </a:cxn>
                <a:cxn ang="16200000">
                  <a:pos x="wd2" y="hd2"/>
                </a:cxn>
              </a:cxnLst>
              <a:rect l="0" t="0" r="r" b="b"/>
              <a:pathLst>
                <a:path w="21600" h="21600" extrusionOk="0">
                  <a:moveTo>
                    <a:pt x="6787" y="0"/>
                  </a:moveTo>
                  <a:lnTo>
                    <a:pt x="0" y="2323"/>
                  </a:lnTo>
                  <a:lnTo>
                    <a:pt x="3216" y="21600"/>
                  </a:lnTo>
                  <a:lnTo>
                    <a:pt x="21600" y="13279"/>
                  </a:lnTo>
                  <a:lnTo>
                    <a:pt x="6787" y="0"/>
                  </a:lnTo>
                  <a:close/>
                </a:path>
              </a:pathLst>
            </a:custGeom>
            <a:solidFill>
              <a:srgbClr val="E5E5E5"/>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8" name="Shape 60862">
              <a:extLst>
                <a:ext uri="{FF2B5EF4-FFF2-40B4-BE49-F238E27FC236}">
                  <a16:creationId xmlns:a16="http://schemas.microsoft.com/office/drawing/2014/main" id="{15838DD2-E69B-4F4B-B04A-0E7D960DB0DC}"/>
                </a:ext>
              </a:extLst>
            </p:cNvPr>
            <p:cNvSpPr/>
            <p:nvPr/>
          </p:nvSpPr>
          <p:spPr>
            <a:xfrm>
              <a:off x="4832591" y="4065881"/>
              <a:ext cx="4073256" cy="3665826"/>
            </a:xfrm>
            <a:custGeom>
              <a:avLst/>
              <a:gdLst/>
              <a:ahLst/>
              <a:cxnLst>
                <a:cxn ang="0">
                  <a:pos x="wd2" y="hd2"/>
                </a:cxn>
                <a:cxn ang="5400000">
                  <a:pos x="wd2" y="hd2"/>
                </a:cxn>
                <a:cxn ang="10800000">
                  <a:pos x="wd2" y="hd2"/>
                </a:cxn>
                <a:cxn ang="16200000">
                  <a:pos x="wd2" y="hd2"/>
                </a:cxn>
              </a:cxnLst>
              <a:rect l="0" t="0" r="r" b="b"/>
              <a:pathLst>
                <a:path w="21473" h="21600" extrusionOk="0">
                  <a:moveTo>
                    <a:pt x="10602" y="0"/>
                  </a:moveTo>
                  <a:cubicBezTo>
                    <a:pt x="11193" y="273"/>
                    <a:pt x="11792" y="524"/>
                    <a:pt x="12398" y="753"/>
                  </a:cubicBezTo>
                  <a:cubicBezTo>
                    <a:pt x="13140" y="1033"/>
                    <a:pt x="13901" y="1285"/>
                    <a:pt x="14550" y="1778"/>
                  </a:cubicBezTo>
                  <a:cubicBezTo>
                    <a:pt x="15441" y="2453"/>
                    <a:pt x="16020" y="3488"/>
                    <a:pt x="16562" y="4508"/>
                  </a:cubicBezTo>
                  <a:cubicBezTo>
                    <a:pt x="16992" y="5317"/>
                    <a:pt x="17411" y="6137"/>
                    <a:pt x="17820" y="6967"/>
                  </a:cubicBezTo>
                  <a:lnTo>
                    <a:pt x="18820" y="2187"/>
                  </a:lnTo>
                  <a:lnTo>
                    <a:pt x="21473" y="2829"/>
                  </a:lnTo>
                  <a:cubicBezTo>
                    <a:pt x="21186" y="4242"/>
                    <a:pt x="20908" y="5665"/>
                    <a:pt x="20641" y="7083"/>
                  </a:cubicBezTo>
                  <a:cubicBezTo>
                    <a:pt x="20437" y="8164"/>
                    <a:pt x="20191" y="9254"/>
                    <a:pt x="19773" y="10233"/>
                  </a:cubicBezTo>
                  <a:cubicBezTo>
                    <a:pt x="19563" y="10723"/>
                    <a:pt x="19306" y="11214"/>
                    <a:pt x="18863" y="11433"/>
                  </a:cubicBezTo>
                  <a:cubicBezTo>
                    <a:pt x="18516" y="11604"/>
                    <a:pt x="18125" y="11568"/>
                    <a:pt x="17761" y="11448"/>
                  </a:cubicBezTo>
                  <a:cubicBezTo>
                    <a:pt x="17199" y="11261"/>
                    <a:pt x="16708" y="10885"/>
                    <a:pt x="16277" y="10442"/>
                  </a:cubicBezTo>
                  <a:cubicBezTo>
                    <a:pt x="15438" y="9579"/>
                    <a:pt x="14811" y="8493"/>
                    <a:pt x="14445" y="7286"/>
                  </a:cubicBezTo>
                  <a:lnTo>
                    <a:pt x="14525" y="11969"/>
                  </a:lnTo>
                  <a:lnTo>
                    <a:pt x="15169" y="17809"/>
                  </a:lnTo>
                  <a:lnTo>
                    <a:pt x="4910" y="17911"/>
                  </a:lnTo>
                  <a:cubicBezTo>
                    <a:pt x="4994" y="17276"/>
                    <a:pt x="5062" y="16639"/>
                    <a:pt x="5113" y="16000"/>
                  </a:cubicBezTo>
                  <a:cubicBezTo>
                    <a:pt x="5170" y="15289"/>
                    <a:pt x="5207" y="14577"/>
                    <a:pt x="5223" y="13864"/>
                  </a:cubicBezTo>
                  <a:cubicBezTo>
                    <a:pt x="5078" y="13313"/>
                    <a:pt x="4935" y="12761"/>
                    <a:pt x="4794" y="12209"/>
                  </a:cubicBezTo>
                  <a:cubicBezTo>
                    <a:pt x="4584" y="11389"/>
                    <a:pt x="4378" y="10567"/>
                    <a:pt x="4175" y="9745"/>
                  </a:cubicBezTo>
                  <a:lnTo>
                    <a:pt x="2880" y="12975"/>
                  </a:lnTo>
                  <a:lnTo>
                    <a:pt x="4671" y="18527"/>
                  </a:lnTo>
                  <a:cubicBezTo>
                    <a:pt x="4521" y="19120"/>
                    <a:pt x="4378" y="19716"/>
                    <a:pt x="4242" y="20313"/>
                  </a:cubicBezTo>
                  <a:cubicBezTo>
                    <a:pt x="4144" y="20741"/>
                    <a:pt x="4050" y="21170"/>
                    <a:pt x="3960" y="21600"/>
                  </a:cubicBezTo>
                  <a:cubicBezTo>
                    <a:pt x="3256" y="20488"/>
                    <a:pt x="2585" y="19351"/>
                    <a:pt x="1947" y="18191"/>
                  </a:cubicBezTo>
                  <a:cubicBezTo>
                    <a:pt x="1351" y="17107"/>
                    <a:pt x="782" y="16000"/>
                    <a:pt x="352" y="14821"/>
                  </a:cubicBezTo>
                  <a:cubicBezTo>
                    <a:pt x="236" y="14504"/>
                    <a:pt x="130" y="14182"/>
                    <a:pt x="69" y="13847"/>
                  </a:cubicBezTo>
                  <a:cubicBezTo>
                    <a:pt x="-127" y="12782"/>
                    <a:pt x="131" y="11705"/>
                    <a:pt x="383" y="10657"/>
                  </a:cubicBezTo>
                  <a:cubicBezTo>
                    <a:pt x="701" y="9333"/>
                    <a:pt x="1026" y="7981"/>
                    <a:pt x="1343" y="6659"/>
                  </a:cubicBezTo>
                  <a:cubicBezTo>
                    <a:pt x="1479" y="6090"/>
                    <a:pt x="1617" y="5521"/>
                    <a:pt x="1776" y="4971"/>
                  </a:cubicBezTo>
                  <a:cubicBezTo>
                    <a:pt x="1928" y="4446"/>
                    <a:pt x="2103" y="3928"/>
                    <a:pt x="2349" y="3450"/>
                  </a:cubicBezTo>
                  <a:cubicBezTo>
                    <a:pt x="2974" y="2234"/>
                    <a:pt x="4000" y="1364"/>
                    <a:pt x="5145" y="789"/>
                  </a:cubicBezTo>
                  <a:cubicBezTo>
                    <a:pt x="5415" y="653"/>
                    <a:pt x="5692" y="534"/>
                    <a:pt x="5972" y="427"/>
                  </a:cubicBezTo>
                  <a:cubicBezTo>
                    <a:pt x="6205" y="338"/>
                    <a:pt x="6440" y="258"/>
                    <a:pt x="6680" y="199"/>
                  </a:cubicBezTo>
                  <a:cubicBezTo>
                    <a:pt x="7347" y="37"/>
                    <a:pt x="8033" y="47"/>
                    <a:pt x="8712" y="43"/>
                  </a:cubicBezTo>
                  <a:cubicBezTo>
                    <a:pt x="9341" y="41"/>
                    <a:pt x="9971" y="26"/>
                    <a:pt x="10602" y="0"/>
                  </a:cubicBezTo>
                  <a:close/>
                </a:path>
              </a:pathLst>
            </a:custGeom>
            <a:solidFill>
              <a:srgbClr val="939393"/>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9" name="Shape 60863">
              <a:extLst>
                <a:ext uri="{FF2B5EF4-FFF2-40B4-BE49-F238E27FC236}">
                  <a16:creationId xmlns:a16="http://schemas.microsoft.com/office/drawing/2014/main" id="{4E60DA82-3076-4949-B70F-96A27E12E49B}"/>
                </a:ext>
              </a:extLst>
            </p:cNvPr>
            <p:cNvSpPr/>
            <p:nvPr/>
          </p:nvSpPr>
          <p:spPr>
            <a:xfrm>
              <a:off x="5703140" y="7060211"/>
              <a:ext cx="2156721" cy="5190998"/>
            </a:xfrm>
            <a:custGeom>
              <a:avLst/>
              <a:gdLst/>
              <a:ahLst/>
              <a:cxnLst>
                <a:cxn ang="0">
                  <a:pos x="wd2" y="hd2"/>
                </a:cxn>
                <a:cxn ang="5400000">
                  <a:pos x="wd2" y="hd2"/>
                </a:cxn>
                <a:cxn ang="10800000">
                  <a:pos x="wd2" y="hd2"/>
                </a:cxn>
                <a:cxn ang="16200000">
                  <a:pos x="wd2" y="hd2"/>
                </a:cxn>
              </a:cxnLst>
              <a:rect l="0" t="0" r="r" b="b"/>
              <a:pathLst>
                <a:path w="21483" h="21600" extrusionOk="0">
                  <a:moveTo>
                    <a:pt x="19961" y="68"/>
                  </a:moveTo>
                  <a:cubicBezTo>
                    <a:pt x="20426" y="1199"/>
                    <a:pt x="20771" y="2338"/>
                    <a:pt x="20996" y="3482"/>
                  </a:cubicBezTo>
                  <a:cubicBezTo>
                    <a:pt x="21355" y="5301"/>
                    <a:pt x="21409" y="7127"/>
                    <a:pt x="21460" y="8952"/>
                  </a:cubicBezTo>
                  <a:cubicBezTo>
                    <a:pt x="21480" y="9701"/>
                    <a:pt x="21501" y="10450"/>
                    <a:pt x="21458" y="11199"/>
                  </a:cubicBezTo>
                  <a:cubicBezTo>
                    <a:pt x="21322" y="13583"/>
                    <a:pt x="20547" y="15944"/>
                    <a:pt x="19912" y="18308"/>
                  </a:cubicBezTo>
                  <a:cubicBezTo>
                    <a:pt x="19618" y="19404"/>
                    <a:pt x="19353" y="20501"/>
                    <a:pt x="19118" y="21600"/>
                  </a:cubicBezTo>
                  <a:lnTo>
                    <a:pt x="12211" y="21290"/>
                  </a:lnTo>
                  <a:lnTo>
                    <a:pt x="13315" y="14514"/>
                  </a:lnTo>
                  <a:cubicBezTo>
                    <a:pt x="13518" y="13400"/>
                    <a:pt x="13479" y="12285"/>
                    <a:pt x="13203" y="11182"/>
                  </a:cubicBezTo>
                  <a:cubicBezTo>
                    <a:pt x="12926" y="10071"/>
                    <a:pt x="12407" y="8970"/>
                    <a:pt x="11744" y="7879"/>
                  </a:cubicBezTo>
                  <a:cubicBezTo>
                    <a:pt x="11203" y="6990"/>
                    <a:pt x="10568" y="6111"/>
                    <a:pt x="9841" y="5246"/>
                  </a:cubicBezTo>
                  <a:cubicBezTo>
                    <a:pt x="9638" y="6705"/>
                    <a:pt x="9333" y="8162"/>
                    <a:pt x="8928" y="9614"/>
                  </a:cubicBezTo>
                  <a:cubicBezTo>
                    <a:pt x="8603" y="10778"/>
                    <a:pt x="8213" y="11938"/>
                    <a:pt x="8034" y="13107"/>
                  </a:cubicBezTo>
                  <a:cubicBezTo>
                    <a:pt x="7823" y="14486"/>
                    <a:pt x="7907" y="15869"/>
                    <a:pt x="8283" y="17241"/>
                  </a:cubicBezTo>
                  <a:lnTo>
                    <a:pt x="8797" y="20823"/>
                  </a:lnTo>
                  <a:lnTo>
                    <a:pt x="2186" y="20685"/>
                  </a:lnTo>
                  <a:cubicBezTo>
                    <a:pt x="1897" y="19030"/>
                    <a:pt x="909" y="17380"/>
                    <a:pt x="882" y="15721"/>
                  </a:cubicBezTo>
                  <a:cubicBezTo>
                    <a:pt x="859" y="14296"/>
                    <a:pt x="477" y="12876"/>
                    <a:pt x="332" y="11453"/>
                  </a:cubicBezTo>
                  <a:cubicBezTo>
                    <a:pt x="188" y="10033"/>
                    <a:pt x="301" y="8610"/>
                    <a:pt x="220" y="7189"/>
                  </a:cubicBezTo>
                  <a:cubicBezTo>
                    <a:pt x="133" y="5657"/>
                    <a:pt x="-99" y="4128"/>
                    <a:pt x="47" y="2600"/>
                  </a:cubicBezTo>
                  <a:cubicBezTo>
                    <a:pt x="131" y="1729"/>
                    <a:pt x="337" y="861"/>
                    <a:pt x="664" y="0"/>
                  </a:cubicBezTo>
                  <a:lnTo>
                    <a:pt x="19961" y="68"/>
                  </a:lnTo>
                  <a:close/>
                </a:path>
              </a:pathLst>
            </a:custGeom>
            <a:solidFill>
              <a:schemeClr val="tx1">
                <a:lumMod val="75000"/>
                <a:lumOff val="25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20" name="Shape 60864">
              <a:extLst>
                <a:ext uri="{FF2B5EF4-FFF2-40B4-BE49-F238E27FC236}">
                  <a16:creationId xmlns:a16="http://schemas.microsoft.com/office/drawing/2014/main" id="{2252C679-33CE-8A45-A06E-F1D7B5B9C3F0}"/>
                </a:ext>
              </a:extLst>
            </p:cNvPr>
            <p:cNvSpPr/>
            <p:nvPr/>
          </p:nvSpPr>
          <p:spPr>
            <a:xfrm flipH="1">
              <a:off x="6073254" y="4037750"/>
              <a:ext cx="945499" cy="3069449"/>
            </a:xfrm>
            <a:custGeom>
              <a:avLst/>
              <a:gdLst/>
              <a:ahLst/>
              <a:cxnLst>
                <a:cxn ang="0">
                  <a:pos x="wd2" y="hd2"/>
                </a:cxn>
                <a:cxn ang="5400000">
                  <a:pos x="wd2" y="hd2"/>
                </a:cxn>
                <a:cxn ang="10800000">
                  <a:pos x="wd2" y="hd2"/>
                </a:cxn>
                <a:cxn ang="16200000">
                  <a:pos x="wd2" y="hd2"/>
                </a:cxn>
              </a:cxnLst>
              <a:rect l="0" t="0" r="r" b="b"/>
              <a:pathLst>
                <a:path w="21600" h="21597" extrusionOk="0">
                  <a:moveTo>
                    <a:pt x="4166" y="128"/>
                  </a:moveTo>
                  <a:lnTo>
                    <a:pt x="0" y="21320"/>
                  </a:lnTo>
                  <a:cubicBezTo>
                    <a:pt x="3568" y="21507"/>
                    <a:pt x="7181" y="21600"/>
                    <a:pt x="10800" y="21597"/>
                  </a:cubicBezTo>
                  <a:cubicBezTo>
                    <a:pt x="14421" y="21594"/>
                    <a:pt x="18034" y="21496"/>
                    <a:pt x="21600" y="21303"/>
                  </a:cubicBezTo>
                  <a:cubicBezTo>
                    <a:pt x="17268" y="20517"/>
                    <a:pt x="14003" y="19275"/>
                    <a:pt x="12406" y="17807"/>
                  </a:cubicBezTo>
                  <a:cubicBezTo>
                    <a:pt x="12078" y="17505"/>
                    <a:pt x="11824" y="17196"/>
                    <a:pt x="11674" y="16881"/>
                  </a:cubicBezTo>
                  <a:cubicBezTo>
                    <a:pt x="11227" y="15945"/>
                    <a:pt x="11691" y="15017"/>
                    <a:pt x="12139" y="14087"/>
                  </a:cubicBezTo>
                  <a:cubicBezTo>
                    <a:pt x="13436" y="11396"/>
                    <a:pt x="14605" y="8696"/>
                    <a:pt x="16561" y="6043"/>
                  </a:cubicBezTo>
                  <a:cubicBezTo>
                    <a:pt x="17319" y="5015"/>
                    <a:pt x="18195" y="3994"/>
                    <a:pt x="18640" y="2948"/>
                  </a:cubicBezTo>
                  <a:cubicBezTo>
                    <a:pt x="19056" y="1970"/>
                    <a:pt x="19090" y="981"/>
                    <a:pt x="18741" y="0"/>
                  </a:cubicBezTo>
                  <a:lnTo>
                    <a:pt x="4166" y="128"/>
                  </a:lnTo>
                  <a:close/>
                </a:path>
              </a:pathLst>
            </a:custGeom>
            <a:solidFill>
              <a:schemeClr val="bg1"/>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5" name="Shape 60866">
              <a:extLst>
                <a:ext uri="{FF2B5EF4-FFF2-40B4-BE49-F238E27FC236}">
                  <a16:creationId xmlns:a16="http://schemas.microsoft.com/office/drawing/2014/main" id="{C2D127D7-7D86-7848-9C28-8B102BFFF502}"/>
                </a:ext>
              </a:extLst>
            </p:cNvPr>
            <p:cNvSpPr/>
            <p:nvPr/>
          </p:nvSpPr>
          <p:spPr>
            <a:xfrm>
              <a:off x="6198357" y="4012026"/>
              <a:ext cx="641080" cy="1987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407"/>
                  </a:lnTo>
                  <a:lnTo>
                    <a:pt x="1989" y="21600"/>
                  </a:lnTo>
                  <a:lnTo>
                    <a:pt x="19176" y="19877"/>
                  </a:lnTo>
                  <a:lnTo>
                    <a:pt x="21600" y="0"/>
                  </a:lnTo>
                  <a:close/>
                </a:path>
              </a:pathLst>
            </a:custGeom>
            <a:solidFill>
              <a:srgbClr val="999999"/>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6" name="Shape 60867">
              <a:extLst>
                <a:ext uri="{FF2B5EF4-FFF2-40B4-BE49-F238E27FC236}">
                  <a16:creationId xmlns:a16="http://schemas.microsoft.com/office/drawing/2014/main" id="{8506CFBA-A839-D842-862D-D09E3DD2DF92}"/>
                </a:ext>
              </a:extLst>
            </p:cNvPr>
            <p:cNvSpPr/>
            <p:nvPr/>
          </p:nvSpPr>
          <p:spPr>
            <a:xfrm flipH="1">
              <a:off x="6271730" y="3957123"/>
              <a:ext cx="500760" cy="560188"/>
            </a:xfrm>
            <a:custGeom>
              <a:avLst/>
              <a:gdLst/>
              <a:ahLst/>
              <a:cxnLst>
                <a:cxn ang="0">
                  <a:pos x="wd2" y="hd2"/>
                </a:cxn>
                <a:cxn ang="5400000">
                  <a:pos x="wd2" y="hd2"/>
                </a:cxn>
                <a:cxn ang="10800000">
                  <a:pos x="wd2" y="hd2"/>
                </a:cxn>
                <a:cxn ang="16200000">
                  <a:pos x="wd2" y="hd2"/>
                </a:cxn>
              </a:cxnLst>
              <a:rect l="0" t="0" r="r" b="b"/>
              <a:pathLst>
                <a:path w="21600" h="21600" extrusionOk="0">
                  <a:moveTo>
                    <a:pt x="2726" y="0"/>
                  </a:moveTo>
                  <a:cubicBezTo>
                    <a:pt x="2568" y="1299"/>
                    <a:pt x="2341" y="2590"/>
                    <a:pt x="2046" y="3870"/>
                  </a:cubicBezTo>
                  <a:cubicBezTo>
                    <a:pt x="1552" y="6020"/>
                    <a:pt x="867" y="8131"/>
                    <a:pt x="0" y="10184"/>
                  </a:cubicBezTo>
                  <a:lnTo>
                    <a:pt x="10993" y="21600"/>
                  </a:lnTo>
                  <a:lnTo>
                    <a:pt x="21600" y="10184"/>
                  </a:lnTo>
                  <a:cubicBezTo>
                    <a:pt x="20733" y="8131"/>
                    <a:pt x="20048" y="6020"/>
                    <a:pt x="19554" y="3870"/>
                  </a:cubicBezTo>
                  <a:cubicBezTo>
                    <a:pt x="19259" y="2590"/>
                    <a:pt x="19032" y="1299"/>
                    <a:pt x="18874" y="0"/>
                  </a:cubicBezTo>
                  <a:lnTo>
                    <a:pt x="2726" y="0"/>
                  </a:lnTo>
                  <a:close/>
                </a:path>
              </a:pathLst>
            </a:custGeom>
            <a:solidFill>
              <a:srgbClr val="B9B9B9"/>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7" name="Shape 60868">
              <a:extLst>
                <a:ext uri="{FF2B5EF4-FFF2-40B4-BE49-F238E27FC236}">
                  <a16:creationId xmlns:a16="http://schemas.microsoft.com/office/drawing/2014/main" id="{EC7C0A3B-2A8C-1343-A9BC-EFCA31642015}"/>
                </a:ext>
              </a:extLst>
            </p:cNvPr>
            <p:cNvSpPr/>
            <p:nvPr/>
          </p:nvSpPr>
          <p:spPr>
            <a:xfrm>
              <a:off x="6093196" y="4015566"/>
              <a:ext cx="860043" cy="654662"/>
            </a:xfrm>
            <a:custGeom>
              <a:avLst/>
              <a:gdLst/>
              <a:ahLst/>
              <a:cxnLst>
                <a:cxn ang="0">
                  <a:pos x="wd2" y="hd2"/>
                </a:cxn>
                <a:cxn ang="5400000">
                  <a:pos x="wd2" y="hd2"/>
                </a:cxn>
                <a:cxn ang="10800000">
                  <a:pos x="wd2" y="hd2"/>
                </a:cxn>
                <a:cxn ang="16200000">
                  <a:pos x="wd2" y="hd2"/>
                </a:cxn>
              </a:cxnLst>
              <a:rect l="0" t="0" r="r" b="b"/>
              <a:pathLst>
                <a:path w="21600" h="21600" extrusionOk="0">
                  <a:moveTo>
                    <a:pt x="18628" y="0"/>
                  </a:moveTo>
                  <a:lnTo>
                    <a:pt x="10597" y="16444"/>
                  </a:lnTo>
                  <a:lnTo>
                    <a:pt x="2691" y="331"/>
                  </a:lnTo>
                  <a:lnTo>
                    <a:pt x="0" y="4014"/>
                  </a:lnTo>
                  <a:lnTo>
                    <a:pt x="4976" y="21600"/>
                  </a:lnTo>
                  <a:lnTo>
                    <a:pt x="10639" y="16573"/>
                  </a:lnTo>
                  <a:lnTo>
                    <a:pt x="17577" y="21490"/>
                  </a:lnTo>
                  <a:lnTo>
                    <a:pt x="21600" y="4769"/>
                  </a:lnTo>
                  <a:lnTo>
                    <a:pt x="18628" y="0"/>
                  </a:lnTo>
                  <a:close/>
                </a:path>
              </a:pathLst>
            </a:custGeom>
            <a:solidFill>
              <a:srgbClr val="E5E5E5"/>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1" name="Shape 60871">
              <a:extLst>
                <a:ext uri="{FF2B5EF4-FFF2-40B4-BE49-F238E27FC236}">
                  <a16:creationId xmlns:a16="http://schemas.microsoft.com/office/drawing/2014/main" id="{374E355D-3723-5A42-A9C8-1582E3FAF9F2}"/>
                </a:ext>
              </a:extLst>
            </p:cNvPr>
            <p:cNvSpPr/>
            <p:nvPr/>
          </p:nvSpPr>
          <p:spPr>
            <a:xfrm flipH="1">
              <a:off x="5931138" y="2843219"/>
              <a:ext cx="1181735" cy="1309833"/>
            </a:xfrm>
            <a:custGeom>
              <a:avLst/>
              <a:gdLst/>
              <a:ahLst/>
              <a:cxnLst>
                <a:cxn ang="0">
                  <a:pos x="wd2" y="hd2"/>
                </a:cxn>
                <a:cxn ang="5400000">
                  <a:pos x="wd2" y="hd2"/>
                </a:cxn>
                <a:cxn ang="10800000">
                  <a:pos x="wd2" y="hd2"/>
                </a:cxn>
                <a:cxn ang="16200000">
                  <a:pos x="wd2" y="hd2"/>
                </a:cxn>
              </a:cxnLst>
              <a:rect l="0" t="0" r="r" b="b"/>
              <a:pathLst>
                <a:path w="21319" h="21544" extrusionOk="0">
                  <a:moveTo>
                    <a:pt x="13300" y="0"/>
                  </a:moveTo>
                  <a:cubicBezTo>
                    <a:pt x="12956" y="318"/>
                    <a:pt x="12587" y="607"/>
                    <a:pt x="12192" y="871"/>
                  </a:cubicBezTo>
                  <a:cubicBezTo>
                    <a:pt x="11552" y="1300"/>
                    <a:pt x="10851" y="1648"/>
                    <a:pt x="10112" y="1913"/>
                  </a:cubicBezTo>
                  <a:cubicBezTo>
                    <a:pt x="10319" y="1723"/>
                    <a:pt x="10459" y="1484"/>
                    <a:pt x="10514" y="1221"/>
                  </a:cubicBezTo>
                  <a:cubicBezTo>
                    <a:pt x="10558" y="1008"/>
                    <a:pt x="10548" y="786"/>
                    <a:pt x="10478" y="578"/>
                  </a:cubicBezTo>
                  <a:cubicBezTo>
                    <a:pt x="9313" y="1174"/>
                    <a:pt x="8059" y="1612"/>
                    <a:pt x="6754" y="1872"/>
                  </a:cubicBezTo>
                  <a:cubicBezTo>
                    <a:pt x="5463" y="2131"/>
                    <a:pt x="4134" y="2217"/>
                    <a:pt x="2816" y="2125"/>
                  </a:cubicBezTo>
                  <a:cubicBezTo>
                    <a:pt x="2220" y="3390"/>
                    <a:pt x="1861" y="4718"/>
                    <a:pt x="1656" y="6065"/>
                  </a:cubicBezTo>
                  <a:cubicBezTo>
                    <a:pt x="1642" y="6361"/>
                    <a:pt x="1604" y="6650"/>
                    <a:pt x="1530" y="6928"/>
                  </a:cubicBezTo>
                  <a:cubicBezTo>
                    <a:pt x="1397" y="8433"/>
                    <a:pt x="1483" y="9954"/>
                    <a:pt x="1843" y="11446"/>
                  </a:cubicBezTo>
                  <a:cubicBezTo>
                    <a:pt x="1911" y="11727"/>
                    <a:pt x="1990" y="12009"/>
                    <a:pt x="2075" y="12285"/>
                  </a:cubicBezTo>
                  <a:cubicBezTo>
                    <a:pt x="1592" y="10912"/>
                    <a:pt x="1201" y="9521"/>
                    <a:pt x="861" y="8125"/>
                  </a:cubicBezTo>
                  <a:cubicBezTo>
                    <a:pt x="719" y="8264"/>
                    <a:pt x="567" y="8397"/>
                    <a:pt x="441" y="8548"/>
                  </a:cubicBezTo>
                  <a:cubicBezTo>
                    <a:pt x="-143" y="9252"/>
                    <a:pt x="-78" y="10170"/>
                    <a:pt x="236" y="10966"/>
                  </a:cubicBezTo>
                  <a:cubicBezTo>
                    <a:pt x="568" y="11810"/>
                    <a:pt x="1180" y="12555"/>
                    <a:pt x="2039" y="13083"/>
                  </a:cubicBezTo>
                  <a:cubicBezTo>
                    <a:pt x="2855" y="15320"/>
                    <a:pt x="4137" y="17291"/>
                    <a:pt x="5745" y="18953"/>
                  </a:cubicBezTo>
                  <a:cubicBezTo>
                    <a:pt x="7014" y="20263"/>
                    <a:pt x="8613" y="21485"/>
                    <a:pt x="10657" y="21541"/>
                  </a:cubicBezTo>
                  <a:cubicBezTo>
                    <a:pt x="12760" y="21600"/>
                    <a:pt x="14461" y="20433"/>
                    <a:pt x="15773" y="19124"/>
                  </a:cubicBezTo>
                  <a:cubicBezTo>
                    <a:pt x="17429" y="17472"/>
                    <a:pt x="18669" y="15428"/>
                    <a:pt x="19274" y="13083"/>
                  </a:cubicBezTo>
                  <a:cubicBezTo>
                    <a:pt x="20133" y="12555"/>
                    <a:pt x="20754" y="11810"/>
                    <a:pt x="21086" y="10966"/>
                  </a:cubicBezTo>
                  <a:cubicBezTo>
                    <a:pt x="21400" y="10170"/>
                    <a:pt x="21457" y="9252"/>
                    <a:pt x="20872" y="8548"/>
                  </a:cubicBezTo>
                  <a:cubicBezTo>
                    <a:pt x="20784" y="8443"/>
                    <a:pt x="20679" y="8350"/>
                    <a:pt x="20577" y="8255"/>
                  </a:cubicBezTo>
                  <a:cubicBezTo>
                    <a:pt x="20300" y="9250"/>
                    <a:pt x="19967" y="10231"/>
                    <a:pt x="19506" y="11178"/>
                  </a:cubicBezTo>
                  <a:cubicBezTo>
                    <a:pt x="19685" y="9686"/>
                    <a:pt x="19673" y="8203"/>
                    <a:pt x="19497" y="6749"/>
                  </a:cubicBezTo>
                  <a:cubicBezTo>
                    <a:pt x="19314" y="5236"/>
                    <a:pt x="18945" y="3701"/>
                    <a:pt x="17943" y="2418"/>
                  </a:cubicBezTo>
                  <a:cubicBezTo>
                    <a:pt x="16861" y="1032"/>
                    <a:pt x="15158" y="148"/>
                    <a:pt x="13300" y="0"/>
                  </a:cubicBezTo>
                  <a:close/>
                </a:path>
              </a:pathLst>
            </a:custGeom>
            <a:solidFill>
              <a:schemeClr val="bg1">
                <a:lumMod val="95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2" name="Shape 60872">
              <a:extLst>
                <a:ext uri="{FF2B5EF4-FFF2-40B4-BE49-F238E27FC236}">
                  <a16:creationId xmlns:a16="http://schemas.microsoft.com/office/drawing/2014/main" id="{98998754-612C-2E4E-BB76-66B4B4F70ADC}"/>
                </a:ext>
              </a:extLst>
            </p:cNvPr>
            <p:cNvSpPr/>
            <p:nvPr/>
          </p:nvSpPr>
          <p:spPr>
            <a:xfrm flipH="1">
              <a:off x="5936379" y="2498589"/>
              <a:ext cx="1171171" cy="1091544"/>
            </a:xfrm>
            <a:custGeom>
              <a:avLst/>
              <a:gdLst/>
              <a:ahLst/>
              <a:cxnLst>
                <a:cxn ang="0">
                  <a:pos x="wd2" y="hd2"/>
                </a:cxn>
                <a:cxn ang="5400000">
                  <a:pos x="wd2" y="hd2"/>
                </a:cxn>
                <a:cxn ang="10800000">
                  <a:pos x="wd2" y="hd2"/>
                </a:cxn>
                <a:cxn ang="16200000">
                  <a:pos x="wd2" y="hd2"/>
                </a:cxn>
              </a:cxnLst>
              <a:rect l="0" t="0" r="r" b="b"/>
              <a:pathLst>
                <a:path w="21174" h="19990" extrusionOk="0">
                  <a:moveTo>
                    <a:pt x="10403" y="6958"/>
                  </a:moveTo>
                  <a:cubicBezTo>
                    <a:pt x="9235" y="7621"/>
                    <a:pt x="7977" y="8106"/>
                    <a:pt x="6669" y="8396"/>
                  </a:cubicBezTo>
                  <a:cubicBezTo>
                    <a:pt x="5375" y="8684"/>
                    <a:pt x="4047" y="8778"/>
                    <a:pt x="2726" y="8675"/>
                  </a:cubicBezTo>
                  <a:cubicBezTo>
                    <a:pt x="1338" y="11949"/>
                    <a:pt x="997" y="15580"/>
                    <a:pt x="1752" y="19060"/>
                  </a:cubicBezTo>
                  <a:cubicBezTo>
                    <a:pt x="1819" y="19372"/>
                    <a:pt x="1896" y="19682"/>
                    <a:pt x="1981" y="19990"/>
                  </a:cubicBezTo>
                  <a:cubicBezTo>
                    <a:pt x="1362" y="18037"/>
                    <a:pt x="861" y="16058"/>
                    <a:pt x="476" y="14065"/>
                  </a:cubicBezTo>
                  <a:cubicBezTo>
                    <a:pt x="-15" y="11518"/>
                    <a:pt x="-311" y="8872"/>
                    <a:pt x="531" y="6418"/>
                  </a:cubicBezTo>
                  <a:cubicBezTo>
                    <a:pt x="2421" y="911"/>
                    <a:pt x="8698" y="-1610"/>
                    <a:pt x="13800" y="1089"/>
                  </a:cubicBezTo>
                  <a:cubicBezTo>
                    <a:pt x="15692" y="966"/>
                    <a:pt x="17519" y="1694"/>
                    <a:pt x="18818" y="3045"/>
                  </a:cubicBezTo>
                  <a:cubicBezTo>
                    <a:pt x="20470" y="4764"/>
                    <a:pt x="21050" y="7209"/>
                    <a:pt x="21155" y="9649"/>
                  </a:cubicBezTo>
                  <a:cubicBezTo>
                    <a:pt x="21289" y="12776"/>
                    <a:pt x="20707" y="15889"/>
                    <a:pt x="19448" y="18762"/>
                  </a:cubicBezTo>
                  <a:cubicBezTo>
                    <a:pt x="19627" y="17100"/>
                    <a:pt x="19622" y="15449"/>
                    <a:pt x="19446" y="13830"/>
                  </a:cubicBezTo>
                  <a:cubicBezTo>
                    <a:pt x="19263" y="12145"/>
                    <a:pt x="18886" y="10429"/>
                    <a:pt x="17881" y="9000"/>
                  </a:cubicBezTo>
                  <a:cubicBezTo>
                    <a:pt x="16797" y="7457"/>
                    <a:pt x="15098" y="6473"/>
                    <a:pt x="13235" y="6308"/>
                  </a:cubicBezTo>
                  <a:cubicBezTo>
                    <a:pt x="12891" y="6662"/>
                    <a:pt x="12519" y="6987"/>
                    <a:pt x="12124" y="7281"/>
                  </a:cubicBezTo>
                  <a:cubicBezTo>
                    <a:pt x="11482" y="7759"/>
                    <a:pt x="10781" y="8150"/>
                    <a:pt x="10040" y="8446"/>
                  </a:cubicBezTo>
                  <a:cubicBezTo>
                    <a:pt x="10248" y="8234"/>
                    <a:pt x="10388" y="7965"/>
                    <a:pt x="10443" y="7672"/>
                  </a:cubicBezTo>
                  <a:cubicBezTo>
                    <a:pt x="10487" y="7434"/>
                    <a:pt x="10473" y="7189"/>
                    <a:pt x="10403" y="6958"/>
                  </a:cubicBezTo>
                  <a:close/>
                </a:path>
              </a:pathLst>
            </a:custGeom>
            <a:solidFill>
              <a:schemeClr val="bg1">
                <a:lumMod val="50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grpSp>
      <p:grpSp>
        <p:nvGrpSpPr>
          <p:cNvPr id="48" name="Group 47">
            <a:extLst>
              <a:ext uri="{FF2B5EF4-FFF2-40B4-BE49-F238E27FC236}">
                <a16:creationId xmlns:a16="http://schemas.microsoft.com/office/drawing/2014/main" id="{571E3D56-0BBF-6F4D-83EE-ABE3424E2C63}"/>
              </a:ext>
            </a:extLst>
          </p:cNvPr>
          <p:cNvGrpSpPr/>
          <p:nvPr/>
        </p:nvGrpSpPr>
        <p:grpSpPr>
          <a:xfrm>
            <a:off x="10281075" y="8149064"/>
            <a:ext cx="3207138" cy="5982114"/>
            <a:chOff x="9301223" y="7733890"/>
            <a:chExt cx="3207138" cy="5982114"/>
          </a:xfrm>
        </p:grpSpPr>
        <p:sp>
          <p:nvSpPr>
            <p:cNvPr id="34" name="Shape 60843">
              <a:extLst>
                <a:ext uri="{FF2B5EF4-FFF2-40B4-BE49-F238E27FC236}">
                  <a16:creationId xmlns:a16="http://schemas.microsoft.com/office/drawing/2014/main" id="{D0784A90-B84F-E446-983A-2D58DD2D1D1E}"/>
                </a:ext>
              </a:extLst>
            </p:cNvPr>
            <p:cNvSpPr/>
            <p:nvPr/>
          </p:nvSpPr>
          <p:spPr>
            <a:xfrm>
              <a:off x="10497369" y="9222213"/>
              <a:ext cx="814503" cy="1093839"/>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bg1">
                <a:lumMod val="95000"/>
              </a:schemeClr>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35" name="Shape 60844">
              <a:extLst>
                <a:ext uri="{FF2B5EF4-FFF2-40B4-BE49-F238E27FC236}">
                  <a16:creationId xmlns:a16="http://schemas.microsoft.com/office/drawing/2014/main" id="{60B57708-5A63-E34A-A4E8-314D85A6600D}"/>
                </a:ext>
              </a:extLst>
            </p:cNvPr>
            <p:cNvSpPr/>
            <p:nvPr/>
          </p:nvSpPr>
          <p:spPr>
            <a:xfrm>
              <a:off x="10094378" y="7733890"/>
              <a:ext cx="1620485" cy="1885728"/>
            </a:xfrm>
            <a:custGeom>
              <a:avLst/>
              <a:gdLst/>
              <a:ahLst/>
              <a:cxnLst>
                <a:cxn ang="0">
                  <a:pos x="wd2" y="hd2"/>
                </a:cxn>
                <a:cxn ang="5400000">
                  <a:pos x="wd2" y="hd2"/>
                </a:cxn>
                <a:cxn ang="10800000">
                  <a:pos x="wd2" y="hd2"/>
                </a:cxn>
                <a:cxn ang="16200000">
                  <a:pos x="wd2" y="hd2"/>
                </a:cxn>
              </a:cxnLst>
              <a:rect l="0" t="0" r="r" b="b"/>
              <a:pathLst>
                <a:path w="21026" h="21427" extrusionOk="0">
                  <a:moveTo>
                    <a:pt x="6460" y="519"/>
                  </a:moveTo>
                  <a:cubicBezTo>
                    <a:pt x="4972" y="907"/>
                    <a:pt x="3564" y="1513"/>
                    <a:pt x="2491" y="2467"/>
                  </a:cubicBezTo>
                  <a:cubicBezTo>
                    <a:pt x="1131" y="3676"/>
                    <a:pt x="437" y="5304"/>
                    <a:pt x="155" y="6990"/>
                  </a:cubicBezTo>
                  <a:cubicBezTo>
                    <a:pt x="-287" y="9630"/>
                    <a:pt x="264" y="12295"/>
                    <a:pt x="1210" y="14828"/>
                  </a:cubicBezTo>
                  <a:cubicBezTo>
                    <a:pt x="1548" y="15732"/>
                    <a:pt x="1943" y="16628"/>
                    <a:pt x="2491" y="17441"/>
                  </a:cubicBezTo>
                  <a:cubicBezTo>
                    <a:pt x="3266" y="18591"/>
                    <a:pt x="4355" y="19570"/>
                    <a:pt x="5672" y="20288"/>
                  </a:cubicBezTo>
                  <a:cubicBezTo>
                    <a:pt x="7143" y="21034"/>
                    <a:pt x="8813" y="21427"/>
                    <a:pt x="10513" y="21427"/>
                  </a:cubicBezTo>
                  <a:cubicBezTo>
                    <a:pt x="12213" y="21427"/>
                    <a:pt x="13883" y="21034"/>
                    <a:pt x="15354" y="20288"/>
                  </a:cubicBezTo>
                  <a:cubicBezTo>
                    <a:pt x="16671" y="19570"/>
                    <a:pt x="17760" y="18591"/>
                    <a:pt x="18535" y="17441"/>
                  </a:cubicBezTo>
                  <a:cubicBezTo>
                    <a:pt x="19083" y="16628"/>
                    <a:pt x="19478" y="15732"/>
                    <a:pt x="19816" y="14828"/>
                  </a:cubicBezTo>
                  <a:cubicBezTo>
                    <a:pt x="20762" y="12295"/>
                    <a:pt x="21313" y="9630"/>
                    <a:pt x="20871" y="6990"/>
                  </a:cubicBezTo>
                  <a:cubicBezTo>
                    <a:pt x="20589" y="5304"/>
                    <a:pt x="19895" y="3676"/>
                    <a:pt x="18535" y="2467"/>
                  </a:cubicBezTo>
                  <a:cubicBezTo>
                    <a:pt x="17462" y="1513"/>
                    <a:pt x="16054" y="907"/>
                    <a:pt x="14566" y="519"/>
                  </a:cubicBezTo>
                  <a:cubicBezTo>
                    <a:pt x="11910" y="-173"/>
                    <a:pt x="9116" y="-173"/>
                    <a:pt x="6460" y="519"/>
                  </a:cubicBezTo>
                  <a:close/>
                </a:path>
              </a:pathLst>
            </a:custGeom>
            <a:solidFill>
              <a:srgbClr val="5D5D5D"/>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36" name="Shape 60845">
              <a:extLst>
                <a:ext uri="{FF2B5EF4-FFF2-40B4-BE49-F238E27FC236}">
                  <a16:creationId xmlns:a16="http://schemas.microsoft.com/office/drawing/2014/main" id="{0A3940ED-4AAB-ED4F-8FA3-D653603D05D2}"/>
                </a:ext>
              </a:extLst>
            </p:cNvPr>
            <p:cNvSpPr/>
            <p:nvPr/>
          </p:nvSpPr>
          <p:spPr>
            <a:xfrm>
              <a:off x="9301223" y="9769076"/>
              <a:ext cx="3207138" cy="3946928"/>
            </a:xfrm>
            <a:custGeom>
              <a:avLst/>
              <a:gdLst/>
              <a:ahLst/>
              <a:cxnLst>
                <a:cxn ang="0">
                  <a:pos x="wd2" y="hd2"/>
                </a:cxn>
                <a:cxn ang="5400000">
                  <a:pos x="wd2" y="hd2"/>
                </a:cxn>
                <a:cxn ang="10800000">
                  <a:pos x="wd2" y="hd2"/>
                </a:cxn>
                <a:cxn ang="16200000">
                  <a:pos x="wd2" y="hd2"/>
                </a:cxn>
              </a:cxnLst>
              <a:rect l="0" t="0" r="r" b="b"/>
              <a:pathLst>
                <a:path w="21415" h="21600" extrusionOk="0">
                  <a:moveTo>
                    <a:pt x="10702" y="0"/>
                  </a:moveTo>
                  <a:cubicBezTo>
                    <a:pt x="9627" y="0"/>
                    <a:pt x="8559" y="114"/>
                    <a:pt x="7520" y="339"/>
                  </a:cubicBezTo>
                  <a:lnTo>
                    <a:pt x="7285" y="1329"/>
                  </a:lnTo>
                  <a:cubicBezTo>
                    <a:pt x="6215" y="1399"/>
                    <a:pt x="5168" y="1530"/>
                    <a:pt x="4136" y="1720"/>
                  </a:cubicBezTo>
                  <a:cubicBezTo>
                    <a:pt x="2889" y="1948"/>
                    <a:pt x="1620" y="2291"/>
                    <a:pt x="834" y="3115"/>
                  </a:cubicBezTo>
                  <a:cubicBezTo>
                    <a:pt x="-96" y="4091"/>
                    <a:pt x="-62" y="5270"/>
                    <a:pt x="67" y="6478"/>
                  </a:cubicBezTo>
                  <a:cubicBezTo>
                    <a:pt x="199" y="7722"/>
                    <a:pt x="388" y="9056"/>
                    <a:pt x="517" y="10330"/>
                  </a:cubicBezTo>
                  <a:cubicBezTo>
                    <a:pt x="590" y="11038"/>
                    <a:pt x="635" y="11760"/>
                    <a:pt x="1021" y="12397"/>
                  </a:cubicBezTo>
                  <a:cubicBezTo>
                    <a:pt x="1448" y="13104"/>
                    <a:pt x="2236" y="13617"/>
                    <a:pt x="3171" y="13802"/>
                  </a:cubicBezTo>
                  <a:lnTo>
                    <a:pt x="1781" y="21600"/>
                  </a:lnTo>
                  <a:lnTo>
                    <a:pt x="19627" y="21600"/>
                  </a:lnTo>
                  <a:lnTo>
                    <a:pt x="18245" y="13802"/>
                  </a:lnTo>
                  <a:cubicBezTo>
                    <a:pt x="19181" y="13619"/>
                    <a:pt x="19966" y="13105"/>
                    <a:pt x="20391" y="12397"/>
                  </a:cubicBezTo>
                  <a:cubicBezTo>
                    <a:pt x="20774" y="11760"/>
                    <a:pt x="20818" y="11038"/>
                    <a:pt x="20891" y="10330"/>
                  </a:cubicBezTo>
                  <a:cubicBezTo>
                    <a:pt x="21020" y="9056"/>
                    <a:pt x="21216" y="7722"/>
                    <a:pt x="21349" y="6478"/>
                  </a:cubicBezTo>
                  <a:cubicBezTo>
                    <a:pt x="21478" y="5270"/>
                    <a:pt x="21504" y="4091"/>
                    <a:pt x="20574" y="3115"/>
                  </a:cubicBezTo>
                  <a:cubicBezTo>
                    <a:pt x="19788" y="2291"/>
                    <a:pt x="18522" y="1948"/>
                    <a:pt x="17276" y="1720"/>
                  </a:cubicBezTo>
                  <a:cubicBezTo>
                    <a:pt x="16243" y="1531"/>
                    <a:pt x="15189" y="1399"/>
                    <a:pt x="14119" y="1329"/>
                  </a:cubicBezTo>
                  <a:lnTo>
                    <a:pt x="13888" y="339"/>
                  </a:lnTo>
                  <a:cubicBezTo>
                    <a:pt x="12849" y="114"/>
                    <a:pt x="11777" y="0"/>
                    <a:pt x="10702" y="0"/>
                  </a:cubicBezTo>
                  <a:close/>
                </a:path>
              </a:pathLst>
            </a:custGeom>
            <a:solidFill>
              <a:schemeClr val="accent2"/>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grpSp>
      <p:grpSp>
        <p:nvGrpSpPr>
          <p:cNvPr id="47" name="Group 46">
            <a:extLst>
              <a:ext uri="{FF2B5EF4-FFF2-40B4-BE49-F238E27FC236}">
                <a16:creationId xmlns:a16="http://schemas.microsoft.com/office/drawing/2014/main" id="{5D748AE3-14D4-E74E-8CFB-CF7C1BE022EE}"/>
              </a:ext>
            </a:extLst>
          </p:cNvPr>
          <p:cNvGrpSpPr/>
          <p:nvPr/>
        </p:nvGrpSpPr>
        <p:grpSpPr>
          <a:xfrm>
            <a:off x="14399467" y="8149065"/>
            <a:ext cx="3756053" cy="5982112"/>
            <a:chOff x="12651643" y="7733891"/>
            <a:chExt cx="3756053" cy="5982112"/>
          </a:xfrm>
        </p:grpSpPr>
        <p:sp>
          <p:nvSpPr>
            <p:cNvPr id="31" name="Shape 60847">
              <a:extLst>
                <a:ext uri="{FF2B5EF4-FFF2-40B4-BE49-F238E27FC236}">
                  <a16:creationId xmlns:a16="http://schemas.microsoft.com/office/drawing/2014/main" id="{00BC17E9-7400-CF43-92D9-61C74AD00AB4}"/>
                </a:ext>
              </a:extLst>
            </p:cNvPr>
            <p:cNvSpPr/>
            <p:nvPr/>
          </p:nvSpPr>
          <p:spPr>
            <a:xfrm>
              <a:off x="14122413" y="9222213"/>
              <a:ext cx="814504" cy="1093839"/>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bg1">
                <a:lumMod val="95000"/>
              </a:schemeClr>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32" name="Shape 60848">
              <a:extLst>
                <a:ext uri="{FF2B5EF4-FFF2-40B4-BE49-F238E27FC236}">
                  <a16:creationId xmlns:a16="http://schemas.microsoft.com/office/drawing/2014/main" id="{B239A0E3-02BC-0845-BCB2-E2E64F82CE62}"/>
                </a:ext>
              </a:extLst>
            </p:cNvPr>
            <p:cNvSpPr/>
            <p:nvPr/>
          </p:nvSpPr>
          <p:spPr>
            <a:xfrm>
              <a:off x="13672404" y="7733891"/>
              <a:ext cx="1714521" cy="2105516"/>
            </a:xfrm>
            <a:custGeom>
              <a:avLst/>
              <a:gdLst/>
              <a:ahLst/>
              <a:cxnLst>
                <a:cxn ang="0">
                  <a:pos x="wd2" y="hd2"/>
                </a:cxn>
                <a:cxn ang="5400000">
                  <a:pos x="wd2" y="hd2"/>
                </a:cxn>
                <a:cxn ang="10800000">
                  <a:pos x="wd2" y="hd2"/>
                </a:cxn>
                <a:cxn ang="16200000">
                  <a:pos x="wd2" y="hd2"/>
                </a:cxn>
              </a:cxnLst>
              <a:rect l="0" t="0" r="r" b="b"/>
              <a:pathLst>
                <a:path w="20609" h="21443" extrusionOk="0">
                  <a:moveTo>
                    <a:pt x="6562" y="455"/>
                  </a:moveTo>
                  <a:cubicBezTo>
                    <a:pt x="5179" y="794"/>
                    <a:pt x="3863" y="1329"/>
                    <a:pt x="2885" y="2200"/>
                  </a:cubicBezTo>
                  <a:cubicBezTo>
                    <a:pt x="1653" y="3296"/>
                    <a:pt x="1102" y="4774"/>
                    <a:pt x="721" y="6254"/>
                  </a:cubicBezTo>
                  <a:cubicBezTo>
                    <a:pt x="-489" y="10943"/>
                    <a:pt x="-175" y="15824"/>
                    <a:pt x="1663" y="20364"/>
                  </a:cubicBezTo>
                  <a:cubicBezTo>
                    <a:pt x="4463" y="21085"/>
                    <a:pt x="7374" y="21449"/>
                    <a:pt x="10300" y="21443"/>
                  </a:cubicBezTo>
                  <a:cubicBezTo>
                    <a:pt x="13213" y="21438"/>
                    <a:pt x="16109" y="21066"/>
                    <a:pt x="18893" y="20340"/>
                  </a:cubicBezTo>
                  <a:cubicBezTo>
                    <a:pt x="20758" y="15814"/>
                    <a:pt x="21111" y="10939"/>
                    <a:pt x="19912" y="6254"/>
                  </a:cubicBezTo>
                  <a:cubicBezTo>
                    <a:pt x="19534" y="4774"/>
                    <a:pt x="18980" y="3296"/>
                    <a:pt x="17748" y="2200"/>
                  </a:cubicBezTo>
                  <a:cubicBezTo>
                    <a:pt x="16769" y="1329"/>
                    <a:pt x="15454" y="795"/>
                    <a:pt x="14071" y="455"/>
                  </a:cubicBezTo>
                  <a:cubicBezTo>
                    <a:pt x="11608" y="-151"/>
                    <a:pt x="9025" y="-151"/>
                    <a:pt x="6562" y="455"/>
                  </a:cubicBezTo>
                  <a:close/>
                </a:path>
              </a:pathLst>
            </a:custGeom>
            <a:solidFill>
              <a:srgbClr val="5D5D5D"/>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33" name="Shape 60849">
              <a:extLst>
                <a:ext uri="{FF2B5EF4-FFF2-40B4-BE49-F238E27FC236}">
                  <a16:creationId xmlns:a16="http://schemas.microsoft.com/office/drawing/2014/main" id="{8D017AAC-3DFA-B544-84CD-45937BFAC928}"/>
                </a:ext>
              </a:extLst>
            </p:cNvPr>
            <p:cNvSpPr/>
            <p:nvPr/>
          </p:nvSpPr>
          <p:spPr>
            <a:xfrm>
              <a:off x="12651643" y="9876232"/>
              <a:ext cx="3756053" cy="3839771"/>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9872" y="0"/>
                    <a:pt x="8950" y="117"/>
                    <a:pt x="8056" y="348"/>
                  </a:cubicBezTo>
                  <a:lnTo>
                    <a:pt x="7854" y="763"/>
                  </a:lnTo>
                  <a:cubicBezTo>
                    <a:pt x="6999" y="812"/>
                    <a:pt x="6163" y="947"/>
                    <a:pt x="5347" y="1165"/>
                  </a:cubicBezTo>
                  <a:cubicBezTo>
                    <a:pt x="4353" y="1430"/>
                    <a:pt x="3376" y="1832"/>
                    <a:pt x="2709" y="2600"/>
                  </a:cubicBezTo>
                  <a:cubicBezTo>
                    <a:pt x="1873" y="3562"/>
                    <a:pt x="1690" y="4850"/>
                    <a:pt x="1541" y="6100"/>
                  </a:cubicBezTo>
                  <a:cubicBezTo>
                    <a:pt x="1072" y="10012"/>
                    <a:pt x="807" y="14064"/>
                    <a:pt x="376" y="17861"/>
                  </a:cubicBezTo>
                  <a:cubicBezTo>
                    <a:pt x="229" y="19151"/>
                    <a:pt x="101" y="20413"/>
                    <a:pt x="0" y="21600"/>
                  </a:cubicBezTo>
                  <a:lnTo>
                    <a:pt x="3900" y="21600"/>
                  </a:lnTo>
                  <a:lnTo>
                    <a:pt x="5167" y="12775"/>
                  </a:lnTo>
                  <a:lnTo>
                    <a:pt x="4570" y="21600"/>
                  </a:lnTo>
                  <a:lnTo>
                    <a:pt x="10800" y="21600"/>
                  </a:lnTo>
                  <a:lnTo>
                    <a:pt x="17030" y="21600"/>
                  </a:lnTo>
                  <a:lnTo>
                    <a:pt x="16433" y="12775"/>
                  </a:lnTo>
                  <a:lnTo>
                    <a:pt x="17700" y="21600"/>
                  </a:lnTo>
                  <a:lnTo>
                    <a:pt x="21600" y="21600"/>
                  </a:lnTo>
                  <a:cubicBezTo>
                    <a:pt x="21499" y="20413"/>
                    <a:pt x="21371" y="19151"/>
                    <a:pt x="21224" y="17861"/>
                  </a:cubicBezTo>
                  <a:cubicBezTo>
                    <a:pt x="20793" y="14064"/>
                    <a:pt x="20528" y="10012"/>
                    <a:pt x="20059" y="6100"/>
                  </a:cubicBezTo>
                  <a:cubicBezTo>
                    <a:pt x="19910" y="4850"/>
                    <a:pt x="19727" y="3562"/>
                    <a:pt x="18891" y="2600"/>
                  </a:cubicBezTo>
                  <a:cubicBezTo>
                    <a:pt x="18224" y="1832"/>
                    <a:pt x="17247" y="1430"/>
                    <a:pt x="16253" y="1165"/>
                  </a:cubicBezTo>
                  <a:cubicBezTo>
                    <a:pt x="15437" y="947"/>
                    <a:pt x="14601" y="812"/>
                    <a:pt x="13746" y="763"/>
                  </a:cubicBezTo>
                  <a:lnTo>
                    <a:pt x="13544" y="348"/>
                  </a:lnTo>
                  <a:cubicBezTo>
                    <a:pt x="12650" y="117"/>
                    <a:pt x="11728" y="0"/>
                    <a:pt x="10803" y="0"/>
                  </a:cubicBezTo>
                  <a:cubicBezTo>
                    <a:pt x="10802" y="0"/>
                    <a:pt x="10801" y="0"/>
                    <a:pt x="10800" y="0"/>
                  </a:cubicBezTo>
                  <a:cubicBezTo>
                    <a:pt x="10799" y="0"/>
                    <a:pt x="10798" y="0"/>
                    <a:pt x="10797" y="0"/>
                  </a:cubicBezTo>
                  <a:close/>
                </a:path>
              </a:pathLst>
            </a:custGeom>
            <a:solidFill>
              <a:schemeClr val="accent3"/>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grpSp>
      <p:grpSp>
        <p:nvGrpSpPr>
          <p:cNvPr id="46" name="Group 45">
            <a:extLst>
              <a:ext uri="{FF2B5EF4-FFF2-40B4-BE49-F238E27FC236}">
                <a16:creationId xmlns:a16="http://schemas.microsoft.com/office/drawing/2014/main" id="{27016D6D-254B-7040-82A2-C8262E7CA01D}"/>
              </a:ext>
            </a:extLst>
          </p:cNvPr>
          <p:cNvGrpSpPr/>
          <p:nvPr/>
        </p:nvGrpSpPr>
        <p:grpSpPr>
          <a:xfrm>
            <a:off x="19030323" y="8114450"/>
            <a:ext cx="3756052" cy="6016728"/>
            <a:chOff x="16550979" y="7699276"/>
            <a:chExt cx="3756052" cy="6016728"/>
          </a:xfrm>
        </p:grpSpPr>
        <p:sp>
          <p:nvSpPr>
            <p:cNvPr id="28" name="Shape 60851">
              <a:extLst>
                <a:ext uri="{FF2B5EF4-FFF2-40B4-BE49-F238E27FC236}">
                  <a16:creationId xmlns:a16="http://schemas.microsoft.com/office/drawing/2014/main" id="{24869CDB-53BC-8B43-AC5F-0C81DBE7ADF3}"/>
                </a:ext>
              </a:extLst>
            </p:cNvPr>
            <p:cNvSpPr/>
            <p:nvPr/>
          </p:nvSpPr>
          <p:spPr>
            <a:xfrm>
              <a:off x="18021749" y="9222215"/>
              <a:ext cx="814503" cy="1093839"/>
            </a:xfrm>
            <a:custGeom>
              <a:avLst/>
              <a:gdLst/>
              <a:ahLst/>
              <a:cxnLst>
                <a:cxn ang="0">
                  <a:pos x="wd2" y="hd2"/>
                </a:cxn>
                <a:cxn ang="5400000">
                  <a:pos x="wd2" y="hd2"/>
                </a:cxn>
                <a:cxn ang="10800000">
                  <a:pos x="wd2" y="hd2"/>
                </a:cxn>
                <a:cxn ang="16200000">
                  <a:pos x="wd2" y="hd2"/>
                </a:cxn>
              </a:cxnLst>
              <a:rect l="0" t="0" r="r" b="b"/>
              <a:pathLst>
                <a:path w="21600" h="21600" extrusionOk="0">
                  <a:moveTo>
                    <a:pt x="820" y="0"/>
                  </a:moveTo>
                  <a:lnTo>
                    <a:pt x="20780" y="0"/>
                  </a:lnTo>
                  <a:lnTo>
                    <a:pt x="21600" y="21600"/>
                  </a:lnTo>
                  <a:lnTo>
                    <a:pt x="0" y="21600"/>
                  </a:lnTo>
                  <a:lnTo>
                    <a:pt x="820" y="0"/>
                  </a:lnTo>
                  <a:close/>
                </a:path>
              </a:pathLst>
            </a:custGeom>
            <a:solidFill>
              <a:schemeClr val="bg1">
                <a:lumMod val="95000"/>
              </a:schemeClr>
            </a:solidFill>
            <a:ln w="12700" cap="flat">
              <a:noFill/>
              <a:miter lim="400000"/>
            </a:ln>
            <a:effectLst/>
          </p:spPr>
          <p:txBody>
            <a:bodyPr wrap="square" lIns="0" tIns="0" rIns="0" bIns="0" numCol="1" anchor="t">
              <a:noAutofit/>
            </a:bodyPr>
            <a:lstStyle/>
            <a:p>
              <a:endParaRPr sz="5063" dirty="0">
                <a:latin typeface="Lato Light" panose="020F0502020204030203" pitchFamily="34" charset="0"/>
              </a:endParaRPr>
            </a:p>
          </p:txBody>
        </p:sp>
        <p:sp>
          <p:nvSpPr>
            <p:cNvPr id="29" name="Shape 60852">
              <a:extLst>
                <a:ext uri="{FF2B5EF4-FFF2-40B4-BE49-F238E27FC236}">
                  <a16:creationId xmlns:a16="http://schemas.microsoft.com/office/drawing/2014/main" id="{8C7256A6-DBF6-7A49-8181-A60BB7036E45}"/>
                </a:ext>
              </a:extLst>
            </p:cNvPr>
            <p:cNvSpPr/>
            <p:nvPr/>
          </p:nvSpPr>
          <p:spPr>
            <a:xfrm>
              <a:off x="16550979" y="9733358"/>
              <a:ext cx="3756052" cy="398264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9872" y="0"/>
                    <a:pt x="8950" y="113"/>
                    <a:pt x="8056" y="336"/>
                  </a:cubicBezTo>
                  <a:lnTo>
                    <a:pt x="7854" y="1510"/>
                  </a:lnTo>
                  <a:cubicBezTo>
                    <a:pt x="6999" y="1557"/>
                    <a:pt x="6163" y="1688"/>
                    <a:pt x="5347" y="1898"/>
                  </a:cubicBezTo>
                  <a:cubicBezTo>
                    <a:pt x="4353" y="2154"/>
                    <a:pt x="3376" y="2541"/>
                    <a:pt x="2709" y="3281"/>
                  </a:cubicBezTo>
                  <a:cubicBezTo>
                    <a:pt x="1873" y="4209"/>
                    <a:pt x="1690" y="5451"/>
                    <a:pt x="1541" y="6656"/>
                  </a:cubicBezTo>
                  <a:cubicBezTo>
                    <a:pt x="1072" y="10427"/>
                    <a:pt x="807" y="14334"/>
                    <a:pt x="376" y="17995"/>
                  </a:cubicBezTo>
                  <a:cubicBezTo>
                    <a:pt x="229" y="19239"/>
                    <a:pt x="101" y="20456"/>
                    <a:pt x="0" y="21600"/>
                  </a:cubicBezTo>
                  <a:lnTo>
                    <a:pt x="3900" y="21600"/>
                  </a:lnTo>
                  <a:lnTo>
                    <a:pt x="5167" y="13091"/>
                  </a:lnTo>
                  <a:lnTo>
                    <a:pt x="4570" y="21600"/>
                  </a:lnTo>
                  <a:lnTo>
                    <a:pt x="10800" y="21600"/>
                  </a:lnTo>
                  <a:lnTo>
                    <a:pt x="17030" y="21600"/>
                  </a:lnTo>
                  <a:lnTo>
                    <a:pt x="16433" y="13091"/>
                  </a:lnTo>
                  <a:lnTo>
                    <a:pt x="17700" y="21600"/>
                  </a:lnTo>
                  <a:lnTo>
                    <a:pt x="21600" y="21600"/>
                  </a:lnTo>
                  <a:cubicBezTo>
                    <a:pt x="21499" y="20456"/>
                    <a:pt x="21371" y="19239"/>
                    <a:pt x="21224" y="17995"/>
                  </a:cubicBezTo>
                  <a:cubicBezTo>
                    <a:pt x="20793" y="14334"/>
                    <a:pt x="20528" y="10427"/>
                    <a:pt x="20059" y="6656"/>
                  </a:cubicBezTo>
                  <a:cubicBezTo>
                    <a:pt x="19910" y="5451"/>
                    <a:pt x="19727" y="4209"/>
                    <a:pt x="18891" y="3281"/>
                  </a:cubicBezTo>
                  <a:cubicBezTo>
                    <a:pt x="18224" y="2541"/>
                    <a:pt x="17247" y="2154"/>
                    <a:pt x="16253" y="1898"/>
                  </a:cubicBezTo>
                  <a:cubicBezTo>
                    <a:pt x="15437" y="1688"/>
                    <a:pt x="14601" y="1557"/>
                    <a:pt x="13746" y="1510"/>
                  </a:cubicBezTo>
                  <a:lnTo>
                    <a:pt x="13544" y="336"/>
                  </a:lnTo>
                  <a:cubicBezTo>
                    <a:pt x="12650" y="113"/>
                    <a:pt x="11728" y="0"/>
                    <a:pt x="10803" y="0"/>
                  </a:cubicBezTo>
                  <a:cubicBezTo>
                    <a:pt x="10802" y="0"/>
                    <a:pt x="10801" y="0"/>
                    <a:pt x="10800" y="0"/>
                  </a:cubicBezTo>
                  <a:cubicBezTo>
                    <a:pt x="10799" y="0"/>
                    <a:pt x="10798" y="0"/>
                    <a:pt x="10797" y="0"/>
                  </a:cubicBezTo>
                  <a:close/>
                </a:path>
              </a:pathLst>
            </a:custGeom>
            <a:solidFill>
              <a:schemeClr val="accent4"/>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30" name="Shape 60853">
              <a:extLst>
                <a:ext uri="{FF2B5EF4-FFF2-40B4-BE49-F238E27FC236}">
                  <a16:creationId xmlns:a16="http://schemas.microsoft.com/office/drawing/2014/main" id="{351EB7D1-2D3A-A241-A99A-753E7F4F9972}"/>
                </a:ext>
              </a:extLst>
            </p:cNvPr>
            <p:cNvSpPr/>
            <p:nvPr/>
          </p:nvSpPr>
          <p:spPr>
            <a:xfrm>
              <a:off x="17618758" y="7699276"/>
              <a:ext cx="1620483" cy="1885728"/>
            </a:xfrm>
            <a:custGeom>
              <a:avLst/>
              <a:gdLst/>
              <a:ahLst/>
              <a:cxnLst>
                <a:cxn ang="0">
                  <a:pos x="wd2" y="hd2"/>
                </a:cxn>
                <a:cxn ang="5400000">
                  <a:pos x="wd2" y="hd2"/>
                </a:cxn>
                <a:cxn ang="10800000">
                  <a:pos x="wd2" y="hd2"/>
                </a:cxn>
                <a:cxn ang="16200000">
                  <a:pos x="wd2" y="hd2"/>
                </a:cxn>
              </a:cxnLst>
              <a:rect l="0" t="0" r="r" b="b"/>
              <a:pathLst>
                <a:path w="21026" h="21427" extrusionOk="0">
                  <a:moveTo>
                    <a:pt x="6460" y="519"/>
                  </a:moveTo>
                  <a:cubicBezTo>
                    <a:pt x="4972" y="907"/>
                    <a:pt x="3564" y="1513"/>
                    <a:pt x="2491" y="2467"/>
                  </a:cubicBezTo>
                  <a:cubicBezTo>
                    <a:pt x="1131" y="3676"/>
                    <a:pt x="437" y="5304"/>
                    <a:pt x="155" y="6990"/>
                  </a:cubicBezTo>
                  <a:cubicBezTo>
                    <a:pt x="-287" y="9630"/>
                    <a:pt x="264" y="12295"/>
                    <a:pt x="1210" y="14828"/>
                  </a:cubicBezTo>
                  <a:cubicBezTo>
                    <a:pt x="1548" y="15732"/>
                    <a:pt x="1943" y="16628"/>
                    <a:pt x="2491" y="17441"/>
                  </a:cubicBezTo>
                  <a:cubicBezTo>
                    <a:pt x="3266" y="18591"/>
                    <a:pt x="4355" y="19570"/>
                    <a:pt x="5672" y="20288"/>
                  </a:cubicBezTo>
                  <a:cubicBezTo>
                    <a:pt x="7143" y="21034"/>
                    <a:pt x="8813" y="21427"/>
                    <a:pt x="10513" y="21427"/>
                  </a:cubicBezTo>
                  <a:cubicBezTo>
                    <a:pt x="12213" y="21427"/>
                    <a:pt x="13883" y="21034"/>
                    <a:pt x="15354" y="20288"/>
                  </a:cubicBezTo>
                  <a:cubicBezTo>
                    <a:pt x="16671" y="19570"/>
                    <a:pt x="17760" y="18591"/>
                    <a:pt x="18535" y="17441"/>
                  </a:cubicBezTo>
                  <a:cubicBezTo>
                    <a:pt x="19083" y="16628"/>
                    <a:pt x="19478" y="15732"/>
                    <a:pt x="19816" y="14828"/>
                  </a:cubicBezTo>
                  <a:cubicBezTo>
                    <a:pt x="20762" y="12295"/>
                    <a:pt x="21313" y="9630"/>
                    <a:pt x="20871" y="6990"/>
                  </a:cubicBezTo>
                  <a:cubicBezTo>
                    <a:pt x="20589" y="5304"/>
                    <a:pt x="19895" y="3676"/>
                    <a:pt x="18535" y="2467"/>
                  </a:cubicBezTo>
                  <a:cubicBezTo>
                    <a:pt x="17462" y="1513"/>
                    <a:pt x="16054" y="907"/>
                    <a:pt x="14566" y="519"/>
                  </a:cubicBezTo>
                  <a:cubicBezTo>
                    <a:pt x="11910" y="-173"/>
                    <a:pt x="9116" y="-173"/>
                    <a:pt x="6460" y="519"/>
                  </a:cubicBezTo>
                  <a:close/>
                </a:path>
              </a:pathLst>
            </a:custGeom>
            <a:solidFill>
              <a:srgbClr val="5D5D5D"/>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grpSp>
      <p:sp>
        <p:nvSpPr>
          <p:cNvPr id="75" name="TextBox 74">
            <a:extLst>
              <a:ext uri="{FF2B5EF4-FFF2-40B4-BE49-F238E27FC236}">
                <a16:creationId xmlns:a16="http://schemas.microsoft.com/office/drawing/2014/main" id="{D4C6F4F2-69D7-034D-BEA1-ADD91D04ED69}"/>
              </a:ext>
            </a:extLst>
          </p:cNvPr>
          <p:cNvSpPr txBox="1"/>
          <p:nvPr/>
        </p:nvSpPr>
        <p:spPr>
          <a:xfrm>
            <a:off x="6341404" y="495929"/>
            <a:ext cx="13286163"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THUYẾT MINH BÁO CÁO TÀI CHÍNH</a:t>
            </a:r>
          </a:p>
        </p:txBody>
      </p:sp>
      <p:sp>
        <p:nvSpPr>
          <p:cNvPr id="3" name="TextBox 2"/>
          <p:cNvSpPr txBox="1"/>
          <p:nvPr/>
        </p:nvSpPr>
        <p:spPr>
          <a:xfrm>
            <a:off x="683856" y="3529259"/>
            <a:ext cx="4299001" cy="6810903"/>
          </a:xfrm>
          <a:prstGeom prst="rect">
            <a:avLst/>
          </a:prstGeom>
          <a:noFill/>
        </p:spPr>
        <p:txBody>
          <a:bodyPr wrap="square" rtlCol="0">
            <a:spAutoFit/>
          </a:bodyPr>
          <a:lstStyle/>
          <a:p>
            <a:pPr algn="just">
              <a:lnSpc>
                <a:spcPct val="110000"/>
              </a:lnSpc>
            </a:pPr>
            <a:r>
              <a:rPr lang="en-US" sz="4000" b="1" dirty="0">
                <a:latin typeface="Arial" panose="020B0604020202020204" pitchFamily="34" charset="0"/>
                <a:cs typeface="Arial" panose="020B0604020202020204" pitchFamily="34" charset="0"/>
              </a:rPr>
              <a:t>Thuyết minh báo cáo tài chính cung cấp cho người đọc thông tin và các diễn giải chi tiết để có thể hiểu sâu hơn những chỉ tiêu trên 03 báo cáo chính</a:t>
            </a:r>
          </a:p>
        </p:txBody>
      </p:sp>
    </p:spTree>
    <p:extLst>
      <p:ext uri="{BB962C8B-B14F-4D97-AF65-F5344CB8AC3E}">
        <p14:creationId xmlns:p14="http://schemas.microsoft.com/office/powerpoint/2010/main" val="21512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2569" y="5162644"/>
            <a:ext cx="5080076" cy="2919279"/>
          </a:xfrm>
          <a:prstGeom prst="rect">
            <a:avLst/>
          </a:prstGeom>
          <a:solidFill>
            <a:srgbClr val="A2171E"/>
          </a:solidFill>
          <a:ln>
            <a:solidFill>
              <a:srgbClr val="A2171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D4C6F4F2-69D7-034D-BEA1-ADD91D04ED69}"/>
              </a:ext>
            </a:extLst>
          </p:cNvPr>
          <p:cNvSpPr txBox="1"/>
          <p:nvPr/>
        </p:nvSpPr>
        <p:spPr>
          <a:xfrm>
            <a:off x="5861312" y="795733"/>
            <a:ext cx="14465957"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THUYẾT MINH BÁO CÁO TÀI CHÍNH</a:t>
            </a:r>
          </a:p>
        </p:txBody>
      </p:sp>
      <p:sp>
        <p:nvSpPr>
          <p:cNvPr id="11" name="TextBox 10"/>
          <p:cNvSpPr txBox="1"/>
          <p:nvPr/>
        </p:nvSpPr>
        <p:spPr>
          <a:xfrm>
            <a:off x="-1245596" y="5079774"/>
            <a:ext cx="184666" cy="646331"/>
          </a:xfrm>
          <a:prstGeom prst="rect">
            <a:avLst/>
          </a:prstGeom>
          <a:noFill/>
        </p:spPr>
        <p:txBody>
          <a:bodyPr wrap="none" rtlCol="0">
            <a:spAutoFit/>
          </a:bodyPr>
          <a:lstStyle/>
          <a:p>
            <a:endParaRPr lang="en-US" dirty="0"/>
          </a:p>
        </p:txBody>
      </p:sp>
      <p:sp>
        <p:nvSpPr>
          <p:cNvPr id="24" name="Freeform 959">
            <a:extLst>
              <a:ext uri="{FF2B5EF4-FFF2-40B4-BE49-F238E27FC236}">
                <a16:creationId xmlns:a16="http://schemas.microsoft.com/office/drawing/2014/main" id="{E5E8B6EE-4568-1B46-94D9-BADA0755A261}"/>
              </a:ext>
            </a:extLst>
          </p:cNvPr>
          <p:cNvSpPr>
            <a:spLocks noChangeAspect="1" noChangeArrowheads="1"/>
          </p:cNvSpPr>
          <p:nvPr/>
        </p:nvSpPr>
        <p:spPr bwMode="auto">
          <a:xfrm>
            <a:off x="4513803" y="2613376"/>
            <a:ext cx="2079029" cy="2269267"/>
          </a:xfrm>
          <a:custGeom>
            <a:avLst/>
            <a:gdLst>
              <a:gd name="T0" fmla="*/ 284947 w 267928"/>
              <a:gd name="T1" fmla="*/ 818199 h 291740"/>
              <a:gd name="T2" fmla="*/ 284947 w 267928"/>
              <a:gd name="T3" fmla="*/ 848651 h 291740"/>
              <a:gd name="T4" fmla="*/ 94857 w 267928"/>
              <a:gd name="T5" fmla="*/ 834035 h 291740"/>
              <a:gd name="T6" fmla="*/ 457962 w 267928"/>
              <a:gd name="T7" fmla="*/ 702069 h 291740"/>
              <a:gd name="T8" fmla="*/ 594337 w 267928"/>
              <a:gd name="T9" fmla="*/ 716683 h 291740"/>
              <a:gd name="T10" fmla="*/ 457962 w 267928"/>
              <a:gd name="T11" fmla="*/ 732524 h 291740"/>
              <a:gd name="T12" fmla="*/ 457962 w 267928"/>
              <a:gd name="T13" fmla="*/ 702069 h 291740"/>
              <a:gd name="T14" fmla="*/ 358519 w 267928"/>
              <a:gd name="T15" fmla="*/ 702069 h 291740"/>
              <a:gd name="T16" fmla="*/ 358519 w 267928"/>
              <a:gd name="T17" fmla="*/ 732524 h 291740"/>
              <a:gd name="T18" fmla="*/ 94857 w 267928"/>
              <a:gd name="T19" fmla="*/ 716683 h 291740"/>
              <a:gd name="T20" fmla="*/ 320036 w 267928"/>
              <a:gd name="T21" fmla="*/ 585936 h 291740"/>
              <a:gd name="T22" fmla="*/ 594310 w 267928"/>
              <a:gd name="T23" fmla="*/ 600550 h 291740"/>
              <a:gd name="T24" fmla="*/ 320036 w 267928"/>
              <a:gd name="T25" fmla="*/ 616391 h 291740"/>
              <a:gd name="T26" fmla="*/ 320036 w 267928"/>
              <a:gd name="T27" fmla="*/ 585936 h 291740"/>
              <a:gd name="T28" fmla="*/ 220549 w 267928"/>
              <a:gd name="T29" fmla="*/ 585936 h 291740"/>
              <a:gd name="T30" fmla="*/ 220549 w 267928"/>
              <a:gd name="T31" fmla="*/ 616391 h 291740"/>
              <a:gd name="T32" fmla="*/ 94857 w 267928"/>
              <a:gd name="T33" fmla="*/ 600550 h 291740"/>
              <a:gd name="T34" fmla="*/ 488415 w 267928"/>
              <a:gd name="T35" fmla="*/ 469802 h 291740"/>
              <a:gd name="T36" fmla="*/ 594337 w 267928"/>
              <a:gd name="T37" fmla="*/ 484420 h 291740"/>
              <a:gd name="T38" fmla="*/ 488415 w 267928"/>
              <a:gd name="T39" fmla="*/ 500261 h 291740"/>
              <a:gd name="T40" fmla="*/ 488415 w 267928"/>
              <a:gd name="T41" fmla="*/ 469802 h 291740"/>
              <a:gd name="T42" fmla="*/ 391330 w 267928"/>
              <a:gd name="T43" fmla="*/ 469802 h 291740"/>
              <a:gd name="T44" fmla="*/ 391330 w 267928"/>
              <a:gd name="T45" fmla="*/ 500261 h 291740"/>
              <a:gd name="T46" fmla="*/ 94857 w 267928"/>
              <a:gd name="T47" fmla="*/ 484420 h 291740"/>
              <a:gd name="T48" fmla="*/ 109178 w 267928"/>
              <a:gd name="T49" fmla="*/ 348394 h 291740"/>
              <a:gd name="T50" fmla="*/ 436218 w 267928"/>
              <a:gd name="T51" fmla="*/ 363597 h 291740"/>
              <a:gd name="T52" fmla="*/ 109178 w 267928"/>
              <a:gd name="T53" fmla="*/ 378800 h 291740"/>
              <a:gd name="T54" fmla="*/ 109178 w 267928"/>
              <a:gd name="T55" fmla="*/ 348394 h 291740"/>
              <a:gd name="T56" fmla="*/ 537486 w 267928"/>
              <a:gd name="T57" fmla="*/ 352536 h 291740"/>
              <a:gd name="T58" fmla="*/ 537486 w 267928"/>
              <a:gd name="T59" fmla="*/ 245817 h 291740"/>
              <a:gd name="T60" fmla="*/ 28736 w 267928"/>
              <a:gd name="T61" fmla="*/ 940105 h 291740"/>
              <a:gd name="T62" fmla="*/ 664380 w 267928"/>
              <a:gd name="T63" fmla="*/ 381317 h 291740"/>
              <a:gd name="T64" fmla="*/ 508758 w 267928"/>
              <a:gd name="T65" fmla="*/ 366930 h 291740"/>
              <a:gd name="T66" fmla="*/ 28736 w 267928"/>
              <a:gd name="T67" fmla="*/ 225434 h 291740"/>
              <a:gd name="T68" fmla="*/ 126888 w 267928"/>
              <a:gd name="T69" fmla="*/ 196649 h 291740"/>
              <a:gd name="T70" fmla="*/ 532698 w 267928"/>
              <a:gd name="T71" fmla="*/ 200251 h 291740"/>
              <a:gd name="T72" fmla="*/ 694305 w 267928"/>
              <a:gd name="T73" fmla="*/ 366930 h 291740"/>
              <a:gd name="T74" fmla="*/ 762540 w 267928"/>
              <a:gd name="T75" fmla="*/ 842977 h 291740"/>
              <a:gd name="T76" fmla="*/ 126888 w 267928"/>
              <a:gd name="T77" fmla="*/ 127098 h 291740"/>
              <a:gd name="T78" fmla="*/ 223859 w 267928"/>
              <a:gd name="T79" fmla="*/ 98334 h 291740"/>
              <a:gd name="T80" fmla="*/ 791272 w 267928"/>
              <a:gd name="T81" fmla="*/ 112717 h 291740"/>
              <a:gd name="T82" fmla="*/ 860698 w 267928"/>
              <a:gd name="T83" fmla="*/ 744647 h 291740"/>
              <a:gd name="T84" fmla="*/ 223859 w 267928"/>
              <a:gd name="T85" fmla="*/ 28785 h 291740"/>
              <a:gd name="T86" fmla="*/ 875067 w 267928"/>
              <a:gd name="T87" fmla="*/ 0 h 291740"/>
              <a:gd name="T88" fmla="*/ 889427 w 267928"/>
              <a:gd name="T89" fmla="*/ 759037 h 291740"/>
              <a:gd name="T90" fmla="*/ 791272 w 267928"/>
              <a:gd name="T91" fmla="*/ 773426 h 291740"/>
              <a:gd name="T92" fmla="*/ 776903 w 267928"/>
              <a:gd name="T93" fmla="*/ 871758 h 291740"/>
              <a:gd name="T94" fmla="*/ 694305 w 267928"/>
              <a:gd name="T95" fmla="*/ 954492 h 291740"/>
              <a:gd name="T96" fmla="*/ 14367 w 267928"/>
              <a:gd name="T97" fmla="*/ 970082 h 291740"/>
              <a:gd name="T98" fmla="*/ 0 w 267928"/>
              <a:gd name="T99" fmla="*/ 211047 h 291740"/>
              <a:gd name="T100" fmla="*/ 96958 w 267928"/>
              <a:gd name="T101" fmla="*/ 196649 h 291740"/>
              <a:gd name="T102" fmla="*/ 111325 w 267928"/>
              <a:gd name="T103" fmla="*/ 98334 h 291740"/>
              <a:gd name="T104" fmla="*/ 195120 w 267928"/>
              <a:gd name="T105" fmla="*/ 14382 h 291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7928" h="291740">
                <a:moveTo>
                  <a:pt x="32870" y="246062"/>
                </a:moveTo>
                <a:lnTo>
                  <a:pt x="85836" y="246062"/>
                </a:lnTo>
                <a:cubicBezTo>
                  <a:pt x="87983" y="246062"/>
                  <a:pt x="90130" y="247894"/>
                  <a:pt x="90130" y="250825"/>
                </a:cubicBezTo>
                <a:cubicBezTo>
                  <a:pt x="90130" y="253023"/>
                  <a:pt x="87983" y="255221"/>
                  <a:pt x="85836" y="255221"/>
                </a:cubicBezTo>
                <a:lnTo>
                  <a:pt x="32870" y="255221"/>
                </a:lnTo>
                <a:cubicBezTo>
                  <a:pt x="30722" y="255221"/>
                  <a:pt x="28575" y="253023"/>
                  <a:pt x="28575" y="250825"/>
                </a:cubicBezTo>
                <a:cubicBezTo>
                  <a:pt x="28575" y="247894"/>
                  <a:pt x="30722" y="246062"/>
                  <a:pt x="32870" y="246062"/>
                </a:cubicBezTo>
                <a:close/>
                <a:moveTo>
                  <a:pt x="137954" y="211137"/>
                </a:moveTo>
                <a:lnTo>
                  <a:pt x="174784" y="211137"/>
                </a:lnTo>
                <a:cubicBezTo>
                  <a:pt x="176909" y="211137"/>
                  <a:pt x="179034" y="213335"/>
                  <a:pt x="179034" y="215533"/>
                </a:cubicBezTo>
                <a:cubicBezTo>
                  <a:pt x="179034" y="218464"/>
                  <a:pt x="176909" y="220296"/>
                  <a:pt x="174784" y="220296"/>
                </a:cubicBezTo>
                <a:lnTo>
                  <a:pt x="137954" y="220296"/>
                </a:lnTo>
                <a:cubicBezTo>
                  <a:pt x="135475" y="220296"/>
                  <a:pt x="133350" y="218464"/>
                  <a:pt x="133350" y="215533"/>
                </a:cubicBezTo>
                <a:cubicBezTo>
                  <a:pt x="133350" y="213335"/>
                  <a:pt x="135475" y="211137"/>
                  <a:pt x="137954" y="211137"/>
                </a:cubicBezTo>
                <a:close/>
                <a:moveTo>
                  <a:pt x="32927" y="211137"/>
                </a:moveTo>
                <a:lnTo>
                  <a:pt x="107998" y="211137"/>
                </a:lnTo>
                <a:cubicBezTo>
                  <a:pt x="110537" y="211137"/>
                  <a:pt x="112350" y="213335"/>
                  <a:pt x="112350" y="215533"/>
                </a:cubicBezTo>
                <a:cubicBezTo>
                  <a:pt x="112350" y="218464"/>
                  <a:pt x="110537" y="220296"/>
                  <a:pt x="107998" y="220296"/>
                </a:cubicBezTo>
                <a:lnTo>
                  <a:pt x="32927" y="220296"/>
                </a:lnTo>
                <a:cubicBezTo>
                  <a:pt x="30751" y="220296"/>
                  <a:pt x="28575" y="218464"/>
                  <a:pt x="28575" y="215533"/>
                </a:cubicBezTo>
                <a:cubicBezTo>
                  <a:pt x="28575" y="213335"/>
                  <a:pt x="30751" y="211137"/>
                  <a:pt x="32927" y="211137"/>
                </a:cubicBezTo>
                <a:close/>
                <a:moveTo>
                  <a:pt x="96405" y="176212"/>
                </a:moveTo>
                <a:lnTo>
                  <a:pt x="174698" y="176212"/>
                </a:lnTo>
                <a:cubicBezTo>
                  <a:pt x="176863" y="176212"/>
                  <a:pt x="179027" y="178410"/>
                  <a:pt x="179027" y="180608"/>
                </a:cubicBezTo>
                <a:cubicBezTo>
                  <a:pt x="179027" y="183173"/>
                  <a:pt x="176863" y="185371"/>
                  <a:pt x="174698" y="185371"/>
                </a:cubicBezTo>
                <a:lnTo>
                  <a:pt x="96405" y="185371"/>
                </a:lnTo>
                <a:cubicBezTo>
                  <a:pt x="94240" y="185371"/>
                  <a:pt x="92075" y="183173"/>
                  <a:pt x="92075" y="180608"/>
                </a:cubicBezTo>
                <a:cubicBezTo>
                  <a:pt x="92075" y="178410"/>
                  <a:pt x="94240" y="176212"/>
                  <a:pt x="96405" y="176212"/>
                </a:cubicBezTo>
                <a:close/>
                <a:moveTo>
                  <a:pt x="32861" y="176212"/>
                </a:moveTo>
                <a:lnTo>
                  <a:pt x="66437" y="176212"/>
                </a:lnTo>
                <a:cubicBezTo>
                  <a:pt x="69295" y="176212"/>
                  <a:pt x="71081" y="178410"/>
                  <a:pt x="71081" y="180608"/>
                </a:cubicBezTo>
                <a:cubicBezTo>
                  <a:pt x="71081" y="183173"/>
                  <a:pt x="69295" y="185371"/>
                  <a:pt x="66437" y="185371"/>
                </a:cubicBezTo>
                <a:lnTo>
                  <a:pt x="32861" y="185371"/>
                </a:lnTo>
                <a:cubicBezTo>
                  <a:pt x="30718" y="185371"/>
                  <a:pt x="28575" y="183173"/>
                  <a:pt x="28575" y="180608"/>
                </a:cubicBezTo>
                <a:cubicBezTo>
                  <a:pt x="28575" y="178410"/>
                  <a:pt x="30718" y="176212"/>
                  <a:pt x="32861" y="176212"/>
                </a:cubicBezTo>
                <a:close/>
                <a:moveTo>
                  <a:pt x="147129" y="141287"/>
                </a:moveTo>
                <a:lnTo>
                  <a:pt x="174780" y="141287"/>
                </a:lnTo>
                <a:cubicBezTo>
                  <a:pt x="176907" y="141287"/>
                  <a:pt x="179034" y="143485"/>
                  <a:pt x="179034" y="145683"/>
                </a:cubicBezTo>
                <a:cubicBezTo>
                  <a:pt x="179034" y="148248"/>
                  <a:pt x="176907" y="150446"/>
                  <a:pt x="174780" y="150446"/>
                </a:cubicBezTo>
                <a:lnTo>
                  <a:pt x="147129" y="150446"/>
                </a:lnTo>
                <a:cubicBezTo>
                  <a:pt x="144648" y="150446"/>
                  <a:pt x="142875" y="148248"/>
                  <a:pt x="142875" y="145683"/>
                </a:cubicBezTo>
                <a:cubicBezTo>
                  <a:pt x="142875" y="143485"/>
                  <a:pt x="144648" y="141287"/>
                  <a:pt x="147129" y="141287"/>
                </a:cubicBezTo>
                <a:close/>
                <a:moveTo>
                  <a:pt x="32932" y="141287"/>
                </a:moveTo>
                <a:lnTo>
                  <a:pt x="117882" y="141287"/>
                </a:lnTo>
                <a:cubicBezTo>
                  <a:pt x="120060" y="141287"/>
                  <a:pt x="121875" y="143485"/>
                  <a:pt x="121875" y="145683"/>
                </a:cubicBezTo>
                <a:cubicBezTo>
                  <a:pt x="121875" y="148248"/>
                  <a:pt x="120060" y="150446"/>
                  <a:pt x="117882" y="150446"/>
                </a:cubicBezTo>
                <a:lnTo>
                  <a:pt x="32932" y="150446"/>
                </a:lnTo>
                <a:cubicBezTo>
                  <a:pt x="30753" y="150446"/>
                  <a:pt x="28575" y="148248"/>
                  <a:pt x="28575" y="145683"/>
                </a:cubicBezTo>
                <a:cubicBezTo>
                  <a:pt x="28575" y="143485"/>
                  <a:pt x="30753" y="141287"/>
                  <a:pt x="32932" y="141287"/>
                </a:cubicBezTo>
                <a:close/>
                <a:moveTo>
                  <a:pt x="32890" y="104775"/>
                </a:moveTo>
                <a:lnTo>
                  <a:pt x="127089" y="104775"/>
                </a:lnTo>
                <a:cubicBezTo>
                  <a:pt x="129606" y="104775"/>
                  <a:pt x="131404" y="107061"/>
                  <a:pt x="131404" y="109347"/>
                </a:cubicBezTo>
                <a:cubicBezTo>
                  <a:pt x="131404" y="112014"/>
                  <a:pt x="129606" y="113919"/>
                  <a:pt x="127089" y="113919"/>
                </a:cubicBezTo>
                <a:lnTo>
                  <a:pt x="32890" y="113919"/>
                </a:lnTo>
                <a:cubicBezTo>
                  <a:pt x="30732" y="113919"/>
                  <a:pt x="28575" y="112014"/>
                  <a:pt x="28575" y="109347"/>
                </a:cubicBezTo>
                <a:cubicBezTo>
                  <a:pt x="28575" y="107061"/>
                  <a:pt x="30732" y="104775"/>
                  <a:pt x="32890" y="104775"/>
                </a:cubicBezTo>
                <a:close/>
                <a:moveTo>
                  <a:pt x="161910" y="73926"/>
                </a:moveTo>
                <a:lnTo>
                  <a:pt x="161910" y="106021"/>
                </a:lnTo>
                <a:lnTo>
                  <a:pt x="194004" y="106021"/>
                </a:lnTo>
                <a:lnTo>
                  <a:pt x="161910" y="73926"/>
                </a:lnTo>
                <a:close/>
                <a:moveTo>
                  <a:pt x="8654" y="67796"/>
                </a:moveTo>
                <a:lnTo>
                  <a:pt x="8654" y="282724"/>
                </a:lnTo>
                <a:lnTo>
                  <a:pt x="200134" y="282724"/>
                </a:lnTo>
                <a:lnTo>
                  <a:pt x="200134" y="114676"/>
                </a:lnTo>
                <a:lnTo>
                  <a:pt x="157583" y="114676"/>
                </a:lnTo>
                <a:cubicBezTo>
                  <a:pt x="155059" y="114676"/>
                  <a:pt x="153256" y="112873"/>
                  <a:pt x="153256" y="110349"/>
                </a:cubicBezTo>
                <a:lnTo>
                  <a:pt x="153256" y="67796"/>
                </a:lnTo>
                <a:lnTo>
                  <a:pt x="8654" y="67796"/>
                </a:lnTo>
                <a:close/>
                <a:moveTo>
                  <a:pt x="38224" y="38225"/>
                </a:moveTo>
                <a:lnTo>
                  <a:pt x="38224" y="59141"/>
                </a:lnTo>
                <a:lnTo>
                  <a:pt x="157583" y="59141"/>
                </a:lnTo>
                <a:cubicBezTo>
                  <a:pt x="158665" y="59141"/>
                  <a:pt x="159747" y="59502"/>
                  <a:pt x="160468" y="60223"/>
                </a:cubicBezTo>
                <a:lnTo>
                  <a:pt x="207707" y="107103"/>
                </a:lnTo>
                <a:cubicBezTo>
                  <a:pt x="208789" y="108185"/>
                  <a:pt x="209149" y="109267"/>
                  <a:pt x="209149" y="110349"/>
                </a:cubicBezTo>
                <a:lnTo>
                  <a:pt x="209149" y="253514"/>
                </a:lnTo>
                <a:lnTo>
                  <a:pt x="229704" y="253514"/>
                </a:lnTo>
                <a:lnTo>
                  <a:pt x="229704" y="38225"/>
                </a:lnTo>
                <a:lnTo>
                  <a:pt x="38224" y="38225"/>
                </a:lnTo>
                <a:close/>
                <a:moveTo>
                  <a:pt x="67433" y="8655"/>
                </a:moveTo>
                <a:lnTo>
                  <a:pt x="67433" y="29571"/>
                </a:lnTo>
                <a:lnTo>
                  <a:pt x="234031" y="29571"/>
                </a:lnTo>
                <a:cubicBezTo>
                  <a:pt x="236555" y="29571"/>
                  <a:pt x="238358" y="31374"/>
                  <a:pt x="238358" y="33898"/>
                </a:cubicBezTo>
                <a:lnTo>
                  <a:pt x="238358" y="223943"/>
                </a:lnTo>
                <a:lnTo>
                  <a:pt x="259273" y="223943"/>
                </a:lnTo>
                <a:lnTo>
                  <a:pt x="259273" y="8655"/>
                </a:lnTo>
                <a:lnTo>
                  <a:pt x="67433" y="8655"/>
                </a:lnTo>
                <a:close/>
                <a:moveTo>
                  <a:pt x="63106" y="0"/>
                </a:moveTo>
                <a:lnTo>
                  <a:pt x="263600" y="0"/>
                </a:lnTo>
                <a:cubicBezTo>
                  <a:pt x="266125" y="0"/>
                  <a:pt x="267928" y="1803"/>
                  <a:pt x="267928" y="4327"/>
                </a:cubicBezTo>
                <a:lnTo>
                  <a:pt x="267928" y="228271"/>
                </a:lnTo>
                <a:cubicBezTo>
                  <a:pt x="267928" y="230795"/>
                  <a:pt x="266125" y="232598"/>
                  <a:pt x="263600" y="232598"/>
                </a:cubicBezTo>
                <a:lnTo>
                  <a:pt x="238358" y="232598"/>
                </a:lnTo>
                <a:lnTo>
                  <a:pt x="238358" y="257841"/>
                </a:lnTo>
                <a:cubicBezTo>
                  <a:pt x="238358" y="260005"/>
                  <a:pt x="236555" y="262169"/>
                  <a:pt x="234031" y="262169"/>
                </a:cubicBezTo>
                <a:lnTo>
                  <a:pt x="209149" y="262169"/>
                </a:lnTo>
                <a:lnTo>
                  <a:pt x="209149" y="287051"/>
                </a:lnTo>
                <a:cubicBezTo>
                  <a:pt x="209149" y="289576"/>
                  <a:pt x="206986" y="291740"/>
                  <a:pt x="204822" y="291740"/>
                </a:cubicBezTo>
                <a:lnTo>
                  <a:pt x="4327" y="291740"/>
                </a:lnTo>
                <a:cubicBezTo>
                  <a:pt x="1803" y="291740"/>
                  <a:pt x="0" y="289576"/>
                  <a:pt x="0" y="287051"/>
                </a:cubicBezTo>
                <a:lnTo>
                  <a:pt x="0" y="63469"/>
                </a:lnTo>
                <a:cubicBezTo>
                  <a:pt x="0" y="60944"/>
                  <a:pt x="1803" y="59141"/>
                  <a:pt x="4327" y="59141"/>
                </a:cubicBezTo>
                <a:lnTo>
                  <a:pt x="29209" y="59141"/>
                </a:lnTo>
                <a:lnTo>
                  <a:pt x="29209" y="33898"/>
                </a:lnTo>
                <a:cubicBezTo>
                  <a:pt x="29209" y="31374"/>
                  <a:pt x="31373" y="29571"/>
                  <a:pt x="33536" y="29571"/>
                </a:cubicBezTo>
                <a:lnTo>
                  <a:pt x="58778" y="29571"/>
                </a:lnTo>
                <a:lnTo>
                  <a:pt x="58778" y="4327"/>
                </a:lnTo>
                <a:cubicBezTo>
                  <a:pt x="58778" y="1803"/>
                  <a:pt x="60942" y="0"/>
                  <a:pt x="63106" y="0"/>
                </a:cubicBezTo>
                <a:close/>
              </a:path>
            </a:pathLst>
          </a:custGeom>
          <a:solidFill>
            <a:schemeClr val="bg1"/>
          </a:solidFill>
          <a:ln>
            <a:solidFill>
              <a:schemeClr val="tx1"/>
            </a:solidFill>
          </a:ln>
          <a:effectLst/>
        </p:spPr>
        <p:txBody>
          <a:bodyPr anchor="ctr"/>
          <a:lstStyle/>
          <a:p>
            <a:endParaRPr lang="en-US" dirty="0">
              <a:solidFill>
                <a:srgbClr val="272727"/>
              </a:solidFill>
              <a:latin typeface="Lato Light" panose="020F0502020204030203" pitchFamily="34" charset="0"/>
            </a:endParaRPr>
          </a:p>
        </p:txBody>
      </p:sp>
      <p:sp>
        <p:nvSpPr>
          <p:cNvPr id="25" name="Freeform 953">
            <a:extLst>
              <a:ext uri="{FF2B5EF4-FFF2-40B4-BE49-F238E27FC236}">
                <a16:creationId xmlns:a16="http://schemas.microsoft.com/office/drawing/2014/main" id="{D7110DA7-3EDC-894D-861A-683043A854BC}"/>
              </a:ext>
            </a:extLst>
          </p:cNvPr>
          <p:cNvSpPr>
            <a:spLocks noChangeArrowheads="1"/>
          </p:cNvSpPr>
          <p:nvPr/>
        </p:nvSpPr>
        <p:spPr bwMode="auto">
          <a:xfrm>
            <a:off x="11085614" y="2613375"/>
            <a:ext cx="2170378" cy="2269268"/>
          </a:xfrm>
          <a:custGeom>
            <a:avLst/>
            <a:gdLst>
              <a:gd name="T0" fmla="*/ 1838704 w 296503"/>
              <a:gd name="T1" fmla="*/ 2347477 h 296502"/>
              <a:gd name="T2" fmla="*/ 2845665 w 296503"/>
              <a:gd name="T3" fmla="*/ 1668826 h 296502"/>
              <a:gd name="T4" fmla="*/ 3140847 w 296503"/>
              <a:gd name="T5" fmla="*/ 2208054 h 296502"/>
              <a:gd name="T6" fmla="*/ 2845665 w 296503"/>
              <a:gd name="T7" fmla="*/ 1668826 h 296502"/>
              <a:gd name="T8" fmla="*/ 1444736 w 296503"/>
              <a:gd name="T9" fmla="*/ 2347477 h 296502"/>
              <a:gd name="T10" fmla="*/ 1885994 w 296503"/>
              <a:gd name="T11" fmla="*/ 1759843 h 296502"/>
              <a:gd name="T12" fmla="*/ 2228755 w 296503"/>
              <a:gd name="T13" fmla="*/ 2347477 h 296502"/>
              <a:gd name="T14" fmla="*/ 1688993 w 296503"/>
              <a:gd name="T15" fmla="*/ 894052 h 296502"/>
              <a:gd name="T16" fmla="*/ 1688993 w 296503"/>
              <a:gd name="T17" fmla="*/ 894052 h 296502"/>
              <a:gd name="T18" fmla="*/ 2991290 w 296503"/>
              <a:gd name="T19" fmla="*/ 1570445 h 296502"/>
              <a:gd name="T20" fmla="*/ 2991290 w 296503"/>
              <a:gd name="T21" fmla="*/ 885600 h 296502"/>
              <a:gd name="T22" fmla="*/ 1720509 w 296503"/>
              <a:gd name="T23" fmla="*/ 792187 h 296502"/>
              <a:gd name="T24" fmla="*/ 2476955 w 296503"/>
              <a:gd name="T25" fmla="*/ 1532627 h 296502"/>
              <a:gd name="T26" fmla="*/ 2279962 w 296503"/>
              <a:gd name="T27" fmla="*/ 2441505 h 296502"/>
              <a:gd name="T28" fmla="*/ 1050752 w 296503"/>
              <a:gd name="T29" fmla="*/ 1532627 h 296502"/>
              <a:gd name="T30" fmla="*/ 873456 w 296503"/>
              <a:gd name="T31" fmla="*/ 1442528 h 296502"/>
              <a:gd name="T32" fmla="*/ 621858 w 296503"/>
              <a:gd name="T33" fmla="*/ 3140865 h 296502"/>
              <a:gd name="T34" fmla="*/ 2747263 w 296503"/>
              <a:gd name="T35" fmla="*/ 834421 h 296502"/>
              <a:gd name="T36" fmla="*/ 3140847 w 296503"/>
              <a:gd name="T37" fmla="*/ 637622 h 296502"/>
              <a:gd name="T38" fmla="*/ 621858 w 296503"/>
              <a:gd name="T39" fmla="*/ 98402 h 296502"/>
              <a:gd name="T40" fmla="*/ 306988 w 296503"/>
              <a:gd name="T41" fmla="*/ 523463 h 296502"/>
              <a:gd name="T42" fmla="*/ 228262 w 296503"/>
              <a:gd name="T43" fmla="*/ 621865 h 296502"/>
              <a:gd name="T44" fmla="*/ 362085 w 296503"/>
              <a:gd name="T45" fmla="*/ 1098112 h 296502"/>
              <a:gd name="T46" fmla="*/ 228262 w 296503"/>
              <a:gd name="T47" fmla="*/ 1570445 h 296502"/>
              <a:gd name="T48" fmla="*/ 306988 w 296503"/>
              <a:gd name="T49" fmla="*/ 1668826 h 296502"/>
              <a:gd name="T50" fmla="*/ 306988 w 296503"/>
              <a:gd name="T51" fmla="*/ 2093919 h 296502"/>
              <a:gd name="T52" fmla="*/ 228262 w 296503"/>
              <a:gd name="T53" fmla="*/ 2192322 h 296502"/>
              <a:gd name="T54" fmla="*/ 362085 w 296503"/>
              <a:gd name="T55" fmla="*/ 2664631 h 296502"/>
              <a:gd name="T56" fmla="*/ 228262 w 296503"/>
              <a:gd name="T57" fmla="*/ 3140865 h 296502"/>
              <a:gd name="T58" fmla="*/ 228262 w 296503"/>
              <a:gd name="T59" fmla="*/ 98402 h 296502"/>
              <a:gd name="T60" fmla="*/ 3239249 w 296503"/>
              <a:gd name="T61" fmla="*/ 247983 h 296502"/>
              <a:gd name="T62" fmla="*/ 3239249 w 296503"/>
              <a:gd name="T63" fmla="*/ 1031228 h 296502"/>
              <a:gd name="T64" fmla="*/ 3239249 w 296503"/>
              <a:gd name="T65" fmla="*/ 1814466 h 296502"/>
              <a:gd name="T66" fmla="*/ 2845665 w 296503"/>
              <a:gd name="T67" fmla="*/ 2452099 h 296502"/>
              <a:gd name="T68" fmla="*/ 177127 w 296503"/>
              <a:gd name="T69" fmla="*/ 3239269 h 296502"/>
              <a:gd name="T70" fmla="*/ 47214 w 296503"/>
              <a:gd name="T71" fmla="*/ 2715797 h 296502"/>
              <a:gd name="T72" fmla="*/ 129873 w 296503"/>
              <a:gd name="T73" fmla="*/ 2617393 h 296502"/>
              <a:gd name="T74" fmla="*/ 0 w 296503"/>
              <a:gd name="T75" fmla="*/ 2145087 h 296502"/>
              <a:gd name="T76" fmla="*/ 129873 w 296503"/>
              <a:gd name="T77" fmla="*/ 1668826 h 296502"/>
              <a:gd name="T78" fmla="*/ 47214 w 296503"/>
              <a:gd name="T79" fmla="*/ 1570445 h 296502"/>
              <a:gd name="T80" fmla="*/ 47214 w 296503"/>
              <a:gd name="T81" fmla="*/ 1145363 h 296502"/>
              <a:gd name="T82" fmla="*/ 129873 w 296503"/>
              <a:gd name="T83" fmla="*/ 1046960 h 296502"/>
              <a:gd name="T84" fmla="*/ 0 w 296503"/>
              <a:gd name="T85" fmla="*/ 570723 h 296502"/>
              <a:gd name="T86" fmla="*/ 129873 w 296503"/>
              <a:gd name="T87" fmla="*/ 51191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40898" y="170049"/>
                </a:moveTo>
                <a:lnTo>
                  <a:pt x="140898" y="214872"/>
                </a:lnTo>
                <a:lnTo>
                  <a:pt x="168305" y="214872"/>
                </a:lnTo>
                <a:lnTo>
                  <a:pt x="168305" y="170049"/>
                </a:lnTo>
                <a:lnTo>
                  <a:pt x="140898" y="170049"/>
                </a:lnTo>
                <a:close/>
                <a:moveTo>
                  <a:pt x="260476" y="152754"/>
                </a:moveTo>
                <a:lnTo>
                  <a:pt x="260476" y="215802"/>
                </a:lnTo>
                <a:lnTo>
                  <a:pt x="273806" y="215802"/>
                </a:lnTo>
                <a:cubicBezTo>
                  <a:pt x="281372" y="215802"/>
                  <a:pt x="287496" y="209677"/>
                  <a:pt x="287496" y="202111"/>
                </a:cubicBezTo>
                <a:lnTo>
                  <a:pt x="287496" y="166084"/>
                </a:lnTo>
                <a:cubicBezTo>
                  <a:pt x="287496" y="158879"/>
                  <a:pt x="281372" y="152754"/>
                  <a:pt x="273806" y="152754"/>
                </a:cubicBezTo>
                <a:lnTo>
                  <a:pt x="260476" y="152754"/>
                </a:lnTo>
                <a:close/>
                <a:moveTo>
                  <a:pt x="104835" y="140286"/>
                </a:moveTo>
                <a:lnTo>
                  <a:pt x="104835" y="214872"/>
                </a:lnTo>
                <a:lnTo>
                  <a:pt x="132243" y="214872"/>
                </a:lnTo>
                <a:lnTo>
                  <a:pt x="132243" y="165387"/>
                </a:lnTo>
                <a:cubicBezTo>
                  <a:pt x="132243" y="163236"/>
                  <a:pt x="134046" y="161084"/>
                  <a:pt x="136570" y="161084"/>
                </a:cubicBezTo>
                <a:lnTo>
                  <a:pt x="172633" y="161084"/>
                </a:lnTo>
                <a:cubicBezTo>
                  <a:pt x="175157" y="161084"/>
                  <a:pt x="176960" y="163236"/>
                  <a:pt x="176960" y="165387"/>
                </a:cubicBezTo>
                <a:lnTo>
                  <a:pt x="176960" y="214872"/>
                </a:lnTo>
                <a:lnTo>
                  <a:pt x="204007" y="214872"/>
                </a:lnTo>
                <a:lnTo>
                  <a:pt x="204007" y="140286"/>
                </a:lnTo>
                <a:lnTo>
                  <a:pt x="104835" y="140286"/>
                </a:lnTo>
                <a:close/>
                <a:moveTo>
                  <a:pt x="154601" y="81836"/>
                </a:moveTo>
                <a:lnTo>
                  <a:pt x="95098" y="131321"/>
                </a:lnTo>
                <a:lnTo>
                  <a:pt x="214105" y="131321"/>
                </a:lnTo>
                <a:lnTo>
                  <a:pt x="154601" y="81836"/>
                </a:lnTo>
                <a:close/>
                <a:moveTo>
                  <a:pt x="260476" y="81061"/>
                </a:moveTo>
                <a:lnTo>
                  <a:pt x="260476" y="143748"/>
                </a:lnTo>
                <a:lnTo>
                  <a:pt x="273806" y="143748"/>
                </a:lnTo>
                <a:cubicBezTo>
                  <a:pt x="281372" y="143748"/>
                  <a:pt x="287496" y="137983"/>
                  <a:pt x="287496" y="130057"/>
                </a:cubicBezTo>
                <a:lnTo>
                  <a:pt x="287496" y="94391"/>
                </a:lnTo>
                <a:cubicBezTo>
                  <a:pt x="287496" y="87185"/>
                  <a:pt x="281372" y="81061"/>
                  <a:pt x="273806" y="81061"/>
                </a:cubicBezTo>
                <a:lnTo>
                  <a:pt x="260476" y="81061"/>
                </a:lnTo>
                <a:close/>
                <a:moveTo>
                  <a:pt x="151716" y="72513"/>
                </a:moveTo>
                <a:cubicBezTo>
                  <a:pt x="153159" y="71437"/>
                  <a:pt x="155683" y="71437"/>
                  <a:pt x="157486" y="72513"/>
                </a:cubicBezTo>
                <a:lnTo>
                  <a:pt x="229251" y="132039"/>
                </a:lnTo>
                <a:cubicBezTo>
                  <a:pt x="230693" y="133473"/>
                  <a:pt x="231415" y="135624"/>
                  <a:pt x="230693" y="137417"/>
                </a:cubicBezTo>
                <a:cubicBezTo>
                  <a:pt x="229972" y="138852"/>
                  <a:pt x="228169" y="140286"/>
                  <a:pt x="226726" y="140286"/>
                </a:cubicBezTo>
                <a:lnTo>
                  <a:pt x="213023" y="140286"/>
                </a:lnTo>
                <a:lnTo>
                  <a:pt x="213023" y="219175"/>
                </a:lnTo>
                <a:cubicBezTo>
                  <a:pt x="213023" y="221686"/>
                  <a:pt x="210859" y="223479"/>
                  <a:pt x="208695" y="223479"/>
                </a:cubicBezTo>
                <a:lnTo>
                  <a:pt x="100508" y="223479"/>
                </a:lnTo>
                <a:cubicBezTo>
                  <a:pt x="97983" y="223479"/>
                  <a:pt x="96180" y="221686"/>
                  <a:pt x="96180" y="219175"/>
                </a:cubicBezTo>
                <a:lnTo>
                  <a:pt x="96180" y="140286"/>
                </a:lnTo>
                <a:lnTo>
                  <a:pt x="82476" y="140286"/>
                </a:lnTo>
                <a:cubicBezTo>
                  <a:pt x="80673" y="140286"/>
                  <a:pt x="78870" y="138852"/>
                  <a:pt x="78149" y="137417"/>
                </a:cubicBezTo>
                <a:cubicBezTo>
                  <a:pt x="77788" y="135624"/>
                  <a:pt x="78149" y="133473"/>
                  <a:pt x="79952" y="132039"/>
                </a:cubicBezTo>
                <a:lnTo>
                  <a:pt x="151716" y="72513"/>
                </a:lnTo>
                <a:close/>
                <a:moveTo>
                  <a:pt x="56923" y="9007"/>
                </a:moveTo>
                <a:lnTo>
                  <a:pt x="56923" y="287495"/>
                </a:lnTo>
                <a:lnTo>
                  <a:pt x="238139" y="287495"/>
                </a:lnTo>
                <a:cubicBezTo>
                  <a:pt x="245345" y="287495"/>
                  <a:pt x="251469" y="281371"/>
                  <a:pt x="251469" y="274165"/>
                </a:cubicBezTo>
                <a:lnTo>
                  <a:pt x="251469" y="76377"/>
                </a:lnTo>
                <a:cubicBezTo>
                  <a:pt x="251469" y="73855"/>
                  <a:pt x="253270" y="71694"/>
                  <a:pt x="255792" y="71694"/>
                </a:cubicBezTo>
                <a:lnTo>
                  <a:pt x="273806" y="71694"/>
                </a:lnTo>
                <a:cubicBezTo>
                  <a:pt x="281372" y="71694"/>
                  <a:pt x="287496" y="65929"/>
                  <a:pt x="287496" y="58364"/>
                </a:cubicBezTo>
                <a:lnTo>
                  <a:pt x="287496" y="22697"/>
                </a:lnTo>
                <a:cubicBezTo>
                  <a:pt x="287496" y="15131"/>
                  <a:pt x="281372" y="9007"/>
                  <a:pt x="273806" y="9007"/>
                </a:cubicBezTo>
                <a:lnTo>
                  <a:pt x="56923" y="9007"/>
                </a:lnTo>
                <a:close/>
                <a:moveTo>
                  <a:pt x="20896" y="9007"/>
                </a:moveTo>
                <a:lnTo>
                  <a:pt x="20896" y="47916"/>
                </a:lnTo>
                <a:lnTo>
                  <a:pt x="28101" y="47916"/>
                </a:lnTo>
                <a:cubicBezTo>
                  <a:pt x="30623" y="47916"/>
                  <a:pt x="33145" y="50078"/>
                  <a:pt x="33145" y="52239"/>
                </a:cubicBezTo>
                <a:cubicBezTo>
                  <a:pt x="33145" y="54761"/>
                  <a:pt x="30623" y="56923"/>
                  <a:pt x="28101" y="56923"/>
                </a:cubicBezTo>
                <a:lnTo>
                  <a:pt x="20896" y="56923"/>
                </a:lnTo>
                <a:lnTo>
                  <a:pt x="20896" y="95832"/>
                </a:lnTo>
                <a:lnTo>
                  <a:pt x="28101" y="95832"/>
                </a:lnTo>
                <a:cubicBezTo>
                  <a:pt x="30623" y="95832"/>
                  <a:pt x="33145" y="97993"/>
                  <a:pt x="33145" y="100515"/>
                </a:cubicBezTo>
                <a:cubicBezTo>
                  <a:pt x="33145" y="103037"/>
                  <a:pt x="30623" y="104839"/>
                  <a:pt x="28101" y="104839"/>
                </a:cubicBezTo>
                <a:lnTo>
                  <a:pt x="20896" y="104839"/>
                </a:lnTo>
                <a:lnTo>
                  <a:pt x="20896" y="143748"/>
                </a:lnTo>
                <a:lnTo>
                  <a:pt x="28101" y="143748"/>
                </a:lnTo>
                <a:cubicBezTo>
                  <a:pt x="30623" y="143748"/>
                  <a:pt x="33145" y="145909"/>
                  <a:pt x="33145" y="148071"/>
                </a:cubicBezTo>
                <a:cubicBezTo>
                  <a:pt x="33145" y="150593"/>
                  <a:pt x="30623" y="152754"/>
                  <a:pt x="28101" y="152754"/>
                </a:cubicBezTo>
                <a:lnTo>
                  <a:pt x="20896" y="152754"/>
                </a:lnTo>
                <a:lnTo>
                  <a:pt x="20896" y="191663"/>
                </a:lnTo>
                <a:lnTo>
                  <a:pt x="28101" y="191663"/>
                </a:lnTo>
                <a:cubicBezTo>
                  <a:pt x="30623" y="191663"/>
                  <a:pt x="33145" y="193825"/>
                  <a:pt x="33145" y="196347"/>
                </a:cubicBezTo>
                <a:cubicBezTo>
                  <a:pt x="33145" y="198869"/>
                  <a:pt x="30623" y="200670"/>
                  <a:pt x="28101" y="200670"/>
                </a:cubicBezTo>
                <a:lnTo>
                  <a:pt x="20896" y="200670"/>
                </a:lnTo>
                <a:lnTo>
                  <a:pt x="20896" y="239579"/>
                </a:lnTo>
                <a:lnTo>
                  <a:pt x="28101" y="239579"/>
                </a:lnTo>
                <a:cubicBezTo>
                  <a:pt x="30623" y="239579"/>
                  <a:pt x="33145" y="241741"/>
                  <a:pt x="33145" y="243903"/>
                </a:cubicBezTo>
                <a:cubicBezTo>
                  <a:pt x="33145" y="246424"/>
                  <a:pt x="30623" y="248586"/>
                  <a:pt x="28101" y="248586"/>
                </a:cubicBezTo>
                <a:lnTo>
                  <a:pt x="20896" y="248586"/>
                </a:lnTo>
                <a:lnTo>
                  <a:pt x="20896" y="287495"/>
                </a:lnTo>
                <a:lnTo>
                  <a:pt x="47916" y="287495"/>
                </a:lnTo>
                <a:lnTo>
                  <a:pt x="47916" y="9007"/>
                </a:lnTo>
                <a:lnTo>
                  <a:pt x="20896" y="9007"/>
                </a:lnTo>
                <a:close/>
                <a:moveTo>
                  <a:pt x="16212" y="0"/>
                </a:moveTo>
                <a:lnTo>
                  <a:pt x="273806" y="0"/>
                </a:lnTo>
                <a:cubicBezTo>
                  <a:pt x="286415" y="0"/>
                  <a:pt x="296503" y="10088"/>
                  <a:pt x="296503" y="22697"/>
                </a:cubicBezTo>
                <a:lnTo>
                  <a:pt x="296503" y="58364"/>
                </a:lnTo>
                <a:cubicBezTo>
                  <a:pt x="296503" y="65929"/>
                  <a:pt x="292900" y="72054"/>
                  <a:pt x="287136" y="76377"/>
                </a:cubicBezTo>
                <a:cubicBezTo>
                  <a:pt x="292900" y="80700"/>
                  <a:pt x="296503" y="87185"/>
                  <a:pt x="296503" y="94391"/>
                </a:cubicBezTo>
                <a:lnTo>
                  <a:pt x="296503" y="130057"/>
                </a:lnTo>
                <a:cubicBezTo>
                  <a:pt x="296503" y="137623"/>
                  <a:pt x="292900" y="144108"/>
                  <a:pt x="287136" y="148071"/>
                </a:cubicBezTo>
                <a:cubicBezTo>
                  <a:pt x="292900" y="152394"/>
                  <a:pt x="296503" y="158879"/>
                  <a:pt x="296503" y="166084"/>
                </a:cubicBezTo>
                <a:lnTo>
                  <a:pt x="296503" y="202111"/>
                </a:lnTo>
                <a:cubicBezTo>
                  <a:pt x="296503" y="214721"/>
                  <a:pt x="286415" y="224448"/>
                  <a:pt x="273806" y="224448"/>
                </a:cubicBezTo>
                <a:lnTo>
                  <a:pt x="260476" y="224448"/>
                </a:lnTo>
                <a:lnTo>
                  <a:pt x="260476" y="274165"/>
                </a:lnTo>
                <a:cubicBezTo>
                  <a:pt x="260476" y="286414"/>
                  <a:pt x="250388" y="296502"/>
                  <a:pt x="238139" y="296502"/>
                </a:cubicBezTo>
                <a:lnTo>
                  <a:pt x="16212" y="296502"/>
                </a:lnTo>
                <a:cubicBezTo>
                  <a:pt x="14051" y="296502"/>
                  <a:pt x="11889" y="294340"/>
                  <a:pt x="11889" y="292179"/>
                </a:cubicBezTo>
                <a:lnTo>
                  <a:pt x="11889" y="248586"/>
                </a:lnTo>
                <a:lnTo>
                  <a:pt x="4323" y="248586"/>
                </a:lnTo>
                <a:cubicBezTo>
                  <a:pt x="2162" y="248586"/>
                  <a:pt x="0" y="246424"/>
                  <a:pt x="0" y="243903"/>
                </a:cubicBezTo>
                <a:cubicBezTo>
                  <a:pt x="0" y="241741"/>
                  <a:pt x="2162" y="239579"/>
                  <a:pt x="4323" y="239579"/>
                </a:cubicBezTo>
                <a:lnTo>
                  <a:pt x="11889" y="239579"/>
                </a:lnTo>
                <a:lnTo>
                  <a:pt x="11889" y="200670"/>
                </a:lnTo>
                <a:lnTo>
                  <a:pt x="4323" y="200670"/>
                </a:lnTo>
                <a:cubicBezTo>
                  <a:pt x="2162" y="200670"/>
                  <a:pt x="0" y="198869"/>
                  <a:pt x="0" y="196347"/>
                </a:cubicBezTo>
                <a:cubicBezTo>
                  <a:pt x="0" y="193825"/>
                  <a:pt x="2162" y="191663"/>
                  <a:pt x="4323" y="191663"/>
                </a:cubicBezTo>
                <a:lnTo>
                  <a:pt x="11889" y="191663"/>
                </a:lnTo>
                <a:lnTo>
                  <a:pt x="11889" y="152754"/>
                </a:lnTo>
                <a:lnTo>
                  <a:pt x="4323" y="152754"/>
                </a:lnTo>
                <a:cubicBezTo>
                  <a:pt x="2162" y="152754"/>
                  <a:pt x="0" y="150593"/>
                  <a:pt x="0" y="148071"/>
                </a:cubicBezTo>
                <a:cubicBezTo>
                  <a:pt x="0" y="145909"/>
                  <a:pt x="2162" y="143748"/>
                  <a:pt x="4323" y="143748"/>
                </a:cubicBezTo>
                <a:lnTo>
                  <a:pt x="11889" y="143748"/>
                </a:lnTo>
                <a:lnTo>
                  <a:pt x="11889" y="104839"/>
                </a:lnTo>
                <a:lnTo>
                  <a:pt x="4323" y="104839"/>
                </a:lnTo>
                <a:cubicBezTo>
                  <a:pt x="2162" y="104839"/>
                  <a:pt x="0" y="103037"/>
                  <a:pt x="0" y="100515"/>
                </a:cubicBezTo>
                <a:cubicBezTo>
                  <a:pt x="0" y="97993"/>
                  <a:pt x="2162" y="95832"/>
                  <a:pt x="4323" y="95832"/>
                </a:cubicBezTo>
                <a:lnTo>
                  <a:pt x="11889" y="95832"/>
                </a:lnTo>
                <a:lnTo>
                  <a:pt x="11889" y="56923"/>
                </a:lnTo>
                <a:lnTo>
                  <a:pt x="4323" y="56923"/>
                </a:lnTo>
                <a:cubicBezTo>
                  <a:pt x="2162" y="56923"/>
                  <a:pt x="0" y="54761"/>
                  <a:pt x="0" y="52239"/>
                </a:cubicBezTo>
                <a:cubicBezTo>
                  <a:pt x="0" y="50078"/>
                  <a:pt x="2162" y="47916"/>
                  <a:pt x="4323" y="47916"/>
                </a:cubicBezTo>
                <a:lnTo>
                  <a:pt x="11889" y="47916"/>
                </a:lnTo>
                <a:lnTo>
                  <a:pt x="11889" y="4684"/>
                </a:lnTo>
                <a:cubicBezTo>
                  <a:pt x="11889" y="1801"/>
                  <a:pt x="14051" y="0"/>
                  <a:pt x="16212" y="0"/>
                </a:cubicBezTo>
                <a:close/>
              </a:path>
            </a:pathLst>
          </a:custGeom>
          <a:solidFill>
            <a:schemeClr val="bg1"/>
          </a:solidFill>
          <a:ln>
            <a:solidFill>
              <a:srgbClr val="272727"/>
            </a:solidFill>
          </a:ln>
          <a:effectLst/>
        </p:spPr>
        <p:txBody>
          <a:bodyPr anchor="ctr"/>
          <a:lstStyle/>
          <a:p>
            <a:endParaRPr lang="en-US" dirty="0">
              <a:latin typeface="Lato Light" panose="020F0502020204030203" pitchFamily="34" charset="0"/>
            </a:endParaRPr>
          </a:p>
        </p:txBody>
      </p:sp>
      <p:sp>
        <p:nvSpPr>
          <p:cNvPr id="26" name="Freeform 935">
            <a:extLst>
              <a:ext uri="{FF2B5EF4-FFF2-40B4-BE49-F238E27FC236}">
                <a16:creationId xmlns:a16="http://schemas.microsoft.com/office/drawing/2014/main" id="{A201D60D-D188-3E4F-95EE-737C08231FCE}"/>
              </a:ext>
            </a:extLst>
          </p:cNvPr>
          <p:cNvSpPr>
            <a:spLocks noChangeArrowheads="1"/>
          </p:cNvSpPr>
          <p:nvPr/>
        </p:nvSpPr>
        <p:spPr bwMode="auto">
          <a:xfrm>
            <a:off x="17517546" y="2613375"/>
            <a:ext cx="2235081" cy="2269268"/>
          </a:xfrm>
          <a:custGeom>
            <a:avLst/>
            <a:gdLst>
              <a:gd name="T0" fmla="*/ 1609031 w 296503"/>
              <a:gd name="T1" fmla="*/ 2567389 h 296502"/>
              <a:gd name="T2" fmla="*/ 1609031 w 296503"/>
              <a:gd name="T3" fmla="*/ 2133286 h 296502"/>
              <a:gd name="T4" fmla="*/ 1352774 w 296503"/>
              <a:gd name="T5" fmla="*/ 2400113 h 296502"/>
              <a:gd name="T6" fmla="*/ 1489529 w 296503"/>
              <a:gd name="T7" fmla="*/ 1900576 h 296502"/>
              <a:gd name="T8" fmla="*/ 1344564 w 296503"/>
              <a:gd name="T9" fmla="*/ 1959795 h 296502"/>
              <a:gd name="T10" fmla="*/ 1176115 w 296503"/>
              <a:gd name="T11" fmla="*/ 2133576 h 296502"/>
              <a:gd name="T12" fmla="*/ 1113440 w 296503"/>
              <a:gd name="T13" fmla="*/ 2279681 h 296502"/>
              <a:gd name="T14" fmla="*/ 882295 w 296503"/>
              <a:gd name="T15" fmla="*/ 2488986 h 296502"/>
              <a:gd name="T16" fmla="*/ 1176115 w 296503"/>
              <a:gd name="T17" fmla="*/ 2619311 h 296502"/>
              <a:gd name="T18" fmla="*/ 1156538 w 296503"/>
              <a:gd name="T19" fmla="*/ 2982644 h 296502"/>
              <a:gd name="T20" fmla="*/ 1458184 w 296503"/>
              <a:gd name="T21" fmla="*/ 2864168 h 296502"/>
              <a:gd name="T22" fmla="*/ 1697162 w 296503"/>
              <a:gd name="T23" fmla="*/ 3136656 h 296502"/>
              <a:gd name="T24" fmla="*/ 1826423 w 296503"/>
              <a:gd name="T25" fmla="*/ 2840478 h 296502"/>
              <a:gd name="T26" fmla="*/ 2186842 w 296503"/>
              <a:gd name="T27" fmla="*/ 2860218 h 296502"/>
              <a:gd name="T28" fmla="*/ 2069322 w 296503"/>
              <a:gd name="T29" fmla="*/ 2556139 h 296502"/>
              <a:gd name="T30" fmla="*/ 2343543 w 296503"/>
              <a:gd name="T31" fmla="*/ 2406057 h 296502"/>
              <a:gd name="T32" fmla="*/ 2069322 w 296503"/>
              <a:gd name="T33" fmla="*/ 2248105 h 296502"/>
              <a:gd name="T34" fmla="*/ 2186842 w 296503"/>
              <a:gd name="T35" fmla="*/ 1944008 h 296502"/>
              <a:gd name="T36" fmla="*/ 1826423 w 296503"/>
              <a:gd name="T37" fmla="*/ 1963748 h 296502"/>
              <a:gd name="T38" fmla="*/ 1697162 w 296503"/>
              <a:gd name="T39" fmla="*/ 1667573 h 296502"/>
              <a:gd name="T40" fmla="*/ 1748086 w 296503"/>
              <a:gd name="T41" fmla="*/ 1576734 h 296502"/>
              <a:gd name="T42" fmla="*/ 1842107 w 296503"/>
              <a:gd name="T43" fmla="*/ 1865023 h 296502"/>
              <a:gd name="T44" fmla="*/ 2284783 w 296503"/>
              <a:gd name="T45" fmla="*/ 1916372 h 296502"/>
              <a:gd name="T46" fmla="*/ 2155509 w 296503"/>
              <a:gd name="T47" fmla="*/ 2188855 h 296502"/>
              <a:gd name="T48" fmla="*/ 2441491 w 296503"/>
              <a:gd name="T49" fmla="*/ 2406057 h 296502"/>
              <a:gd name="T50" fmla="*/ 2155509 w 296503"/>
              <a:gd name="T51" fmla="*/ 2615371 h 296502"/>
              <a:gd name="T52" fmla="*/ 2284783 w 296503"/>
              <a:gd name="T53" fmla="*/ 2891805 h 296502"/>
              <a:gd name="T54" fmla="*/ 1842107 w 296503"/>
              <a:gd name="T55" fmla="*/ 2939205 h 296502"/>
              <a:gd name="T56" fmla="*/ 1748086 w 296503"/>
              <a:gd name="T57" fmla="*/ 3231441 h 296502"/>
              <a:gd name="T58" fmla="*/ 1438589 w 296503"/>
              <a:gd name="T59" fmla="*/ 3187994 h 296502"/>
              <a:gd name="T60" fmla="*/ 1183952 w 296503"/>
              <a:gd name="T61" fmla="*/ 3085323 h 296502"/>
              <a:gd name="T62" fmla="*/ 937144 w 296503"/>
              <a:gd name="T63" fmla="*/ 2832575 h 296502"/>
              <a:gd name="T64" fmla="*/ 831382 w 296503"/>
              <a:gd name="T65" fmla="*/ 2579831 h 296502"/>
              <a:gd name="T66" fmla="*/ 792192 w 296503"/>
              <a:gd name="T67" fmla="*/ 2267842 h 296502"/>
              <a:gd name="T68" fmla="*/ 1078168 w 296503"/>
              <a:gd name="T69" fmla="*/ 2169116 h 296502"/>
              <a:gd name="T70" fmla="*/ 1129105 w 296503"/>
              <a:gd name="T71" fmla="*/ 1722843 h 296502"/>
              <a:gd name="T72" fmla="*/ 1399426 w 296503"/>
              <a:gd name="T73" fmla="*/ 1857116 h 296502"/>
              <a:gd name="T74" fmla="*/ 377111 w 296503"/>
              <a:gd name="T75" fmla="*/ 1179379 h 296502"/>
              <a:gd name="T76" fmla="*/ 1162464 w 296503"/>
              <a:gd name="T77" fmla="*/ 1279277 h 296502"/>
              <a:gd name="T78" fmla="*/ 377111 w 296503"/>
              <a:gd name="T79" fmla="*/ 1179379 h 296502"/>
              <a:gd name="T80" fmla="*/ 2528163 w 296503"/>
              <a:gd name="T81" fmla="*/ 830439 h 296502"/>
              <a:gd name="T82" fmla="*/ 1647612 w 296503"/>
              <a:gd name="T83" fmla="*/ 830439 h 296502"/>
              <a:gd name="T84" fmla="*/ 488035 w 296503"/>
              <a:gd name="T85" fmla="*/ 784665 h 296502"/>
              <a:gd name="T86" fmla="*/ 1558615 w 296503"/>
              <a:gd name="T87" fmla="*/ 1094591 h 296502"/>
              <a:gd name="T88" fmla="*/ 2747263 w 296503"/>
              <a:gd name="T89" fmla="*/ 490420 h 296502"/>
              <a:gd name="T90" fmla="*/ 94476 w 296503"/>
              <a:gd name="T91" fmla="*/ 309954 h 296502"/>
              <a:gd name="T92" fmla="*/ 393596 w 296503"/>
              <a:gd name="T93" fmla="*/ 784665 h 296502"/>
              <a:gd name="T94" fmla="*/ 2794501 w 296503"/>
              <a:gd name="T95" fmla="*/ 392334 h 296502"/>
              <a:gd name="T96" fmla="*/ 2928316 w 296503"/>
              <a:gd name="T97" fmla="*/ 1176977 h 296502"/>
              <a:gd name="T98" fmla="*/ 2928316 w 296503"/>
              <a:gd name="T99" fmla="*/ 98087 h 296502"/>
              <a:gd name="T100" fmla="*/ 2928316 w 296503"/>
              <a:gd name="T101" fmla="*/ 0 h 296502"/>
              <a:gd name="T102" fmla="*/ 2928316 w 296503"/>
              <a:gd name="T103" fmla="*/ 2840456 h 296502"/>
              <a:gd name="T104" fmla="*/ 2471753 w 296503"/>
              <a:gd name="T105" fmla="*/ 2738445 h 296502"/>
              <a:gd name="T106" fmla="*/ 3140847 w 296503"/>
              <a:gd name="T107" fmla="*/ 1482991 h 296502"/>
              <a:gd name="T108" fmla="*/ 1487783 w 296503"/>
              <a:gd name="T109" fmla="*/ 1165209 h 296502"/>
              <a:gd name="T110" fmla="*/ 306988 w 296503"/>
              <a:gd name="T111" fmla="*/ 878799 h 296502"/>
              <a:gd name="T112" fmla="*/ 306988 w 296503"/>
              <a:gd name="T113" fmla="*/ 2738445 h 296502"/>
              <a:gd name="T114" fmla="*/ 767511 w 296503"/>
              <a:gd name="T115" fmla="*/ 2840456 h 296502"/>
              <a:gd name="T116" fmla="*/ 0 w 296503"/>
              <a:gd name="T117" fmla="*/ 309954 h 296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6503" h="296502">
                <a:moveTo>
                  <a:pt x="147282" y="204741"/>
                </a:moveTo>
                <a:cubicBezTo>
                  <a:pt x="139463" y="204741"/>
                  <a:pt x="132711" y="211303"/>
                  <a:pt x="132711" y="219687"/>
                </a:cubicBezTo>
                <a:cubicBezTo>
                  <a:pt x="132711" y="228071"/>
                  <a:pt x="139463" y="234997"/>
                  <a:pt x="147282" y="234997"/>
                </a:cubicBezTo>
                <a:cubicBezTo>
                  <a:pt x="155457" y="234997"/>
                  <a:pt x="162210" y="228071"/>
                  <a:pt x="162210" y="219687"/>
                </a:cubicBezTo>
                <a:cubicBezTo>
                  <a:pt x="162210" y="211303"/>
                  <a:pt x="155457" y="204741"/>
                  <a:pt x="147282" y="204741"/>
                </a:cubicBezTo>
                <a:close/>
                <a:moveTo>
                  <a:pt x="147282" y="195263"/>
                </a:moveTo>
                <a:cubicBezTo>
                  <a:pt x="160433" y="195263"/>
                  <a:pt x="171095" y="206199"/>
                  <a:pt x="171095" y="219687"/>
                </a:cubicBezTo>
                <a:cubicBezTo>
                  <a:pt x="171095" y="233175"/>
                  <a:pt x="160433" y="244111"/>
                  <a:pt x="147282" y="244111"/>
                </a:cubicBezTo>
                <a:cubicBezTo>
                  <a:pt x="134488" y="244111"/>
                  <a:pt x="123825" y="233175"/>
                  <a:pt x="123825" y="219687"/>
                </a:cubicBezTo>
                <a:cubicBezTo>
                  <a:pt x="123825" y="206199"/>
                  <a:pt x="134488" y="195263"/>
                  <a:pt x="147282" y="195263"/>
                </a:cubicBezTo>
                <a:close/>
                <a:moveTo>
                  <a:pt x="139929" y="152635"/>
                </a:moveTo>
                <a:lnTo>
                  <a:pt x="136343" y="173962"/>
                </a:lnTo>
                <a:cubicBezTo>
                  <a:pt x="136343" y="175769"/>
                  <a:pt x="134908" y="177215"/>
                  <a:pt x="133474" y="177576"/>
                </a:cubicBezTo>
                <a:cubicBezTo>
                  <a:pt x="131681" y="178299"/>
                  <a:pt x="129530" y="179022"/>
                  <a:pt x="127737" y="179745"/>
                </a:cubicBezTo>
                <a:cubicBezTo>
                  <a:pt x="126302" y="180830"/>
                  <a:pt x="124509" y="180468"/>
                  <a:pt x="123074" y="179384"/>
                </a:cubicBezTo>
                <a:lnTo>
                  <a:pt x="105862" y="167094"/>
                </a:lnTo>
                <a:cubicBezTo>
                  <a:pt x="101918" y="169985"/>
                  <a:pt x="98332" y="173962"/>
                  <a:pt x="95105" y="177938"/>
                </a:cubicBezTo>
                <a:lnTo>
                  <a:pt x="107655" y="195289"/>
                </a:lnTo>
                <a:cubicBezTo>
                  <a:pt x="108372" y="196735"/>
                  <a:pt x="108731" y="198542"/>
                  <a:pt x="107655" y="199988"/>
                </a:cubicBezTo>
                <a:cubicBezTo>
                  <a:pt x="106938" y="202157"/>
                  <a:pt x="106221" y="203964"/>
                  <a:pt x="105504" y="205772"/>
                </a:cubicBezTo>
                <a:cubicBezTo>
                  <a:pt x="105145" y="207217"/>
                  <a:pt x="103711" y="208663"/>
                  <a:pt x="101918" y="208663"/>
                </a:cubicBezTo>
                <a:lnTo>
                  <a:pt x="80761" y="212278"/>
                </a:lnTo>
                <a:cubicBezTo>
                  <a:pt x="80761" y="214808"/>
                  <a:pt x="80402" y="217339"/>
                  <a:pt x="80402" y="220231"/>
                </a:cubicBezTo>
                <a:cubicBezTo>
                  <a:pt x="80402" y="222761"/>
                  <a:pt x="80761" y="224930"/>
                  <a:pt x="80761" y="227821"/>
                </a:cubicBezTo>
                <a:lnTo>
                  <a:pt x="101918" y="231075"/>
                </a:lnTo>
                <a:cubicBezTo>
                  <a:pt x="103711" y="231436"/>
                  <a:pt x="105145" y="232521"/>
                  <a:pt x="105504" y="233967"/>
                </a:cubicBezTo>
                <a:cubicBezTo>
                  <a:pt x="106221" y="235774"/>
                  <a:pt x="106938" y="237943"/>
                  <a:pt x="107655" y="239750"/>
                </a:cubicBezTo>
                <a:cubicBezTo>
                  <a:pt x="108731" y="241196"/>
                  <a:pt x="108372" y="243003"/>
                  <a:pt x="107655" y="244449"/>
                </a:cubicBezTo>
                <a:lnTo>
                  <a:pt x="95105" y="261800"/>
                </a:lnTo>
                <a:cubicBezTo>
                  <a:pt x="98332" y="265776"/>
                  <a:pt x="101918" y="269753"/>
                  <a:pt x="105862" y="273006"/>
                </a:cubicBezTo>
                <a:lnTo>
                  <a:pt x="123074" y="260354"/>
                </a:lnTo>
                <a:cubicBezTo>
                  <a:pt x="124509" y="259270"/>
                  <a:pt x="126302" y="259270"/>
                  <a:pt x="127737" y="259993"/>
                </a:cubicBezTo>
                <a:cubicBezTo>
                  <a:pt x="129530" y="260716"/>
                  <a:pt x="131322" y="261439"/>
                  <a:pt x="133474" y="262162"/>
                </a:cubicBezTo>
                <a:cubicBezTo>
                  <a:pt x="134908" y="262523"/>
                  <a:pt x="136343" y="264330"/>
                  <a:pt x="136343" y="265776"/>
                </a:cubicBezTo>
                <a:lnTo>
                  <a:pt x="139929" y="287103"/>
                </a:lnTo>
                <a:cubicBezTo>
                  <a:pt x="144949" y="287826"/>
                  <a:pt x="150328" y="287826"/>
                  <a:pt x="155348" y="287103"/>
                </a:cubicBezTo>
                <a:lnTo>
                  <a:pt x="158575" y="265776"/>
                </a:lnTo>
                <a:cubicBezTo>
                  <a:pt x="158934" y="264330"/>
                  <a:pt x="160010" y="262523"/>
                  <a:pt x="161444" y="262162"/>
                </a:cubicBezTo>
                <a:cubicBezTo>
                  <a:pt x="163595" y="261439"/>
                  <a:pt x="165388" y="260716"/>
                  <a:pt x="167181" y="259993"/>
                </a:cubicBezTo>
                <a:cubicBezTo>
                  <a:pt x="168616" y="259270"/>
                  <a:pt x="170767" y="259270"/>
                  <a:pt x="171843" y="260354"/>
                </a:cubicBezTo>
                <a:lnTo>
                  <a:pt x="189055" y="273006"/>
                </a:lnTo>
                <a:cubicBezTo>
                  <a:pt x="193358" y="269753"/>
                  <a:pt x="196944" y="265776"/>
                  <a:pt x="200171" y="261800"/>
                </a:cubicBezTo>
                <a:lnTo>
                  <a:pt x="187262" y="244449"/>
                </a:lnTo>
                <a:cubicBezTo>
                  <a:pt x="186545" y="243003"/>
                  <a:pt x="186545" y="241196"/>
                  <a:pt x="187262" y="239750"/>
                </a:cubicBezTo>
                <a:cubicBezTo>
                  <a:pt x="187979" y="237943"/>
                  <a:pt x="189055" y="235774"/>
                  <a:pt x="189414" y="233967"/>
                </a:cubicBezTo>
                <a:cubicBezTo>
                  <a:pt x="190131" y="232521"/>
                  <a:pt x="191565" y="231436"/>
                  <a:pt x="193000" y="231075"/>
                </a:cubicBezTo>
                <a:lnTo>
                  <a:pt x="214156" y="227821"/>
                </a:lnTo>
                <a:cubicBezTo>
                  <a:pt x="214515" y="224930"/>
                  <a:pt x="214515" y="222399"/>
                  <a:pt x="214515" y="220231"/>
                </a:cubicBezTo>
                <a:cubicBezTo>
                  <a:pt x="214515" y="217339"/>
                  <a:pt x="214515" y="214808"/>
                  <a:pt x="214156" y="212278"/>
                </a:cubicBezTo>
                <a:lnTo>
                  <a:pt x="193000" y="208663"/>
                </a:lnTo>
                <a:cubicBezTo>
                  <a:pt x="191565" y="208663"/>
                  <a:pt x="190131" y="207217"/>
                  <a:pt x="189414" y="205772"/>
                </a:cubicBezTo>
                <a:cubicBezTo>
                  <a:pt x="189055" y="203964"/>
                  <a:pt x="187979" y="202157"/>
                  <a:pt x="187262" y="199988"/>
                </a:cubicBezTo>
                <a:cubicBezTo>
                  <a:pt x="186545" y="198542"/>
                  <a:pt x="186545" y="196735"/>
                  <a:pt x="187262" y="195289"/>
                </a:cubicBezTo>
                <a:lnTo>
                  <a:pt x="200171" y="177938"/>
                </a:lnTo>
                <a:cubicBezTo>
                  <a:pt x="196944" y="173962"/>
                  <a:pt x="193358" y="169985"/>
                  <a:pt x="189055" y="167094"/>
                </a:cubicBezTo>
                <a:lnTo>
                  <a:pt x="171843" y="179745"/>
                </a:lnTo>
                <a:cubicBezTo>
                  <a:pt x="170767" y="180468"/>
                  <a:pt x="168616" y="180830"/>
                  <a:pt x="167181" y="179745"/>
                </a:cubicBezTo>
                <a:cubicBezTo>
                  <a:pt x="165388" y="179022"/>
                  <a:pt x="163595" y="178299"/>
                  <a:pt x="161444" y="177576"/>
                </a:cubicBezTo>
                <a:cubicBezTo>
                  <a:pt x="160010" y="177215"/>
                  <a:pt x="158934" y="175769"/>
                  <a:pt x="158575" y="173962"/>
                </a:cubicBezTo>
                <a:lnTo>
                  <a:pt x="155348" y="152635"/>
                </a:lnTo>
                <a:cubicBezTo>
                  <a:pt x="150328" y="151912"/>
                  <a:pt x="144949" y="151912"/>
                  <a:pt x="139929" y="152635"/>
                </a:cubicBezTo>
                <a:close/>
                <a:moveTo>
                  <a:pt x="135267" y="144321"/>
                </a:moveTo>
                <a:cubicBezTo>
                  <a:pt x="143514" y="142875"/>
                  <a:pt x="151762" y="142875"/>
                  <a:pt x="160010" y="144321"/>
                </a:cubicBezTo>
                <a:cubicBezTo>
                  <a:pt x="161802" y="144682"/>
                  <a:pt x="163237" y="146128"/>
                  <a:pt x="163595" y="147936"/>
                </a:cubicBezTo>
                <a:lnTo>
                  <a:pt x="167181" y="169985"/>
                </a:lnTo>
                <a:cubicBezTo>
                  <a:pt x="167540" y="169985"/>
                  <a:pt x="168257" y="170347"/>
                  <a:pt x="168616" y="170708"/>
                </a:cubicBezTo>
                <a:lnTo>
                  <a:pt x="186545" y="157695"/>
                </a:lnTo>
                <a:cubicBezTo>
                  <a:pt x="187979" y="156611"/>
                  <a:pt x="190131" y="156611"/>
                  <a:pt x="191924" y="157695"/>
                </a:cubicBezTo>
                <a:cubicBezTo>
                  <a:pt x="198737" y="162395"/>
                  <a:pt x="204474" y="168540"/>
                  <a:pt x="209136" y="175408"/>
                </a:cubicBezTo>
                <a:cubicBezTo>
                  <a:pt x="210570" y="176854"/>
                  <a:pt x="210570" y="179022"/>
                  <a:pt x="209136" y="180468"/>
                </a:cubicBezTo>
                <a:lnTo>
                  <a:pt x="196227" y="198542"/>
                </a:lnTo>
                <a:cubicBezTo>
                  <a:pt x="196586" y="198904"/>
                  <a:pt x="196944" y="199627"/>
                  <a:pt x="197303" y="200349"/>
                </a:cubicBezTo>
                <a:lnTo>
                  <a:pt x="218818" y="203603"/>
                </a:lnTo>
                <a:cubicBezTo>
                  <a:pt x="220611" y="203964"/>
                  <a:pt x="222045" y="205772"/>
                  <a:pt x="222762" y="207579"/>
                </a:cubicBezTo>
                <a:cubicBezTo>
                  <a:pt x="223121" y="211917"/>
                  <a:pt x="223480" y="215893"/>
                  <a:pt x="223480" y="220231"/>
                </a:cubicBezTo>
                <a:cubicBezTo>
                  <a:pt x="223480" y="224207"/>
                  <a:pt x="223121" y="228183"/>
                  <a:pt x="222762" y="232159"/>
                </a:cubicBezTo>
                <a:cubicBezTo>
                  <a:pt x="222045" y="234328"/>
                  <a:pt x="220611" y="235774"/>
                  <a:pt x="218818" y="236135"/>
                </a:cubicBezTo>
                <a:lnTo>
                  <a:pt x="197303" y="239389"/>
                </a:lnTo>
                <a:cubicBezTo>
                  <a:pt x="196944" y="240112"/>
                  <a:pt x="196586" y="240835"/>
                  <a:pt x="196227" y="241196"/>
                </a:cubicBezTo>
                <a:lnTo>
                  <a:pt x="209136" y="259270"/>
                </a:lnTo>
                <a:cubicBezTo>
                  <a:pt x="210570" y="260716"/>
                  <a:pt x="210570" y="262884"/>
                  <a:pt x="209136" y="264692"/>
                </a:cubicBezTo>
                <a:cubicBezTo>
                  <a:pt x="204474" y="271560"/>
                  <a:pt x="198737" y="277343"/>
                  <a:pt x="191924" y="282404"/>
                </a:cubicBezTo>
                <a:cubicBezTo>
                  <a:pt x="190131" y="283127"/>
                  <a:pt x="187979" y="283127"/>
                  <a:pt x="186545" y="282404"/>
                </a:cubicBezTo>
                <a:lnTo>
                  <a:pt x="168616" y="269030"/>
                </a:lnTo>
                <a:cubicBezTo>
                  <a:pt x="168257" y="269391"/>
                  <a:pt x="167540" y="269753"/>
                  <a:pt x="167181" y="269753"/>
                </a:cubicBezTo>
                <a:lnTo>
                  <a:pt x="163595" y="291802"/>
                </a:lnTo>
                <a:cubicBezTo>
                  <a:pt x="163237" y="293610"/>
                  <a:pt x="161802" y="295056"/>
                  <a:pt x="160010" y="295779"/>
                </a:cubicBezTo>
                <a:cubicBezTo>
                  <a:pt x="155706" y="296140"/>
                  <a:pt x="151762" y="296502"/>
                  <a:pt x="147459" y="296502"/>
                </a:cubicBezTo>
                <a:cubicBezTo>
                  <a:pt x="143514" y="296502"/>
                  <a:pt x="139211" y="296140"/>
                  <a:pt x="135267" y="295779"/>
                </a:cubicBezTo>
                <a:cubicBezTo>
                  <a:pt x="133115" y="295056"/>
                  <a:pt x="131681" y="293610"/>
                  <a:pt x="131681" y="291802"/>
                </a:cubicBezTo>
                <a:lnTo>
                  <a:pt x="128095" y="269753"/>
                </a:lnTo>
                <a:cubicBezTo>
                  <a:pt x="127378" y="269753"/>
                  <a:pt x="126661" y="269391"/>
                  <a:pt x="126302" y="269030"/>
                </a:cubicBezTo>
                <a:lnTo>
                  <a:pt x="108372" y="282404"/>
                </a:lnTo>
                <a:cubicBezTo>
                  <a:pt x="106938" y="283127"/>
                  <a:pt x="104786" y="283127"/>
                  <a:pt x="103352" y="282404"/>
                </a:cubicBezTo>
                <a:cubicBezTo>
                  <a:pt x="96539" y="277343"/>
                  <a:pt x="90443" y="271560"/>
                  <a:pt x="85781" y="264692"/>
                </a:cubicBezTo>
                <a:cubicBezTo>
                  <a:pt x="84706" y="262884"/>
                  <a:pt x="84706" y="260716"/>
                  <a:pt x="85781" y="259270"/>
                </a:cubicBezTo>
                <a:lnTo>
                  <a:pt x="98690" y="241196"/>
                </a:lnTo>
                <a:cubicBezTo>
                  <a:pt x="98690" y="240835"/>
                  <a:pt x="98332" y="240112"/>
                  <a:pt x="97973" y="239389"/>
                </a:cubicBezTo>
                <a:lnTo>
                  <a:pt x="76099" y="236135"/>
                </a:lnTo>
                <a:cubicBezTo>
                  <a:pt x="74306" y="235774"/>
                  <a:pt x="72872" y="234328"/>
                  <a:pt x="72514" y="232159"/>
                </a:cubicBezTo>
                <a:cubicBezTo>
                  <a:pt x="71796" y="228183"/>
                  <a:pt x="71438" y="224207"/>
                  <a:pt x="71438" y="220231"/>
                </a:cubicBezTo>
                <a:cubicBezTo>
                  <a:pt x="71438" y="215893"/>
                  <a:pt x="71796" y="211555"/>
                  <a:pt x="72514" y="207579"/>
                </a:cubicBezTo>
                <a:cubicBezTo>
                  <a:pt x="72872" y="205772"/>
                  <a:pt x="74306" y="203964"/>
                  <a:pt x="76099" y="203603"/>
                </a:cubicBezTo>
                <a:lnTo>
                  <a:pt x="97973" y="200349"/>
                </a:lnTo>
                <a:cubicBezTo>
                  <a:pt x="98332" y="199627"/>
                  <a:pt x="98690" y="198904"/>
                  <a:pt x="98690" y="198542"/>
                </a:cubicBezTo>
                <a:lnTo>
                  <a:pt x="85781" y="180468"/>
                </a:lnTo>
                <a:cubicBezTo>
                  <a:pt x="84706" y="179022"/>
                  <a:pt x="84706" y="176854"/>
                  <a:pt x="85781" y="175408"/>
                </a:cubicBezTo>
                <a:cubicBezTo>
                  <a:pt x="90443" y="168540"/>
                  <a:pt x="96539" y="162395"/>
                  <a:pt x="103352" y="157695"/>
                </a:cubicBezTo>
                <a:cubicBezTo>
                  <a:pt x="104786" y="156611"/>
                  <a:pt x="106938" y="156611"/>
                  <a:pt x="108372" y="157695"/>
                </a:cubicBezTo>
                <a:lnTo>
                  <a:pt x="126302" y="170708"/>
                </a:lnTo>
                <a:cubicBezTo>
                  <a:pt x="127019" y="170347"/>
                  <a:pt x="127378" y="169985"/>
                  <a:pt x="128095" y="169985"/>
                </a:cubicBezTo>
                <a:lnTo>
                  <a:pt x="131681" y="147936"/>
                </a:lnTo>
                <a:cubicBezTo>
                  <a:pt x="131681" y="146128"/>
                  <a:pt x="133115" y="144682"/>
                  <a:pt x="135267" y="144321"/>
                </a:cubicBezTo>
                <a:close/>
                <a:moveTo>
                  <a:pt x="34519" y="107950"/>
                </a:moveTo>
                <a:lnTo>
                  <a:pt x="106405" y="107950"/>
                </a:lnTo>
                <a:cubicBezTo>
                  <a:pt x="108946" y="107950"/>
                  <a:pt x="110762" y="109855"/>
                  <a:pt x="110762" y="112522"/>
                </a:cubicBezTo>
                <a:cubicBezTo>
                  <a:pt x="110762" y="115189"/>
                  <a:pt x="108946" y="117094"/>
                  <a:pt x="106405" y="117094"/>
                </a:cubicBezTo>
                <a:lnTo>
                  <a:pt x="34519" y="117094"/>
                </a:lnTo>
                <a:cubicBezTo>
                  <a:pt x="32341" y="117094"/>
                  <a:pt x="30163" y="115189"/>
                  <a:pt x="30163" y="112522"/>
                </a:cubicBezTo>
                <a:cubicBezTo>
                  <a:pt x="30163" y="109855"/>
                  <a:pt x="32341" y="107950"/>
                  <a:pt x="34519" y="107950"/>
                </a:cubicBezTo>
                <a:close/>
                <a:moveTo>
                  <a:pt x="155512" y="71438"/>
                </a:moveTo>
                <a:lnTo>
                  <a:pt x="227077" y="71438"/>
                </a:lnTo>
                <a:cubicBezTo>
                  <a:pt x="229245" y="71438"/>
                  <a:pt x="231414" y="73343"/>
                  <a:pt x="231414" y="76010"/>
                </a:cubicBezTo>
                <a:cubicBezTo>
                  <a:pt x="231414" y="78677"/>
                  <a:pt x="229245" y="80582"/>
                  <a:pt x="227077" y="80582"/>
                </a:cubicBezTo>
                <a:lnTo>
                  <a:pt x="155512" y="80582"/>
                </a:lnTo>
                <a:cubicBezTo>
                  <a:pt x="152982" y="80582"/>
                  <a:pt x="150813" y="78677"/>
                  <a:pt x="150813" y="76010"/>
                </a:cubicBezTo>
                <a:cubicBezTo>
                  <a:pt x="150813" y="73343"/>
                  <a:pt x="152982" y="71438"/>
                  <a:pt x="155512" y="71438"/>
                </a:cubicBezTo>
                <a:close/>
                <a:moveTo>
                  <a:pt x="44673" y="44888"/>
                </a:moveTo>
                <a:lnTo>
                  <a:pt x="44673" y="71821"/>
                </a:lnTo>
                <a:lnTo>
                  <a:pt x="99795" y="71821"/>
                </a:lnTo>
                <a:cubicBezTo>
                  <a:pt x="109162" y="71821"/>
                  <a:pt x="117448" y="75412"/>
                  <a:pt x="124294" y="81876"/>
                </a:cubicBezTo>
                <a:lnTo>
                  <a:pt x="142667" y="100190"/>
                </a:lnTo>
                <a:cubicBezTo>
                  <a:pt x="147351" y="104858"/>
                  <a:pt x="153836" y="107731"/>
                  <a:pt x="160681" y="107731"/>
                </a:cubicBezTo>
                <a:lnTo>
                  <a:pt x="251469" y="107731"/>
                </a:lnTo>
                <a:lnTo>
                  <a:pt x="251469" y="44888"/>
                </a:lnTo>
                <a:lnTo>
                  <a:pt x="44673" y="44888"/>
                </a:lnTo>
                <a:close/>
                <a:moveTo>
                  <a:pt x="28101" y="8978"/>
                </a:moveTo>
                <a:cubicBezTo>
                  <a:pt x="17653" y="8978"/>
                  <a:pt x="8646" y="17596"/>
                  <a:pt x="8646" y="28369"/>
                </a:cubicBezTo>
                <a:lnTo>
                  <a:pt x="8646" y="79362"/>
                </a:lnTo>
                <a:cubicBezTo>
                  <a:pt x="14050" y="74693"/>
                  <a:pt x="20895" y="71821"/>
                  <a:pt x="28101" y="71821"/>
                </a:cubicBezTo>
                <a:lnTo>
                  <a:pt x="36027" y="71821"/>
                </a:lnTo>
                <a:lnTo>
                  <a:pt x="36027" y="40220"/>
                </a:lnTo>
                <a:cubicBezTo>
                  <a:pt x="36027" y="38065"/>
                  <a:pt x="37828" y="35910"/>
                  <a:pt x="40350" y="35910"/>
                </a:cubicBezTo>
                <a:lnTo>
                  <a:pt x="255792" y="35910"/>
                </a:lnTo>
                <a:cubicBezTo>
                  <a:pt x="258314" y="35910"/>
                  <a:pt x="260476" y="38065"/>
                  <a:pt x="260476" y="40220"/>
                </a:cubicBezTo>
                <a:lnTo>
                  <a:pt x="260476" y="107731"/>
                </a:lnTo>
                <a:lnTo>
                  <a:pt x="268042" y="107731"/>
                </a:lnTo>
                <a:cubicBezTo>
                  <a:pt x="275247" y="107731"/>
                  <a:pt x="282452" y="110604"/>
                  <a:pt x="287496" y="115272"/>
                </a:cubicBezTo>
                <a:lnTo>
                  <a:pt x="287496" y="28369"/>
                </a:lnTo>
                <a:cubicBezTo>
                  <a:pt x="287496" y="17596"/>
                  <a:pt x="278489" y="8978"/>
                  <a:pt x="268042" y="8978"/>
                </a:cubicBezTo>
                <a:lnTo>
                  <a:pt x="28101" y="8978"/>
                </a:lnTo>
                <a:close/>
                <a:moveTo>
                  <a:pt x="28101" y="0"/>
                </a:moveTo>
                <a:lnTo>
                  <a:pt x="268042" y="0"/>
                </a:lnTo>
                <a:cubicBezTo>
                  <a:pt x="283533" y="0"/>
                  <a:pt x="296503" y="12928"/>
                  <a:pt x="296503" y="28369"/>
                </a:cubicBezTo>
                <a:lnTo>
                  <a:pt x="296503" y="231263"/>
                </a:lnTo>
                <a:cubicBezTo>
                  <a:pt x="296503" y="247063"/>
                  <a:pt x="283533" y="259991"/>
                  <a:pt x="268042" y="259991"/>
                </a:cubicBezTo>
                <a:lnTo>
                  <a:pt x="226250" y="259991"/>
                </a:lnTo>
                <a:cubicBezTo>
                  <a:pt x="223728" y="259991"/>
                  <a:pt x="221567" y="257836"/>
                  <a:pt x="221567" y="255323"/>
                </a:cubicBezTo>
                <a:cubicBezTo>
                  <a:pt x="221567" y="252809"/>
                  <a:pt x="223728" y="250654"/>
                  <a:pt x="226250" y="250654"/>
                </a:cubicBezTo>
                <a:lnTo>
                  <a:pt x="268042" y="250654"/>
                </a:lnTo>
                <a:cubicBezTo>
                  <a:pt x="278489" y="250654"/>
                  <a:pt x="287496" y="242036"/>
                  <a:pt x="287496" y="231263"/>
                </a:cubicBezTo>
                <a:lnTo>
                  <a:pt x="287496" y="135741"/>
                </a:lnTo>
                <a:cubicBezTo>
                  <a:pt x="287496" y="124968"/>
                  <a:pt x="278489" y="116349"/>
                  <a:pt x="268042" y="116349"/>
                </a:cubicBezTo>
                <a:lnTo>
                  <a:pt x="160681" y="116349"/>
                </a:lnTo>
                <a:cubicBezTo>
                  <a:pt x="151314" y="116349"/>
                  <a:pt x="142667" y="112758"/>
                  <a:pt x="136183" y="106654"/>
                </a:cubicBezTo>
                <a:lnTo>
                  <a:pt x="117808" y="88339"/>
                </a:lnTo>
                <a:cubicBezTo>
                  <a:pt x="112764" y="83312"/>
                  <a:pt x="106640" y="80439"/>
                  <a:pt x="99795" y="80439"/>
                </a:cubicBezTo>
                <a:lnTo>
                  <a:pt x="28101" y="80439"/>
                </a:lnTo>
                <a:cubicBezTo>
                  <a:pt x="17653" y="80439"/>
                  <a:pt x="8646" y="89417"/>
                  <a:pt x="8646" y="99831"/>
                </a:cubicBezTo>
                <a:lnTo>
                  <a:pt x="8646" y="231263"/>
                </a:lnTo>
                <a:cubicBezTo>
                  <a:pt x="8646" y="242036"/>
                  <a:pt x="17653" y="250654"/>
                  <a:pt x="28101" y="250654"/>
                </a:cubicBezTo>
                <a:lnTo>
                  <a:pt x="70253" y="250654"/>
                </a:lnTo>
                <a:cubicBezTo>
                  <a:pt x="72774" y="250654"/>
                  <a:pt x="74936" y="252809"/>
                  <a:pt x="74936" y="255323"/>
                </a:cubicBezTo>
                <a:cubicBezTo>
                  <a:pt x="74936" y="257836"/>
                  <a:pt x="72774" y="259991"/>
                  <a:pt x="70253" y="259991"/>
                </a:cubicBezTo>
                <a:lnTo>
                  <a:pt x="28101" y="259991"/>
                </a:lnTo>
                <a:cubicBezTo>
                  <a:pt x="12609" y="259991"/>
                  <a:pt x="0" y="247063"/>
                  <a:pt x="0" y="231263"/>
                </a:cubicBezTo>
                <a:lnTo>
                  <a:pt x="0" y="28369"/>
                </a:lnTo>
                <a:cubicBezTo>
                  <a:pt x="0" y="12928"/>
                  <a:pt x="12609" y="0"/>
                  <a:pt x="28101" y="0"/>
                </a:cubicBezTo>
                <a:close/>
              </a:path>
            </a:pathLst>
          </a:custGeom>
          <a:solidFill>
            <a:schemeClr val="bg1"/>
          </a:solidFill>
          <a:ln>
            <a:solidFill>
              <a:srgbClr val="272727"/>
            </a:solidFill>
          </a:ln>
          <a:effectLst/>
        </p:spPr>
        <p:txBody>
          <a:bodyPr anchor="ctr"/>
          <a:lstStyle/>
          <a:p>
            <a:endParaRPr lang="en-US" dirty="0">
              <a:latin typeface="Lato Light" panose="020F0502020204030203" pitchFamily="34" charset="0"/>
            </a:endParaRPr>
          </a:p>
        </p:txBody>
      </p:sp>
      <p:sp>
        <p:nvSpPr>
          <p:cNvPr id="2" name="TextBox 1"/>
          <p:cNvSpPr txBox="1"/>
          <p:nvPr/>
        </p:nvSpPr>
        <p:spPr>
          <a:xfrm>
            <a:off x="3486614" y="5542036"/>
            <a:ext cx="4054292" cy="2169825"/>
          </a:xfrm>
          <a:prstGeom prst="rect">
            <a:avLst/>
          </a:prstGeom>
          <a:noFill/>
        </p:spPr>
        <p:txBody>
          <a:bodyPr wrap="square" rtlCol="0">
            <a:spAutoFit/>
          </a:bodyPr>
          <a:lstStyle/>
          <a:p>
            <a:pPr algn="ctr"/>
            <a:r>
              <a:rPr lang="en-US" sz="4500" b="1" dirty="0">
                <a:solidFill>
                  <a:schemeClr val="bg1"/>
                </a:solidFill>
                <a:latin typeface="Arial"/>
                <a:cs typeface="Arial"/>
              </a:rPr>
              <a:t>Các chính sách kế toán quan trọng </a:t>
            </a:r>
          </a:p>
        </p:txBody>
      </p:sp>
      <p:sp>
        <p:nvSpPr>
          <p:cNvPr id="32" name="Rectangle 31"/>
          <p:cNvSpPr/>
          <p:nvPr/>
        </p:nvSpPr>
        <p:spPr>
          <a:xfrm>
            <a:off x="9598335" y="5162644"/>
            <a:ext cx="5080076" cy="2919279"/>
          </a:xfrm>
          <a:prstGeom prst="rect">
            <a:avLst/>
          </a:prstGeom>
          <a:solidFill>
            <a:srgbClr val="FF0000"/>
          </a:solidFill>
          <a:ln>
            <a:solidFill>
              <a:srgbClr val="F8242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10062380" y="5542036"/>
            <a:ext cx="4054292" cy="1477328"/>
          </a:xfrm>
          <a:prstGeom prst="rect">
            <a:avLst/>
          </a:prstGeom>
          <a:noFill/>
        </p:spPr>
        <p:txBody>
          <a:bodyPr wrap="square" rtlCol="0">
            <a:spAutoFit/>
          </a:bodyPr>
          <a:lstStyle/>
          <a:p>
            <a:pPr algn="ctr"/>
            <a:r>
              <a:rPr lang="en-US" sz="4500" b="1" dirty="0">
                <a:solidFill>
                  <a:schemeClr val="bg1"/>
                </a:solidFill>
                <a:latin typeface="Arial"/>
                <a:cs typeface="Arial"/>
              </a:rPr>
              <a:t>Thuyết minh trực tiếp</a:t>
            </a:r>
          </a:p>
        </p:txBody>
      </p:sp>
      <p:sp>
        <p:nvSpPr>
          <p:cNvPr id="37" name="Rectangle 36"/>
          <p:cNvSpPr/>
          <p:nvPr/>
        </p:nvSpPr>
        <p:spPr>
          <a:xfrm>
            <a:off x="16168242" y="5162644"/>
            <a:ext cx="5080076" cy="2919279"/>
          </a:xfrm>
          <a:prstGeom prst="rect">
            <a:avLst/>
          </a:prstGeom>
          <a:solidFill>
            <a:srgbClr val="FFA720"/>
          </a:solidFill>
          <a:ln>
            <a:solidFill>
              <a:srgbClr val="FFA72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16632287" y="5542036"/>
            <a:ext cx="4054292" cy="1477328"/>
          </a:xfrm>
          <a:prstGeom prst="rect">
            <a:avLst/>
          </a:prstGeom>
          <a:noFill/>
        </p:spPr>
        <p:txBody>
          <a:bodyPr wrap="square" rtlCol="0">
            <a:spAutoFit/>
          </a:bodyPr>
          <a:lstStyle/>
          <a:p>
            <a:pPr algn="ctr"/>
            <a:r>
              <a:rPr lang="en-US" sz="4500" b="1" dirty="0">
                <a:solidFill>
                  <a:schemeClr val="bg1"/>
                </a:solidFill>
                <a:latin typeface="Arial"/>
                <a:cs typeface="Arial"/>
              </a:rPr>
              <a:t>Thuyết minh gián tiếp</a:t>
            </a:r>
          </a:p>
        </p:txBody>
      </p:sp>
      <p:sp>
        <p:nvSpPr>
          <p:cNvPr id="40" name="Rectangle 39"/>
          <p:cNvSpPr/>
          <p:nvPr/>
        </p:nvSpPr>
        <p:spPr>
          <a:xfrm>
            <a:off x="3022569" y="8474430"/>
            <a:ext cx="5080076" cy="4273849"/>
          </a:xfrm>
          <a:prstGeom prst="rect">
            <a:avLst/>
          </a:prstGeom>
          <a:solidFill>
            <a:schemeClr val="tx1">
              <a:lumMod val="90000"/>
              <a:lumOff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p:cNvSpPr txBox="1"/>
          <p:nvPr/>
        </p:nvSpPr>
        <p:spPr>
          <a:xfrm>
            <a:off x="3095838" y="8560758"/>
            <a:ext cx="4792933" cy="3477875"/>
          </a:xfrm>
          <a:prstGeom prst="rect">
            <a:avLst/>
          </a:prstGeom>
          <a:noFill/>
        </p:spPr>
        <p:txBody>
          <a:bodyPr wrap="square" rtlCol="0">
            <a:spAutoFit/>
          </a:bodyPr>
          <a:lstStyle/>
          <a:p>
            <a:pPr marL="571500" indent="-571500">
              <a:spcAft>
                <a:spcPts val="600"/>
              </a:spcAft>
              <a:buFont typeface="Wingdings" charset="2"/>
              <a:buChar char="§"/>
            </a:pPr>
            <a:r>
              <a:rPr lang="en-US" sz="3000" b="1" dirty="0">
                <a:solidFill>
                  <a:schemeClr val="bg1"/>
                </a:solidFill>
                <a:latin typeface="Arial"/>
                <a:cs typeface="Arial"/>
              </a:rPr>
              <a:t>Chuẩn mực kế toán áp dụng</a:t>
            </a:r>
          </a:p>
          <a:p>
            <a:pPr marL="571500" indent="-571500">
              <a:spcAft>
                <a:spcPts val="600"/>
              </a:spcAft>
              <a:buFont typeface="Wingdings" charset="2"/>
              <a:buChar char="§"/>
            </a:pPr>
            <a:r>
              <a:rPr lang="en-US" sz="3000" b="1" dirty="0">
                <a:solidFill>
                  <a:schemeClr val="bg1"/>
                </a:solidFill>
                <a:latin typeface="Arial"/>
                <a:cs typeface="Arial"/>
              </a:rPr>
              <a:t>Doanh thu được ghi nhận như thế nào?</a:t>
            </a:r>
          </a:p>
          <a:p>
            <a:pPr marL="571500" indent="-571500">
              <a:spcAft>
                <a:spcPts val="600"/>
              </a:spcAft>
              <a:buFont typeface="Wingdings" charset="2"/>
              <a:buChar char="§"/>
            </a:pPr>
            <a:r>
              <a:rPr lang="en-US" sz="3000" b="1" dirty="0">
                <a:solidFill>
                  <a:schemeClr val="bg1"/>
                </a:solidFill>
                <a:latin typeface="Arial"/>
                <a:cs typeface="Arial"/>
              </a:rPr>
              <a:t>Hàng tồn kho được ghi nhận như thế nào?</a:t>
            </a:r>
          </a:p>
        </p:txBody>
      </p:sp>
      <p:sp>
        <p:nvSpPr>
          <p:cNvPr id="42" name="Rectangle 41"/>
          <p:cNvSpPr/>
          <p:nvPr/>
        </p:nvSpPr>
        <p:spPr>
          <a:xfrm>
            <a:off x="9598335" y="8517782"/>
            <a:ext cx="5080076" cy="4273849"/>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dirty="0"/>
          </a:p>
        </p:txBody>
      </p:sp>
      <p:sp>
        <p:nvSpPr>
          <p:cNvPr id="43" name="TextBox 42"/>
          <p:cNvSpPr txBox="1"/>
          <p:nvPr/>
        </p:nvSpPr>
        <p:spPr>
          <a:xfrm>
            <a:off x="9671604" y="8555266"/>
            <a:ext cx="4792933" cy="3554819"/>
          </a:xfrm>
          <a:prstGeom prst="rect">
            <a:avLst/>
          </a:prstGeom>
          <a:noFill/>
        </p:spPr>
        <p:txBody>
          <a:bodyPr wrap="square" rtlCol="0">
            <a:spAutoFit/>
          </a:bodyPr>
          <a:lstStyle/>
          <a:p>
            <a:pPr marL="571500" indent="-571500">
              <a:spcAft>
                <a:spcPts val="600"/>
              </a:spcAft>
              <a:buFont typeface="Wingdings" charset="2"/>
              <a:buChar char="§"/>
            </a:pPr>
            <a:r>
              <a:rPr lang="en-US" sz="3000" b="1" dirty="0">
                <a:solidFill>
                  <a:schemeClr val="bg1"/>
                </a:solidFill>
                <a:latin typeface="Arial"/>
                <a:cs typeface="Arial"/>
              </a:rPr>
              <a:t>Chi tiết các loại  hàng tồn kho </a:t>
            </a:r>
          </a:p>
          <a:p>
            <a:pPr marL="571500" indent="-571500">
              <a:spcAft>
                <a:spcPts val="600"/>
              </a:spcAft>
              <a:buFont typeface="Wingdings" charset="2"/>
              <a:buChar char="§"/>
            </a:pPr>
            <a:r>
              <a:rPr lang="en-US" sz="3000" b="1" dirty="0">
                <a:solidFill>
                  <a:schemeClr val="bg1"/>
                </a:solidFill>
                <a:latin typeface="Arial"/>
                <a:cs typeface="Arial"/>
              </a:rPr>
              <a:t>Chi tiết doanh thu, giá vốn</a:t>
            </a:r>
          </a:p>
          <a:p>
            <a:pPr marL="571500" indent="-571500">
              <a:spcAft>
                <a:spcPts val="600"/>
              </a:spcAft>
              <a:buFont typeface="Wingdings" charset="2"/>
              <a:buChar char="§"/>
            </a:pPr>
            <a:r>
              <a:rPr lang="en-US" sz="3000" b="1" dirty="0">
                <a:solidFill>
                  <a:schemeClr val="bg1"/>
                </a:solidFill>
                <a:latin typeface="Arial"/>
                <a:cs typeface="Arial"/>
              </a:rPr>
              <a:t>Chi tiết các khoản vay</a:t>
            </a:r>
          </a:p>
          <a:p>
            <a:pPr marL="571500" indent="-571500">
              <a:spcAft>
                <a:spcPts val="600"/>
              </a:spcAft>
              <a:buFont typeface="Wingdings" charset="2"/>
              <a:buChar char="§"/>
            </a:pPr>
            <a:r>
              <a:rPr lang="en-US" sz="3000" b="1" dirty="0">
                <a:solidFill>
                  <a:schemeClr val="bg1"/>
                </a:solidFill>
                <a:latin typeface="Arial"/>
                <a:cs typeface="Arial"/>
              </a:rPr>
              <a:t>Chi tiết các khoản phải thu khách hàng</a:t>
            </a:r>
          </a:p>
        </p:txBody>
      </p:sp>
      <p:sp>
        <p:nvSpPr>
          <p:cNvPr id="53" name="Rectangle 52"/>
          <p:cNvSpPr/>
          <p:nvPr/>
        </p:nvSpPr>
        <p:spPr>
          <a:xfrm>
            <a:off x="16192587" y="8517782"/>
            <a:ext cx="5080076" cy="427384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TextBox 53"/>
          <p:cNvSpPr txBox="1"/>
          <p:nvPr/>
        </p:nvSpPr>
        <p:spPr>
          <a:xfrm>
            <a:off x="16265856" y="8604110"/>
            <a:ext cx="4792933" cy="3477875"/>
          </a:xfrm>
          <a:prstGeom prst="rect">
            <a:avLst/>
          </a:prstGeom>
          <a:noFill/>
        </p:spPr>
        <p:txBody>
          <a:bodyPr wrap="square" rtlCol="0">
            <a:spAutoFit/>
          </a:bodyPr>
          <a:lstStyle/>
          <a:p>
            <a:pPr marL="571500" indent="-571500">
              <a:spcAft>
                <a:spcPts val="600"/>
              </a:spcAft>
              <a:buFont typeface="Wingdings" charset="2"/>
              <a:buChar char="§"/>
            </a:pPr>
            <a:r>
              <a:rPr lang="en-US" sz="3000" b="1" dirty="0">
                <a:solidFill>
                  <a:schemeClr val="bg1"/>
                </a:solidFill>
                <a:latin typeface="Arial"/>
                <a:cs typeface="Arial"/>
              </a:rPr>
              <a:t>Các khoản cam kết thuê hoạt động, cam kết chi tiêu vốn</a:t>
            </a:r>
          </a:p>
          <a:p>
            <a:pPr marL="571500" indent="-571500">
              <a:spcAft>
                <a:spcPts val="600"/>
              </a:spcAft>
              <a:buFont typeface="Wingdings" charset="2"/>
              <a:buChar char="§"/>
            </a:pPr>
            <a:r>
              <a:rPr lang="en-US" sz="3000" b="1" dirty="0">
                <a:solidFill>
                  <a:schemeClr val="bg1"/>
                </a:solidFill>
                <a:latin typeface="Arial"/>
                <a:cs typeface="Arial"/>
              </a:rPr>
              <a:t>Các khoản nợ tiềm tàng</a:t>
            </a:r>
          </a:p>
          <a:p>
            <a:pPr marL="571500" indent="-571500">
              <a:spcAft>
                <a:spcPts val="600"/>
              </a:spcAft>
              <a:buFont typeface="Wingdings" charset="2"/>
              <a:buChar char="§"/>
            </a:pPr>
            <a:r>
              <a:rPr lang="en-US" sz="3000" b="1" dirty="0">
                <a:solidFill>
                  <a:schemeClr val="bg1"/>
                </a:solidFill>
                <a:latin typeface="Arial"/>
                <a:cs typeface="Arial"/>
              </a:rPr>
              <a:t>Các rủi ro công cụ tài chính </a:t>
            </a:r>
          </a:p>
        </p:txBody>
      </p:sp>
    </p:spTree>
    <p:extLst>
      <p:ext uri="{BB962C8B-B14F-4D97-AF65-F5344CB8AC3E}">
        <p14:creationId xmlns:p14="http://schemas.microsoft.com/office/powerpoint/2010/main" val="32776963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1000"/>
                                        <p:tgtEl>
                                          <p:spTgt spid="42"/>
                                        </p:tgtEl>
                                      </p:cBhvr>
                                    </p:animEffect>
                                    <p:anim calcmode="lin" valueType="num">
                                      <p:cBhvr>
                                        <p:cTn id="25" dur="1000" fill="hold"/>
                                        <p:tgtEl>
                                          <p:spTgt spid="42"/>
                                        </p:tgtEl>
                                        <p:attrNameLst>
                                          <p:attrName>ppt_x</p:attrName>
                                        </p:attrNameLst>
                                      </p:cBhvr>
                                      <p:tavLst>
                                        <p:tav tm="0">
                                          <p:val>
                                            <p:strVal val="#ppt_x"/>
                                          </p:val>
                                        </p:tav>
                                        <p:tav tm="100000">
                                          <p:val>
                                            <p:strVal val="#ppt_x"/>
                                          </p:val>
                                        </p:tav>
                                      </p:tavLst>
                                    </p:anim>
                                    <p:anim calcmode="lin" valueType="num">
                                      <p:cBhvr>
                                        <p:cTn id="2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1000"/>
                                        <p:tgtEl>
                                          <p:spTgt spid="53"/>
                                        </p:tgtEl>
                                      </p:cBhvr>
                                    </p:animEffect>
                                    <p:anim calcmode="lin" valueType="num">
                                      <p:cBhvr>
                                        <p:cTn id="32" dur="1000" fill="hold"/>
                                        <p:tgtEl>
                                          <p:spTgt spid="53"/>
                                        </p:tgtEl>
                                        <p:attrNameLst>
                                          <p:attrName>ppt_x</p:attrName>
                                        </p:attrNameLst>
                                      </p:cBhvr>
                                      <p:tavLst>
                                        <p:tav tm="0">
                                          <p:val>
                                            <p:strVal val="#ppt_x"/>
                                          </p:val>
                                        </p:tav>
                                        <p:tav tm="100000">
                                          <p:val>
                                            <p:strVal val="#ppt_x"/>
                                          </p:val>
                                        </p:tav>
                                      </p:tavLst>
                                    </p:anim>
                                    <p:anim calcmode="lin" valueType="num">
                                      <p:cBhvr>
                                        <p:cTn id="33" dur="1000" fill="hold"/>
                                        <p:tgtEl>
                                          <p:spTgt spid="5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1000"/>
                                        <p:tgtEl>
                                          <p:spTgt spid="54"/>
                                        </p:tgtEl>
                                      </p:cBhvr>
                                    </p:animEffect>
                                    <p:anim calcmode="lin" valueType="num">
                                      <p:cBhvr>
                                        <p:cTn id="37" dur="1000" fill="hold"/>
                                        <p:tgtEl>
                                          <p:spTgt spid="54"/>
                                        </p:tgtEl>
                                        <p:attrNameLst>
                                          <p:attrName>ppt_x</p:attrName>
                                        </p:attrNameLst>
                                      </p:cBhvr>
                                      <p:tavLst>
                                        <p:tav tm="0">
                                          <p:val>
                                            <p:strVal val="#ppt_x"/>
                                          </p:val>
                                        </p:tav>
                                        <p:tav tm="100000">
                                          <p:val>
                                            <p:strVal val="#ppt_x"/>
                                          </p:val>
                                        </p:tav>
                                      </p:tavLst>
                                    </p:anim>
                                    <p:anim calcmode="lin" valueType="num">
                                      <p:cBhvr>
                                        <p:cTn id="3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P spid="53" grpId="0" animBg="1"/>
      <p:bldP spid="5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204329" y="720178"/>
            <a:ext cx="13683871"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THUYẾT MINH BÁO CÁO TÀI CHÍNH</a:t>
            </a:r>
          </a:p>
        </p:txBody>
      </p:sp>
      <p:sp>
        <p:nvSpPr>
          <p:cNvPr id="20" name="TextBox 19">
            <a:extLst>
              <a:ext uri="{FF2B5EF4-FFF2-40B4-BE49-F238E27FC236}">
                <a16:creationId xmlns:a16="http://schemas.microsoft.com/office/drawing/2014/main" id="{D2BE1925-0051-5644-BF61-0DD0636D5410}"/>
              </a:ext>
            </a:extLst>
          </p:cNvPr>
          <p:cNvSpPr txBox="1"/>
          <p:nvPr/>
        </p:nvSpPr>
        <p:spPr>
          <a:xfrm>
            <a:off x="1047626" y="2629179"/>
            <a:ext cx="17734002" cy="861774"/>
          </a:xfrm>
          <a:prstGeom prst="rect">
            <a:avLst/>
          </a:prstGeom>
          <a:gradFill flip="none" rotWithShape="1">
            <a:gsLst>
              <a:gs pos="0">
                <a:srgbClr val="FFFF00"/>
              </a:gs>
              <a:gs pos="100000">
                <a:srgbClr val="FFFFFF"/>
              </a:gs>
            </a:gsLst>
            <a:lin ang="0" scaled="1"/>
            <a:tileRect/>
          </a:gradFill>
          <a:ln>
            <a:noFill/>
          </a:ln>
        </p:spPr>
        <p:txBody>
          <a:bodyPr wrap="square" rtlCol="0" anchor="ctr" anchorCtr="0">
            <a:spAutoFit/>
          </a:bodyPr>
          <a:lstStyle/>
          <a:p>
            <a:pPr>
              <a:spcBef>
                <a:spcPts val="600"/>
              </a:spcBef>
            </a:pPr>
            <a:r>
              <a:rPr lang="en-US" sz="5000" b="1" dirty="0">
                <a:solidFill>
                  <a:srgbClr val="F8242E"/>
                </a:solidFill>
                <a:latin typeface="Arial" panose="020B0604020202020204" pitchFamily="34" charset="0"/>
                <a:ea typeface="League Spartan" charset="0"/>
                <a:cs typeface="Arial" panose="020B0604020202020204" pitchFamily="34" charset="0"/>
              </a:rPr>
              <a:t>Chính sách kế toán Ghi nhận doanh thu của </a:t>
            </a:r>
            <a:r>
              <a:rPr lang="en-US" sz="5000" b="1" dirty="0">
                <a:latin typeface="Arial" panose="020B0604020202020204" pitchFamily="34" charset="0"/>
                <a:ea typeface="League Spartan" charset="0"/>
                <a:cs typeface="Arial" panose="020B0604020202020204" pitchFamily="34" charset="0"/>
              </a:rPr>
              <a:t>Vinhomes</a:t>
            </a:r>
            <a:r>
              <a:rPr lang="en-US" sz="5000" b="1" dirty="0">
                <a:solidFill>
                  <a:srgbClr val="F8242E"/>
                </a:solidFill>
                <a:latin typeface="Arial" panose="020B0604020202020204" pitchFamily="34" charset="0"/>
                <a:ea typeface="League Spartan" charset="0"/>
                <a:cs typeface="Arial" panose="020B0604020202020204" pitchFamily="34" charset="0"/>
              </a:rPr>
              <a:t> </a:t>
            </a:r>
          </a:p>
        </p:txBody>
      </p:sp>
      <p:sp>
        <p:nvSpPr>
          <p:cNvPr id="4" name="Rectangle 3"/>
          <p:cNvSpPr/>
          <p:nvPr/>
        </p:nvSpPr>
        <p:spPr>
          <a:xfrm>
            <a:off x="1018760" y="4591334"/>
            <a:ext cx="21670619" cy="2930639"/>
          </a:xfrm>
          <a:prstGeom prst="rect">
            <a:avLst/>
          </a:prstGeom>
          <a:gradFill flip="none" rotWithShape="1">
            <a:gsLst>
              <a:gs pos="0">
                <a:schemeClr val="bg1">
                  <a:lumMod val="65000"/>
                </a:schemeClr>
              </a:gs>
              <a:gs pos="100000">
                <a:srgbClr val="FFFFFF"/>
              </a:gs>
            </a:gsLst>
            <a:lin ang="0" scaled="1"/>
            <a:tileRec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343289" y="4933242"/>
            <a:ext cx="21101856" cy="2169825"/>
          </a:xfrm>
          <a:prstGeom prst="rect">
            <a:avLst/>
          </a:prstGeom>
          <a:noFill/>
        </p:spPr>
        <p:txBody>
          <a:bodyPr wrap="square" rtlCol="0">
            <a:spAutoFit/>
          </a:bodyPr>
          <a:lstStyle/>
          <a:p>
            <a:r>
              <a:rPr lang="en-US" sz="4500" b="1" dirty="0">
                <a:latin typeface="Arial"/>
                <a:cs typeface="Arial"/>
              </a:rPr>
              <a:t>Doanh thu chuyển nhượng Bất động sản được ghi nhận khi phần lớn các rủi ro và lợi ích trọng yếu gắn liền với quyền sở hữu bất động sản được chuyển giao cho người mua.  </a:t>
            </a:r>
          </a:p>
        </p:txBody>
      </p:sp>
      <p:sp>
        <p:nvSpPr>
          <p:cNvPr id="23" name="Freeform 954">
            <a:extLst>
              <a:ext uri="{FF2B5EF4-FFF2-40B4-BE49-F238E27FC236}">
                <a16:creationId xmlns:a16="http://schemas.microsoft.com/office/drawing/2014/main" id="{8F7ABE30-E766-4444-B036-BD26932496B4}"/>
              </a:ext>
            </a:extLst>
          </p:cNvPr>
          <p:cNvSpPr>
            <a:spLocks noChangeArrowheads="1"/>
          </p:cNvSpPr>
          <p:nvPr/>
        </p:nvSpPr>
        <p:spPr bwMode="auto">
          <a:xfrm>
            <a:off x="5156651" y="9297451"/>
            <a:ext cx="3025197" cy="2840277"/>
          </a:xfrm>
          <a:custGeom>
            <a:avLst/>
            <a:gdLst>
              <a:gd name="T0" fmla="*/ 1903751 w 296503"/>
              <a:gd name="T1" fmla="*/ 2879004 h 296502"/>
              <a:gd name="T2" fmla="*/ 1612911 w 296503"/>
              <a:gd name="T3" fmla="*/ 2879004 h 296502"/>
              <a:gd name="T4" fmla="*/ 1318086 w 296503"/>
              <a:gd name="T5" fmla="*/ 2879004 h 296502"/>
              <a:gd name="T6" fmla="*/ 745752 w 296503"/>
              <a:gd name="T7" fmla="*/ 2879004 h 296502"/>
              <a:gd name="T8" fmla="*/ 466185 w 296503"/>
              <a:gd name="T9" fmla="*/ 2879004 h 296502"/>
              <a:gd name="T10" fmla="*/ 1903751 w 296503"/>
              <a:gd name="T11" fmla="*/ 2618840 h 296502"/>
              <a:gd name="T12" fmla="*/ 1612911 w 296503"/>
              <a:gd name="T13" fmla="*/ 2618840 h 296502"/>
              <a:gd name="T14" fmla="*/ 1318086 w 296503"/>
              <a:gd name="T15" fmla="*/ 2618840 h 296502"/>
              <a:gd name="T16" fmla="*/ 745752 w 296503"/>
              <a:gd name="T17" fmla="*/ 2618840 h 296502"/>
              <a:gd name="T18" fmla="*/ 466185 w 296503"/>
              <a:gd name="T19" fmla="*/ 2618840 h 296502"/>
              <a:gd name="T20" fmla="*/ 1903751 w 296503"/>
              <a:gd name="T21" fmla="*/ 2358694 h 296502"/>
              <a:gd name="T22" fmla="*/ 1612911 w 296503"/>
              <a:gd name="T23" fmla="*/ 2358694 h 296502"/>
              <a:gd name="T24" fmla="*/ 1318086 w 296503"/>
              <a:gd name="T25" fmla="*/ 2358694 h 296502"/>
              <a:gd name="T26" fmla="*/ 745752 w 296503"/>
              <a:gd name="T27" fmla="*/ 2358694 h 296502"/>
              <a:gd name="T28" fmla="*/ 466185 w 296503"/>
              <a:gd name="T29" fmla="*/ 2358694 h 296502"/>
              <a:gd name="T30" fmla="*/ 1903751 w 296503"/>
              <a:gd name="T31" fmla="*/ 2098547 h 296502"/>
              <a:gd name="T32" fmla="*/ 1612911 w 296503"/>
              <a:gd name="T33" fmla="*/ 2098547 h 296502"/>
              <a:gd name="T34" fmla="*/ 1318086 w 296503"/>
              <a:gd name="T35" fmla="*/ 2098547 h 296502"/>
              <a:gd name="T36" fmla="*/ 745752 w 296503"/>
              <a:gd name="T37" fmla="*/ 2098547 h 296502"/>
              <a:gd name="T38" fmla="*/ 466185 w 296503"/>
              <a:gd name="T39" fmla="*/ 2098547 h 296502"/>
              <a:gd name="T40" fmla="*/ 1903751 w 296503"/>
              <a:gd name="T41" fmla="*/ 1821050 h 296502"/>
              <a:gd name="T42" fmla="*/ 1612911 w 296503"/>
              <a:gd name="T43" fmla="*/ 1821050 h 296502"/>
              <a:gd name="T44" fmla="*/ 1318086 w 296503"/>
              <a:gd name="T45" fmla="*/ 1821050 h 296502"/>
              <a:gd name="T46" fmla="*/ 745752 w 296503"/>
              <a:gd name="T47" fmla="*/ 1821050 h 296502"/>
              <a:gd name="T48" fmla="*/ 466185 w 296503"/>
              <a:gd name="T49" fmla="*/ 1821050 h 296502"/>
              <a:gd name="T50" fmla="*/ 1903751 w 296503"/>
              <a:gd name="T51" fmla="*/ 1578244 h 296502"/>
              <a:gd name="T52" fmla="*/ 1612911 w 296503"/>
              <a:gd name="T53" fmla="*/ 1578244 h 296502"/>
              <a:gd name="T54" fmla="*/ 1318086 w 296503"/>
              <a:gd name="T55" fmla="*/ 1578244 h 296502"/>
              <a:gd name="T56" fmla="*/ 745752 w 296503"/>
              <a:gd name="T57" fmla="*/ 1578244 h 296502"/>
              <a:gd name="T58" fmla="*/ 466185 w 296503"/>
              <a:gd name="T59" fmla="*/ 1578244 h 296502"/>
              <a:gd name="T60" fmla="*/ 1903751 w 296503"/>
              <a:gd name="T61" fmla="*/ 1318097 h 296502"/>
              <a:gd name="T62" fmla="*/ 1612911 w 296503"/>
              <a:gd name="T63" fmla="*/ 1318097 h 296502"/>
              <a:gd name="T64" fmla="*/ 1318086 w 296503"/>
              <a:gd name="T65" fmla="*/ 1318097 h 296502"/>
              <a:gd name="T66" fmla="*/ 745752 w 296503"/>
              <a:gd name="T67" fmla="*/ 1318097 h 296502"/>
              <a:gd name="T68" fmla="*/ 466185 w 296503"/>
              <a:gd name="T69" fmla="*/ 1318097 h 296502"/>
              <a:gd name="T70" fmla="*/ 2762988 w 296503"/>
              <a:gd name="T71" fmla="*/ 1601927 h 296502"/>
              <a:gd name="T72" fmla="*/ 2762988 w 296503"/>
              <a:gd name="T73" fmla="*/ 1932548 h 296502"/>
              <a:gd name="T74" fmla="*/ 2762988 w 296503"/>
              <a:gd name="T75" fmla="*/ 2255303 h 296502"/>
              <a:gd name="T76" fmla="*/ 2762988 w 296503"/>
              <a:gd name="T77" fmla="*/ 2585906 h 296502"/>
              <a:gd name="T78" fmla="*/ 2762988 w 296503"/>
              <a:gd name="T79" fmla="*/ 2912589 h 296502"/>
              <a:gd name="T80" fmla="*/ 2259190 w 296503"/>
              <a:gd name="T81" fmla="*/ 1279188 h 296502"/>
              <a:gd name="T82" fmla="*/ 1903751 w 296503"/>
              <a:gd name="T83" fmla="*/ 1040610 h 296502"/>
              <a:gd name="T84" fmla="*/ 1612911 w 296503"/>
              <a:gd name="T85" fmla="*/ 1040610 h 296502"/>
              <a:gd name="T86" fmla="*/ 1318086 w 296503"/>
              <a:gd name="T87" fmla="*/ 1040610 h 296502"/>
              <a:gd name="T88" fmla="*/ 745752 w 296503"/>
              <a:gd name="T89" fmla="*/ 1040610 h 296502"/>
              <a:gd name="T90" fmla="*/ 466185 w 296503"/>
              <a:gd name="T91" fmla="*/ 1040610 h 296502"/>
              <a:gd name="T92" fmla="*/ 228262 w 296503"/>
              <a:gd name="T93" fmla="*/ 885600 h 296502"/>
              <a:gd name="T94" fmla="*/ 1903751 w 296503"/>
              <a:gd name="T95" fmla="*/ 780449 h 296502"/>
              <a:gd name="T96" fmla="*/ 1612911 w 296503"/>
              <a:gd name="T97" fmla="*/ 780449 h 296502"/>
              <a:gd name="T98" fmla="*/ 1318086 w 296503"/>
              <a:gd name="T99" fmla="*/ 780449 h 296502"/>
              <a:gd name="T100" fmla="*/ 1903751 w 296503"/>
              <a:gd name="T101" fmla="*/ 520307 h 296502"/>
              <a:gd name="T102" fmla="*/ 1612911 w 296503"/>
              <a:gd name="T103" fmla="*/ 520307 h 296502"/>
              <a:gd name="T104" fmla="*/ 1318086 w 296503"/>
              <a:gd name="T105" fmla="*/ 520307 h 296502"/>
              <a:gd name="T106" fmla="*/ 1903751 w 296503"/>
              <a:gd name="T107" fmla="*/ 260146 h 296502"/>
              <a:gd name="T108" fmla="*/ 1612911 w 296503"/>
              <a:gd name="T109" fmla="*/ 260146 h 296502"/>
              <a:gd name="T110" fmla="*/ 1318086 w 296503"/>
              <a:gd name="T111" fmla="*/ 260146 h 296502"/>
              <a:gd name="T112" fmla="*/ 1082377 w 296503"/>
              <a:gd name="T113" fmla="*/ 98402 h 296502"/>
              <a:gd name="T114" fmla="*/ 2259190 w 296503"/>
              <a:gd name="T115" fmla="*/ 98402 h 296502"/>
              <a:gd name="T116" fmla="*/ 3109349 w 296503"/>
              <a:gd name="T117" fmla="*/ 1279188 h 296502"/>
              <a:gd name="T118" fmla="*/ 51187 w 296503"/>
              <a:gd name="T119" fmla="*/ 3239269 h 296502"/>
              <a:gd name="T120" fmla="*/ 51187 w 296503"/>
              <a:gd name="T121" fmla="*/ 885600 h 296502"/>
              <a:gd name="T122" fmla="*/ 901317 w 296503"/>
              <a:gd name="T123" fmla="*/ 98402 h 2965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6503" h="296502">
                <a:moveTo>
                  <a:pt x="174259" y="263525"/>
                </a:moveTo>
                <a:cubicBezTo>
                  <a:pt x="176824" y="263525"/>
                  <a:pt x="179022" y="265357"/>
                  <a:pt x="179022" y="267921"/>
                </a:cubicBezTo>
                <a:cubicBezTo>
                  <a:pt x="179022" y="270486"/>
                  <a:pt x="176824" y="272684"/>
                  <a:pt x="174259" y="272684"/>
                </a:cubicBezTo>
                <a:cubicBezTo>
                  <a:pt x="172061" y="272684"/>
                  <a:pt x="169863" y="270486"/>
                  <a:pt x="169863" y="267921"/>
                </a:cubicBezTo>
                <a:cubicBezTo>
                  <a:pt x="169863" y="265357"/>
                  <a:pt x="172061" y="263525"/>
                  <a:pt x="174259" y="263525"/>
                </a:cubicBezTo>
                <a:close/>
                <a:moveTo>
                  <a:pt x="147638" y="263525"/>
                </a:moveTo>
                <a:cubicBezTo>
                  <a:pt x="150202" y="263525"/>
                  <a:pt x="152034" y="265357"/>
                  <a:pt x="152034" y="267921"/>
                </a:cubicBezTo>
                <a:cubicBezTo>
                  <a:pt x="152034" y="270486"/>
                  <a:pt x="150202" y="272684"/>
                  <a:pt x="147638" y="272684"/>
                </a:cubicBezTo>
                <a:cubicBezTo>
                  <a:pt x="144707" y="272684"/>
                  <a:pt x="142875" y="270486"/>
                  <a:pt x="142875" y="267921"/>
                </a:cubicBezTo>
                <a:cubicBezTo>
                  <a:pt x="142875" y="265357"/>
                  <a:pt x="144707" y="263525"/>
                  <a:pt x="147638" y="263525"/>
                </a:cubicBezTo>
                <a:close/>
                <a:moveTo>
                  <a:pt x="120651" y="263525"/>
                </a:moveTo>
                <a:cubicBezTo>
                  <a:pt x="122849" y="263525"/>
                  <a:pt x="125047" y="265357"/>
                  <a:pt x="125047" y="267921"/>
                </a:cubicBezTo>
                <a:cubicBezTo>
                  <a:pt x="125047" y="270486"/>
                  <a:pt x="122849" y="272684"/>
                  <a:pt x="120651" y="272684"/>
                </a:cubicBezTo>
                <a:cubicBezTo>
                  <a:pt x="118086" y="272684"/>
                  <a:pt x="115888" y="270486"/>
                  <a:pt x="115888" y="267921"/>
                </a:cubicBezTo>
                <a:cubicBezTo>
                  <a:pt x="115888" y="265357"/>
                  <a:pt x="118086" y="263525"/>
                  <a:pt x="120651" y="263525"/>
                </a:cubicBezTo>
                <a:close/>
                <a:moveTo>
                  <a:pt x="68263" y="263525"/>
                </a:moveTo>
                <a:cubicBezTo>
                  <a:pt x="70827" y="263525"/>
                  <a:pt x="72659" y="265357"/>
                  <a:pt x="72659" y="267921"/>
                </a:cubicBezTo>
                <a:cubicBezTo>
                  <a:pt x="72659" y="270486"/>
                  <a:pt x="70827" y="272684"/>
                  <a:pt x="68263" y="272684"/>
                </a:cubicBezTo>
                <a:cubicBezTo>
                  <a:pt x="65698" y="272684"/>
                  <a:pt x="63500" y="270486"/>
                  <a:pt x="63500" y="267921"/>
                </a:cubicBezTo>
                <a:cubicBezTo>
                  <a:pt x="63500" y="265357"/>
                  <a:pt x="65698" y="263525"/>
                  <a:pt x="68263" y="263525"/>
                </a:cubicBezTo>
                <a:close/>
                <a:moveTo>
                  <a:pt x="42672" y="263525"/>
                </a:moveTo>
                <a:cubicBezTo>
                  <a:pt x="45339" y="263525"/>
                  <a:pt x="47244" y="265357"/>
                  <a:pt x="47244" y="267921"/>
                </a:cubicBezTo>
                <a:cubicBezTo>
                  <a:pt x="47244" y="270486"/>
                  <a:pt x="45339" y="272684"/>
                  <a:pt x="42672" y="272684"/>
                </a:cubicBezTo>
                <a:cubicBezTo>
                  <a:pt x="40005" y="272684"/>
                  <a:pt x="38100" y="270486"/>
                  <a:pt x="38100" y="267921"/>
                </a:cubicBezTo>
                <a:cubicBezTo>
                  <a:pt x="38100" y="265357"/>
                  <a:pt x="40005" y="263525"/>
                  <a:pt x="42672" y="263525"/>
                </a:cubicBezTo>
                <a:close/>
                <a:moveTo>
                  <a:pt x="174259" y="239712"/>
                </a:moveTo>
                <a:cubicBezTo>
                  <a:pt x="176824" y="239712"/>
                  <a:pt x="179022" y="241910"/>
                  <a:pt x="179022" y="244108"/>
                </a:cubicBezTo>
                <a:cubicBezTo>
                  <a:pt x="179022" y="246673"/>
                  <a:pt x="176824" y="248871"/>
                  <a:pt x="174259" y="248871"/>
                </a:cubicBezTo>
                <a:cubicBezTo>
                  <a:pt x="172061" y="248871"/>
                  <a:pt x="169863" y="246673"/>
                  <a:pt x="169863" y="244108"/>
                </a:cubicBezTo>
                <a:cubicBezTo>
                  <a:pt x="169863" y="241910"/>
                  <a:pt x="172061" y="239712"/>
                  <a:pt x="174259" y="239712"/>
                </a:cubicBezTo>
                <a:close/>
                <a:moveTo>
                  <a:pt x="147638" y="239712"/>
                </a:moveTo>
                <a:cubicBezTo>
                  <a:pt x="150202" y="239712"/>
                  <a:pt x="152034" y="241910"/>
                  <a:pt x="152034" y="244108"/>
                </a:cubicBezTo>
                <a:cubicBezTo>
                  <a:pt x="152034" y="246673"/>
                  <a:pt x="150202" y="248871"/>
                  <a:pt x="147638" y="248871"/>
                </a:cubicBezTo>
                <a:cubicBezTo>
                  <a:pt x="144707" y="248871"/>
                  <a:pt x="142875" y="246673"/>
                  <a:pt x="142875" y="244108"/>
                </a:cubicBezTo>
                <a:cubicBezTo>
                  <a:pt x="142875" y="241910"/>
                  <a:pt x="144707" y="239712"/>
                  <a:pt x="147638" y="239712"/>
                </a:cubicBezTo>
                <a:close/>
                <a:moveTo>
                  <a:pt x="120651" y="239712"/>
                </a:moveTo>
                <a:cubicBezTo>
                  <a:pt x="122849" y="239712"/>
                  <a:pt x="125047" y="241910"/>
                  <a:pt x="125047" y="244108"/>
                </a:cubicBezTo>
                <a:cubicBezTo>
                  <a:pt x="125047" y="246673"/>
                  <a:pt x="122849" y="248871"/>
                  <a:pt x="120651" y="248871"/>
                </a:cubicBezTo>
                <a:cubicBezTo>
                  <a:pt x="118086" y="248871"/>
                  <a:pt x="115888" y="246673"/>
                  <a:pt x="115888" y="244108"/>
                </a:cubicBezTo>
                <a:cubicBezTo>
                  <a:pt x="115888" y="241910"/>
                  <a:pt x="118086" y="239712"/>
                  <a:pt x="120651" y="239712"/>
                </a:cubicBezTo>
                <a:close/>
                <a:moveTo>
                  <a:pt x="68263" y="239712"/>
                </a:moveTo>
                <a:cubicBezTo>
                  <a:pt x="70827" y="239712"/>
                  <a:pt x="72659" y="241910"/>
                  <a:pt x="72659" y="244108"/>
                </a:cubicBezTo>
                <a:cubicBezTo>
                  <a:pt x="72659" y="246673"/>
                  <a:pt x="70827" y="248871"/>
                  <a:pt x="68263" y="248871"/>
                </a:cubicBezTo>
                <a:cubicBezTo>
                  <a:pt x="65698" y="248871"/>
                  <a:pt x="63500" y="246673"/>
                  <a:pt x="63500" y="244108"/>
                </a:cubicBezTo>
                <a:cubicBezTo>
                  <a:pt x="63500" y="241910"/>
                  <a:pt x="65698" y="239712"/>
                  <a:pt x="68263" y="239712"/>
                </a:cubicBezTo>
                <a:close/>
                <a:moveTo>
                  <a:pt x="42672" y="239712"/>
                </a:moveTo>
                <a:cubicBezTo>
                  <a:pt x="45339" y="239712"/>
                  <a:pt x="47244" y="241910"/>
                  <a:pt x="47244" y="244108"/>
                </a:cubicBezTo>
                <a:cubicBezTo>
                  <a:pt x="47244" y="246673"/>
                  <a:pt x="45339" y="248871"/>
                  <a:pt x="42672" y="248871"/>
                </a:cubicBezTo>
                <a:cubicBezTo>
                  <a:pt x="40005" y="248871"/>
                  <a:pt x="38100" y="246673"/>
                  <a:pt x="38100" y="244108"/>
                </a:cubicBezTo>
                <a:cubicBezTo>
                  <a:pt x="38100" y="241910"/>
                  <a:pt x="40005" y="239712"/>
                  <a:pt x="42672" y="239712"/>
                </a:cubicBezTo>
                <a:close/>
                <a:moveTo>
                  <a:pt x="174259" y="215900"/>
                </a:moveTo>
                <a:cubicBezTo>
                  <a:pt x="176824" y="215900"/>
                  <a:pt x="179022" y="217805"/>
                  <a:pt x="179022" y="220472"/>
                </a:cubicBezTo>
                <a:cubicBezTo>
                  <a:pt x="179022" y="223139"/>
                  <a:pt x="176824" y="225044"/>
                  <a:pt x="174259" y="225044"/>
                </a:cubicBezTo>
                <a:cubicBezTo>
                  <a:pt x="172061" y="225044"/>
                  <a:pt x="169863" y="223139"/>
                  <a:pt x="169863" y="220472"/>
                </a:cubicBezTo>
                <a:cubicBezTo>
                  <a:pt x="169863" y="217805"/>
                  <a:pt x="172061" y="215900"/>
                  <a:pt x="174259" y="215900"/>
                </a:cubicBezTo>
                <a:close/>
                <a:moveTo>
                  <a:pt x="147638" y="215900"/>
                </a:moveTo>
                <a:cubicBezTo>
                  <a:pt x="150202" y="215900"/>
                  <a:pt x="152034" y="217805"/>
                  <a:pt x="152034" y="220472"/>
                </a:cubicBezTo>
                <a:cubicBezTo>
                  <a:pt x="152034" y="223139"/>
                  <a:pt x="150202" y="225044"/>
                  <a:pt x="147638" y="225044"/>
                </a:cubicBezTo>
                <a:cubicBezTo>
                  <a:pt x="144707" y="225044"/>
                  <a:pt x="142875" y="223139"/>
                  <a:pt x="142875" y="220472"/>
                </a:cubicBezTo>
                <a:cubicBezTo>
                  <a:pt x="142875" y="217805"/>
                  <a:pt x="144707" y="215900"/>
                  <a:pt x="147638" y="215900"/>
                </a:cubicBezTo>
                <a:close/>
                <a:moveTo>
                  <a:pt x="120651" y="215900"/>
                </a:moveTo>
                <a:cubicBezTo>
                  <a:pt x="122849" y="215900"/>
                  <a:pt x="125047" y="217805"/>
                  <a:pt x="125047" y="220472"/>
                </a:cubicBezTo>
                <a:cubicBezTo>
                  <a:pt x="125047" y="223139"/>
                  <a:pt x="122849" y="225044"/>
                  <a:pt x="120651" y="225044"/>
                </a:cubicBezTo>
                <a:cubicBezTo>
                  <a:pt x="118086" y="225044"/>
                  <a:pt x="115888" y="223139"/>
                  <a:pt x="115888" y="220472"/>
                </a:cubicBezTo>
                <a:cubicBezTo>
                  <a:pt x="115888" y="217805"/>
                  <a:pt x="118086" y="215900"/>
                  <a:pt x="120651" y="215900"/>
                </a:cubicBezTo>
                <a:close/>
                <a:moveTo>
                  <a:pt x="68263" y="215900"/>
                </a:moveTo>
                <a:cubicBezTo>
                  <a:pt x="70827" y="215900"/>
                  <a:pt x="72659" y="217805"/>
                  <a:pt x="72659" y="220472"/>
                </a:cubicBezTo>
                <a:cubicBezTo>
                  <a:pt x="72659" y="223139"/>
                  <a:pt x="70827" y="225044"/>
                  <a:pt x="68263" y="225044"/>
                </a:cubicBezTo>
                <a:cubicBezTo>
                  <a:pt x="65698" y="225044"/>
                  <a:pt x="63500" y="223139"/>
                  <a:pt x="63500" y="220472"/>
                </a:cubicBezTo>
                <a:cubicBezTo>
                  <a:pt x="63500" y="217805"/>
                  <a:pt x="65698" y="215900"/>
                  <a:pt x="68263" y="215900"/>
                </a:cubicBezTo>
                <a:close/>
                <a:moveTo>
                  <a:pt x="42672" y="215900"/>
                </a:moveTo>
                <a:cubicBezTo>
                  <a:pt x="45339" y="215900"/>
                  <a:pt x="47244" y="217805"/>
                  <a:pt x="47244" y="220472"/>
                </a:cubicBezTo>
                <a:cubicBezTo>
                  <a:pt x="47244" y="223139"/>
                  <a:pt x="45339" y="225044"/>
                  <a:pt x="42672" y="225044"/>
                </a:cubicBezTo>
                <a:cubicBezTo>
                  <a:pt x="40005" y="225044"/>
                  <a:pt x="38100" y="223139"/>
                  <a:pt x="38100" y="220472"/>
                </a:cubicBezTo>
                <a:cubicBezTo>
                  <a:pt x="38100" y="217805"/>
                  <a:pt x="40005" y="215900"/>
                  <a:pt x="42672" y="215900"/>
                </a:cubicBezTo>
                <a:close/>
                <a:moveTo>
                  <a:pt x="174259" y="192087"/>
                </a:moveTo>
                <a:cubicBezTo>
                  <a:pt x="176824" y="192087"/>
                  <a:pt x="179022" y="194285"/>
                  <a:pt x="179022" y="196850"/>
                </a:cubicBezTo>
                <a:cubicBezTo>
                  <a:pt x="179022" y="199414"/>
                  <a:pt x="176824" y="201246"/>
                  <a:pt x="174259" y="201246"/>
                </a:cubicBezTo>
                <a:cubicBezTo>
                  <a:pt x="172061" y="201246"/>
                  <a:pt x="169863" y="199414"/>
                  <a:pt x="169863" y="196850"/>
                </a:cubicBezTo>
                <a:cubicBezTo>
                  <a:pt x="169863" y="194285"/>
                  <a:pt x="172061" y="192087"/>
                  <a:pt x="174259" y="192087"/>
                </a:cubicBezTo>
                <a:close/>
                <a:moveTo>
                  <a:pt x="147638" y="192087"/>
                </a:moveTo>
                <a:cubicBezTo>
                  <a:pt x="150202" y="192087"/>
                  <a:pt x="152034" y="194285"/>
                  <a:pt x="152034" y="196850"/>
                </a:cubicBezTo>
                <a:cubicBezTo>
                  <a:pt x="152034" y="199414"/>
                  <a:pt x="150202" y="201246"/>
                  <a:pt x="147638" y="201246"/>
                </a:cubicBezTo>
                <a:cubicBezTo>
                  <a:pt x="144707" y="201246"/>
                  <a:pt x="142875" y="199414"/>
                  <a:pt x="142875" y="196850"/>
                </a:cubicBezTo>
                <a:cubicBezTo>
                  <a:pt x="142875" y="194285"/>
                  <a:pt x="144707" y="192087"/>
                  <a:pt x="147638" y="192087"/>
                </a:cubicBezTo>
                <a:close/>
                <a:moveTo>
                  <a:pt x="120651" y="192087"/>
                </a:moveTo>
                <a:cubicBezTo>
                  <a:pt x="122849" y="192087"/>
                  <a:pt x="125047" y="194285"/>
                  <a:pt x="125047" y="196850"/>
                </a:cubicBezTo>
                <a:cubicBezTo>
                  <a:pt x="125047" y="199414"/>
                  <a:pt x="122849" y="201246"/>
                  <a:pt x="120651" y="201246"/>
                </a:cubicBezTo>
                <a:cubicBezTo>
                  <a:pt x="118086" y="201246"/>
                  <a:pt x="115888" y="199414"/>
                  <a:pt x="115888" y="196850"/>
                </a:cubicBezTo>
                <a:cubicBezTo>
                  <a:pt x="115888" y="194285"/>
                  <a:pt x="118086" y="192087"/>
                  <a:pt x="120651" y="192087"/>
                </a:cubicBezTo>
                <a:close/>
                <a:moveTo>
                  <a:pt x="68263" y="192087"/>
                </a:moveTo>
                <a:cubicBezTo>
                  <a:pt x="70827" y="192087"/>
                  <a:pt x="72659" y="194285"/>
                  <a:pt x="72659" y="196850"/>
                </a:cubicBezTo>
                <a:cubicBezTo>
                  <a:pt x="72659" y="199414"/>
                  <a:pt x="70827" y="201246"/>
                  <a:pt x="68263" y="201246"/>
                </a:cubicBezTo>
                <a:cubicBezTo>
                  <a:pt x="65698" y="201246"/>
                  <a:pt x="63500" y="199414"/>
                  <a:pt x="63500" y="196850"/>
                </a:cubicBezTo>
                <a:cubicBezTo>
                  <a:pt x="63500" y="194285"/>
                  <a:pt x="65698" y="192087"/>
                  <a:pt x="68263" y="192087"/>
                </a:cubicBezTo>
                <a:close/>
                <a:moveTo>
                  <a:pt x="42672" y="192087"/>
                </a:moveTo>
                <a:cubicBezTo>
                  <a:pt x="45339" y="192087"/>
                  <a:pt x="47244" y="194285"/>
                  <a:pt x="47244" y="196850"/>
                </a:cubicBezTo>
                <a:cubicBezTo>
                  <a:pt x="47244" y="199414"/>
                  <a:pt x="45339" y="201246"/>
                  <a:pt x="42672" y="201246"/>
                </a:cubicBezTo>
                <a:cubicBezTo>
                  <a:pt x="40005" y="201246"/>
                  <a:pt x="38100" y="199414"/>
                  <a:pt x="38100" y="196850"/>
                </a:cubicBezTo>
                <a:cubicBezTo>
                  <a:pt x="38100" y="194285"/>
                  <a:pt x="40005" y="192087"/>
                  <a:pt x="42672" y="192087"/>
                </a:cubicBezTo>
                <a:close/>
                <a:moveTo>
                  <a:pt x="174259" y="166687"/>
                </a:moveTo>
                <a:cubicBezTo>
                  <a:pt x="176824" y="166687"/>
                  <a:pt x="179022" y="168804"/>
                  <a:pt x="179022" y="171273"/>
                </a:cubicBezTo>
                <a:cubicBezTo>
                  <a:pt x="179022" y="173743"/>
                  <a:pt x="176824" y="175859"/>
                  <a:pt x="174259" y="175859"/>
                </a:cubicBezTo>
                <a:cubicBezTo>
                  <a:pt x="172061" y="175859"/>
                  <a:pt x="169863" y="173743"/>
                  <a:pt x="169863" y="171273"/>
                </a:cubicBezTo>
                <a:cubicBezTo>
                  <a:pt x="169863" y="168804"/>
                  <a:pt x="172061" y="166687"/>
                  <a:pt x="174259" y="166687"/>
                </a:cubicBezTo>
                <a:close/>
                <a:moveTo>
                  <a:pt x="147638" y="166687"/>
                </a:moveTo>
                <a:cubicBezTo>
                  <a:pt x="150202" y="166687"/>
                  <a:pt x="152034" y="168804"/>
                  <a:pt x="152034" y="171273"/>
                </a:cubicBezTo>
                <a:cubicBezTo>
                  <a:pt x="152034" y="173743"/>
                  <a:pt x="150202" y="175859"/>
                  <a:pt x="147638" y="175859"/>
                </a:cubicBezTo>
                <a:cubicBezTo>
                  <a:pt x="144707" y="175859"/>
                  <a:pt x="142875" y="173743"/>
                  <a:pt x="142875" y="171273"/>
                </a:cubicBezTo>
                <a:cubicBezTo>
                  <a:pt x="142875" y="168804"/>
                  <a:pt x="144707" y="166687"/>
                  <a:pt x="147638" y="166687"/>
                </a:cubicBezTo>
                <a:close/>
                <a:moveTo>
                  <a:pt x="120651" y="166687"/>
                </a:moveTo>
                <a:cubicBezTo>
                  <a:pt x="122849" y="166687"/>
                  <a:pt x="125047" y="168804"/>
                  <a:pt x="125047" y="171273"/>
                </a:cubicBezTo>
                <a:cubicBezTo>
                  <a:pt x="125047" y="173743"/>
                  <a:pt x="122849" y="175859"/>
                  <a:pt x="120651" y="175859"/>
                </a:cubicBezTo>
                <a:cubicBezTo>
                  <a:pt x="118086" y="175859"/>
                  <a:pt x="115888" y="173743"/>
                  <a:pt x="115888" y="171273"/>
                </a:cubicBezTo>
                <a:cubicBezTo>
                  <a:pt x="115888" y="168804"/>
                  <a:pt x="118086" y="166687"/>
                  <a:pt x="120651" y="166687"/>
                </a:cubicBezTo>
                <a:close/>
                <a:moveTo>
                  <a:pt x="68263" y="166687"/>
                </a:moveTo>
                <a:cubicBezTo>
                  <a:pt x="70827" y="166687"/>
                  <a:pt x="72659" y="168804"/>
                  <a:pt x="72659" y="171273"/>
                </a:cubicBezTo>
                <a:cubicBezTo>
                  <a:pt x="72659" y="173743"/>
                  <a:pt x="70827" y="175859"/>
                  <a:pt x="68263" y="175859"/>
                </a:cubicBezTo>
                <a:cubicBezTo>
                  <a:pt x="65698" y="175859"/>
                  <a:pt x="63500" y="173743"/>
                  <a:pt x="63500" y="171273"/>
                </a:cubicBezTo>
                <a:cubicBezTo>
                  <a:pt x="63500" y="168804"/>
                  <a:pt x="65698" y="166687"/>
                  <a:pt x="68263" y="166687"/>
                </a:cubicBezTo>
                <a:close/>
                <a:moveTo>
                  <a:pt x="42672" y="166687"/>
                </a:moveTo>
                <a:cubicBezTo>
                  <a:pt x="45339" y="166687"/>
                  <a:pt x="47244" y="168804"/>
                  <a:pt x="47244" y="171273"/>
                </a:cubicBezTo>
                <a:cubicBezTo>
                  <a:pt x="47244" y="173743"/>
                  <a:pt x="45339" y="175859"/>
                  <a:pt x="42672" y="175859"/>
                </a:cubicBezTo>
                <a:cubicBezTo>
                  <a:pt x="40005" y="175859"/>
                  <a:pt x="38100" y="173743"/>
                  <a:pt x="38100" y="171273"/>
                </a:cubicBezTo>
                <a:cubicBezTo>
                  <a:pt x="38100" y="168804"/>
                  <a:pt x="40005" y="166687"/>
                  <a:pt x="42672" y="166687"/>
                </a:cubicBezTo>
                <a:close/>
                <a:moveTo>
                  <a:pt x="174259" y="144462"/>
                </a:moveTo>
                <a:cubicBezTo>
                  <a:pt x="176824" y="144462"/>
                  <a:pt x="179022" y="146660"/>
                  <a:pt x="179022" y="148858"/>
                </a:cubicBezTo>
                <a:cubicBezTo>
                  <a:pt x="179022" y="151423"/>
                  <a:pt x="176824" y="153621"/>
                  <a:pt x="174259" y="153621"/>
                </a:cubicBezTo>
                <a:cubicBezTo>
                  <a:pt x="172061" y="153621"/>
                  <a:pt x="169863" y="151423"/>
                  <a:pt x="169863" y="148858"/>
                </a:cubicBezTo>
                <a:cubicBezTo>
                  <a:pt x="169863" y="146660"/>
                  <a:pt x="172061" y="144462"/>
                  <a:pt x="174259" y="144462"/>
                </a:cubicBezTo>
                <a:close/>
                <a:moveTo>
                  <a:pt x="147638" y="144462"/>
                </a:moveTo>
                <a:cubicBezTo>
                  <a:pt x="150202" y="144462"/>
                  <a:pt x="152034" y="146660"/>
                  <a:pt x="152034" y="148858"/>
                </a:cubicBezTo>
                <a:cubicBezTo>
                  <a:pt x="152034" y="151423"/>
                  <a:pt x="150202" y="153621"/>
                  <a:pt x="147638" y="153621"/>
                </a:cubicBezTo>
                <a:cubicBezTo>
                  <a:pt x="144707" y="153621"/>
                  <a:pt x="142875" y="151423"/>
                  <a:pt x="142875" y="148858"/>
                </a:cubicBezTo>
                <a:cubicBezTo>
                  <a:pt x="142875" y="146660"/>
                  <a:pt x="144707" y="144462"/>
                  <a:pt x="147638" y="144462"/>
                </a:cubicBezTo>
                <a:close/>
                <a:moveTo>
                  <a:pt x="120651" y="144462"/>
                </a:moveTo>
                <a:cubicBezTo>
                  <a:pt x="122849" y="144462"/>
                  <a:pt x="125047" y="146660"/>
                  <a:pt x="125047" y="148858"/>
                </a:cubicBezTo>
                <a:cubicBezTo>
                  <a:pt x="125047" y="151423"/>
                  <a:pt x="122849" y="153621"/>
                  <a:pt x="120651" y="153621"/>
                </a:cubicBezTo>
                <a:cubicBezTo>
                  <a:pt x="118086" y="153621"/>
                  <a:pt x="115888" y="151423"/>
                  <a:pt x="115888" y="148858"/>
                </a:cubicBezTo>
                <a:cubicBezTo>
                  <a:pt x="115888" y="146660"/>
                  <a:pt x="118086" y="144462"/>
                  <a:pt x="120651" y="144462"/>
                </a:cubicBezTo>
                <a:close/>
                <a:moveTo>
                  <a:pt x="68263" y="144462"/>
                </a:moveTo>
                <a:cubicBezTo>
                  <a:pt x="70827" y="144462"/>
                  <a:pt x="72659" y="146660"/>
                  <a:pt x="72659" y="148858"/>
                </a:cubicBezTo>
                <a:cubicBezTo>
                  <a:pt x="72659" y="151423"/>
                  <a:pt x="70827" y="153621"/>
                  <a:pt x="68263" y="153621"/>
                </a:cubicBezTo>
                <a:cubicBezTo>
                  <a:pt x="65698" y="153621"/>
                  <a:pt x="63500" y="151423"/>
                  <a:pt x="63500" y="148858"/>
                </a:cubicBezTo>
                <a:cubicBezTo>
                  <a:pt x="63500" y="146660"/>
                  <a:pt x="65698" y="144462"/>
                  <a:pt x="68263" y="144462"/>
                </a:cubicBezTo>
                <a:close/>
                <a:moveTo>
                  <a:pt x="42672" y="144462"/>
                </a:moveTo>
                <a:cubicBezTo>
                  <a:pt x="45339" y="144462"/>
                  <a:pt x="47244" y="146660"/>
                  <a:pt x="47244" y="148858"/>
                </a:cubicBezTo>
                <a:cubicBezTo>
                  <a:pt x="47244" y="151423"/>
                  <a:pt x="45339" y="153621"/>
                  <a:pt x="42672" y="153621"/>
                </a:cubicBezTo>
                <a:cubicBezTo>
                  <a:pt x="40005" y="153621"/>
                  <a:pt x="38100" y="151423"/>
                  <a:pt x="38100" y="148858"/>
                </a:cubicBezTo>
                <a:cubicBezTo>
                  <a:pt x="38100" y="146660"/>
                  <a:pt x="40005" y="144462"/>
                  <a:pt x="42672" y="144462"/>
                </a:cubicBezTo>
                <a:close/>
                <a:moveTo>
                  <a:pt x="174259" y="120650"/>
                </a:moveTo>
                <a:cubicBezTo>
                  <a:pt x="176824" y="120650"/>
                  <a:pt x="179022" y="122555"/>
                  <a:pt x="179022" y="125222"/>
                </a:cubicBezTo>
                <a:cubicBezTo>
                  <a:pt x="179022" y="127889"/>
                  <a:pt x="176824" y="129794"/>
                  <a:pt x="174259" y="129794"/>
                </a:cubicBezTo>
                <a:cubicBezTo>
                  <a:pt x="172061" y="129794"/>
                  <a:pt x="169863" y="127889"/>
                  <a:pt x="169863" y="125222"/>
                </a:cubicBezTo>
                <a:cubicBezTo>
                  <a:pt x="169863" y="122555"/>
                  <a:pt x="172061" y="120650"/>
                  <a:pt x="174259" y="120650"/>
                </a:cubicBezTo>
                <a:close/>
                <a:moveTo>
                  <a:pt x="147638" y="120650"/>
                </a:moveTo>
                <a:cubicBezTo>
                  <a:pt x="150202" y="120650"/>
                  <a:pt x="152034" y="122555"/>
                  <a:pt x="152034" y="125222"/>
                </a:cubicBezTo>
                <a:cubicBezTo>
                  <a:pt x="152034" y="127889"/>
                  <a:pt x="150202" y="129794"/>
                  <a:pt x="147638" y="129794"/>
                </a:cubicBezTo>
                <a:cubicBezTo>
                  <a:pt x="144707" y="129794"/>
                  <a:pt x="142875" y="127889"/>
                  <a:pt x="142875" y="125222"/>
                </a:cubicBezTo>
                <a:cubicBezTo>
                  <a:pt x="142875" y="122555"/>
                  <a:pt x="144707" y="120650"/>
                  <a:pt x="147638" y="120650"/>
                </a:cubicBezTo>
                <a:close/>
                <a:moveTo>
                  <a:pt x="120651" y="120650"/>
                </a:moveTo>
                <a:cubicBezTo>
                  <a:pt x="122849" y="120650"/>
                  <a:pt x="125047" y="122555"/>
                  <a:pt x="125047" y="125222"/>
                </a:cubicBezTo>
                <a:cubicBezTo>
                  <a:pt x="125047" y="127889"/>
                  <a:pt x="122849" y="129794"/>
                  <a:pt x="120651" y="129794"/>
                </a:cubicBezTo>
                <a:cubicBezTo>
                  <a:pt x="118086" y="129794"/>
                  <a:pt x="115888" y="127889"/>
                  <a:pt x="115888" y="125222"/>
                </a:cubicBezTo>
                <a:cubicBezTo>
                  <a:pt x="115888" y="122555"/>
                  <a:pt x="118086" y="120650"/>
                  <a:pt x="120651" y="120650"/>
                </a:cubicBezTo>
                <a:close/>
                <a:moveTo>
                  <a:pt x="68263" y="120650"/>
                </a:moveTo>
                <a:cubicBezTo>
                  <a:pt x="70827" y="120650"/>
                  <a:pt x="72659" y="122555"/>
                  <a:pt x="72659" y="125222"/>
                </a:cubicBezTo>
                <a:cubicBezTo>
                  <a:pt x="72659" y="127889"/>
                  <a:pt x="70827" y="129794"/>
                  <a:pt x="68263" y="129794"/>
                </a:cubicBezTo>
                <a:cubicBezTo>
                  <a:pt x="65698" y="129794"/>
                  <a:pt x="63500" y="127889"/>
                  <a:pt x="63500" y="125222"/>
                </a:cubicBezTo>
                <a:cubicBezTo>
                  <a:pt x="63500" y="122555"/>
                  <a:pt x="65698" y="120650"/>
                  <a:pt x="68263" y="120650"/>
                </a:cubicBezTo>
                <a:close/>
                <a:moveTo>
                  <a:pt x="42672" y="120650"/>
                </a:moveTo>
                <a:cubicBezTo>
                  <a:pt x="45339" y="120650"/>
                  <a:pt x="47244" y="122555"/>
                  <a:pt x="47244" y="125222"/>
                </a:cubicBezTo>
                <a:cubicBezTo>
                  <a:pt x="47244" y="127889"/>
                  <a:pt x="45339" y="129794"/>
                  <a:pt x="42672" y="129794"/>
                </a:cubicBezTo>
                <a:cubicBezTo>
                  <a:pt x="40005" y="129794"/>
                  <a:pt x="38100" y="127889"/>
                  <a:pt x="38100" y="125222"/>
                </a:cubicBezTo>
                <a:cubicBezTo>
                  <a:pt x="38100" y="122555"/>
                  <a:pt x="40005" y="120650"/>
                  <a:pt x="42672" y="120650"/>
                </a:cubicBezTo>
                <a:close/>
                <a:moveTo>
                  <a:pt x="206795" y="117088"/>
                </a:moveTo>
                <a:lnTo>
                  <a:pt x="206795" y="137983"/>
                </a:lnTo>
                <a:lnTo>
                  <a:pt x="252910" y="137983"/>
                </a:lnTo>
                <a:cubicBezTo>
                  <a:pt x="255432" y="137983"/>
                  <a:pt x="257593" y="139785"/>
                  <a:pt x="257593" y="142307"/>
                </a:cubicBezTo>
                <a:cubicBezTo>
                  <a:pt x="257593" y="144828"/>
                  <a:pt x="255432" y="146630"/>
                  <a:pt x="252910" y="146630"/>
                </a:cubicBezTo>
                <a:lnTo>
                  <a:pt x="206795" y="146630"/>
                </a:lnTo>
                <a:lnTo>
                  <a:pt x="206795" y="167525"/>
                </a:lnTo>
                <a:lnTo>
                  <a:pt x="252910" y="167525"/>
                </a:lnTo>
                <a:cubicBezTo>
                  <a:pt x="255432" y="167525"/>
                  <a:pt x="257593" y="169687"/>
                  <a:pt x="257593" y="172209"/>
                </a:cubicBezTo>
                <a:cubicBezTo>
                  <a:pt x="257593" y="174731"/>
                  <a:pt x="255432" y="176892"/>
                  <a:pt x="252910" y="176892"/>
                </a:cubicBezTo>
                <a:lnTo>
                  <a:pt x="206795" y="176892"/>
                </a:lnTo>
                <a:lnTo>
                  <a:pt x="206795" y="197788"/>
                </a:lnTo>
                <a:lnTo>
                  <a:pt x="252910" y="197788"/>
                </a:lnTo>
                <a:cubicBezTo>
                  <a:pt x="255432" y="197788"/>
                  <a:pt x="257593" y="199589"/>
                  <a:pt x="257593" y="202111"/>
                </a:cubicBezTo>
                <a:cubicBezTo>
                  <a:pt x="257593" y="204633"/>
                  <a:pt x="255432" y="206435"/>
                  <a:pt x="252910" y="206435"/>
                </a:cubicBezTo>
                <a:lnTo>
                  <a:pt x="206795" y="206435"/>
                </a:lnTo>
                <a:lnTo>
                  <a:pt x="206795" y="227690"/>
                </a:lnTo>
                <a:lnTo>
                  <a:pt x="252910" y="227690"/>
                </a:lnTo>
                <a:cubicBezTo>
                  <a:pt x="255432" y="227690"/>
                  <a:pt x="257593" y="229852"/>
                  <a:pt x="257593" y="232014"/>
                </a:cubicBezTo>
                <a:cubicBezTo>
                  <a:pt x="257593" y="234536"/>
                  <a:pt x="255432" y="236697"/>
                  <a:pt x="252910" y="236697"/>
                </a:cubicBezTo>
                <a:lnTo>
                  <a:pt x="206795" y="236697"/>
                </a:lnTo>
                <a:lnTo>
                  <a:pt x="206795" y="257593"/>
                </a:lnTo>
                <a:lnTo>
                  <a:pt x="252910" y="257593"/>
                </a:lnTo>
                <a:cubicBezTo>
                  <a:pt x="255432" y="257593"/>
                  <a:pt x="257593" y="259754"/>
                  <a:pt x="257593" y="261916"/>
                </a:cubicBezTo>
                <a:cubicBezTo>
                  <a:pt x="257593" y="264438"/>
                  <a:pt x="255432" y="266600"/>
                  <a:pt x="252910" y="266600"/>
                </a:cubicBezTo>
                <a:lnTo>
                  <a:pt x="206795" y="266600"/>
                </a:lnTo>
                <a:lnTo>
                  <a:pt x="206795" y="287495"/>
                </a:lnTo>
                <a:lnTo>
                  <a:pt x="275607" y="287495"/>
                </a:lnTo>
                <a:lnTo>
                  <a:pt x="275607" y="117088"/>
                </a:lnTo>
                <a:lnTo>
                  <a:pt x="206795" y="117088"/>
                </a:lnTo>
                <a:close/>
                <a:moveTo>
                  <a:pt x="174259" y="95250"/>
                </a:moveTo>
                <a:cubicBezTo>
                  <a:pt x="176824" y="95250"/>
                  <a:pt x="179022" y="97448"/>
                  <a:pt x="179022" y="100013"/>
                </a:cubicBezTo>
                <a:cubicBezTo>
                  <a:pt x="179022" y="102577"/>
                  <a:pt x="176824" y="104409"/>
                  <a:pt x="174259" y="104409"/>
                </a:cubicBezTo>
                <a:cubicBezTo>
                  <a:pt x="172061" y="104409"/>
                  <a:pt x="169863" y="102577"/>
                  <a:pt x="169863" y="100013"/>
                </a:cubicBezTo>
                <a:cubicBezTo>
                  <a:pt x="169863" y="97448"/>
                  <a:pt x="172061" y="95250"/>
                  <a:pt x="174259" y="95250"/>
                </a:cubicBezTo>
                <a:close/>
                <a:moveTo>
                  <a:pt x="147638" y="95250"/>
                </a:moveTo>
                <a:cubicBezTo>
                  <a:pt x="150202" y="95250"/>
                  <a:pt x="152034" y="97448"/>
                  <a:pt x="152034" y="100013"/>
                </a:cubicBezTo>
                <a:cubicBezTo>
                  <a:pt x="152034" y="102577"/>
                  <a:pt x="150202" y="104409"/>
                  <a:pt x="147638" y="104409"/>
                </a:cubicBezTo>
                <a:cubicBezTo>
                  <a:pt x="144707" y="104409"/>
                  <a:pt x="142875" y="102577"/>
                  <a:pt x="142875" y="100013"/>
                </a:cubicBezTo>
                <a:cubicBezTo>
                  <a:pt x="142875" y="97448"/>
                  <a:pt x="144707" y="95250"/>
                  <a:pt x="147638" y="95250"/>
                </a:cubicBezTo>
                <a:close/>
                <a:moveTo>
                  <a:pt x="120651" y="95250"/>
                </a:moveTo>
                <a:cubicBezTo>
                  <a:pt x="122849" y="95250"/>
                  <a:pt x="125047" y="97448"/>
                  <a:pt x="125047" y="100013"/>
                </a:cubicBezTo>
                <a:cubicBezTo>
                  <a:pt x="125047" y="102577"/>
                  <a:pt x="122849" y="104409"/>
                  <a:pt x="120651" y="104409"/>
                </a:cubicBezTo>
                <a:cubicBezTo>
                  <a:pt x="118086" y="104409"/>
                  <a:pt x="115888" y="102577"/>
                  <a:pt x="115888" y="100013"/>
                </a:cubicBezTo>
                <a:cubicBezTo>
                  <a:pt x="115888" y="97448"/>
                  <a:pt x="118086" y="95250"/>
                  <a:pt x="120651" y="95250"/>
                </a:cubicBezTo>
                <a:close/>
                <a:moveTo>
                  <a:pt x="68263" y="95250"/>
                </a:moveTo>
                <a:cubicBezTo>
                  <a:pt x="70827" y="95250"/>
                  <a:pt x="72659" y="97448"/>
                  <a:pt x="72659" y="100013"/>
                </a:cubicBezTo>
                <a:cubicBezTo>
                  <a:pt x="72659" y="102577"/>
                  <a:pt x="70827" y="104409"/>
                  <a:pt x="68263" y="104409"/>
                </a:cubicBezTo>
                <a:cubicBezTo>
                  <a:pt x="65698" y="104409"/>
                  <a:pt x="63500" y="102577"/>
                  <a:pt x="63500" y="100013"/>
                </a:cubicBezTo>
                <a:cubicBezTo>
                  <a:pt x="63500" y="97448"/>
                  <a:pt x="65698" y="95250"/>
                  <a:pt x="68263" y="95250"/>
                </a:cubicBezTo>
                <a:close/>
                <a:moveTo>
                  <a:pt x="42672" y="95250"/>
                </a:moveTo>
                <a:cubicBezTo>
                  <a:pt x="45339" y="95250"/>
                  <a:pt x="47244" y="97448"/>
                  <a:pt x="47244" y="100013"/>
                </a:cubicBezTo>
                <a:cubicBezTo>
                  <a:pt x="47244" y="102577"/>
                  <a:pt x="45339" y="104409"/>
                  <a:pt x="42672" y="104409"/>
                </a:cubicBezTo>
                <a:cubicBezTo>
                  <a:pt x="40005" y="104409"/>
                  <a:pt x="38100" y="102577"/>
                  <a:pt x="38100" y="100013"/>
                </a:cubicBezTo>
                <a:cubicBezTo>
                  <a:pt x="38100" y="97448"/>
                  <a:pt x="40005" y="95250"/>
                  <a:pt x="42672" y="95250"/>
                </a:cubicBezTo>
                <a:close/>
                <a:moveTo>
                  <a:pt x="20896" y="81061"/>
                </a:moveTo>
                <a:lnTo>
                  <a:pt x="20896" y="287495"/>
                </a:lnTo>
                <a:lnTo>
                  <a:pt x="89708" y="287495"/>
                </a:lnTo>
                <a:lnTo>
                  <a:pt x="89708" y="81061"/>
                </a:lnTo>
                <a:lnTo>
                  <a:pt x="20896" y="81061"/>
                </a:lnTo>
                <a:close/>
                <a:moveTo>
                  <a:pt x="174259" y="71437"/>
                </a:moveTo>
                <a:cubicBezTo>
                  <a:pt x="176824" y="71437"/>
                  <a:pt x="179022" y="73269"/>
                  <a:pt x="179022" y="75833"/>
                </a:cubicBezTo>
                <a:cubicBezTo>
                  <a:pt x="179022" y="78398"/>
                  <a:pt x="176824" y="80596"/>
                  <a:pt x="174259" y="80596"/>
                </a:cubicBezTo>
                <a:cubicBezTo>
                  <a:pt x="172061" y="80596"/>
                  <a:pt x="169863" y="78398"/>
                  <a:pt x="169863" y="75833"/>
                </a:cubicBezTo>
                <a:cubicBezTo>
                  <a:pt x="169863" y="73269"/>
                  <a:pt x="172061" y="71437"/>
                  <a:pt x="174259" y="71437"/>
                </a:cubicBezTo>
                <a:close/>
                <a:moveTo>
                  <a:pt x="147638" y="71437"/>
                </a:moveTo>
                <a:cubicBezTo>
                  <a:pt x="150202" y="71437"/>
                  <a:pt x="152034" y="73269"/>
                  <a:pt x="152034" y="75833"/>
                </a:cubicBezTo>
                <a:cubicBezTo>
                  <a:pt x="152034" y="78398"/>
                  <a:pt x="150202" y="80596"/>
                  <a:pt x="147638" y="80596"/>
                </a:cubicBezTo>
                <a:cubicBezTo>
                  <a:pt x="144707" y="80596"/>
                  <a:pt x="142875" y="78398"/>
                  <a:pt x="142875" y="75833"/>
                </a:cubicBezTo>
                <a:cubicBezTo>
                  <a:pt x="142875" y="73269"/>
                  <a:pt x="144707" y="71437"/>
                  <a:pt x="147638" y="71437"/>
                </a:cubicBezTo>
                <a:close/>
                <a:moveTo>
                  <a:pt x="120651" y="71437"/>
                </a:moveTo>
                <a:cubicBezTo>
                  <a:pt x="122849" y="71437"/>
                  <a:pt x="125047" y="73269"/>
                  <a:pt x="125047" y="75833"/>
                </a:cubicBezTo>
                <a:cubicBezTo>
                  <a:pt x="125047" y="78398"/>
                  <a:pt x="122849" y="80596"/>
                  <a:pt x="120651" y="80596"/>
                </a:cubicBezTo>
                <a:cubicBezTo>
                  <a:pt x="118086" y="80596"/>
                  <a:pt x="115888" y="78398"/>
                  <a:pt x="115888" y="75833"/>
                </a:cubicBezTo>
                <a:cubicBezTo>
                  <a:pt x="115888" y="73269"/>
                  <a:pt x="118086" y="71437"/>
                  <a:pt x="120651" y="71437"/>
                </a:cubicBezTo>
                <a:close/>
                <a:moveTo>
                  <a:pt x="174259" y="47625"/>
                </a:moveTo>
                <a:cubicBezTo>
                  <a:pt x="176824" y="47625"/>
                  <a:pt x="179022" y="49823"/>
                  <a:pt x="179022" y="52388"/>
                </a:cubicBezTo>
                <a:cubicBezTo>
                  <a:pt x="179022" y="54586"/>
                  <a:pt x="176824" y="56784"/>
                  <a:pt x="174259" y="56784"/>
                </a:cubicBezTo>
                <a:cubicBezTo>
                  <a:pt x="172061" y="56784"/>
                  <a:pt x="169863" y="54586"/>
                  <a:pt x="169863" y="52388"/>
                </a:cubicBezTo>
                <a:cubicBezTo>
                  <a:pt x="169863" y="49823"/>
                  <a:pt x="172061" y="47625"/>
                  <a:pt x="174259" y="47625"/>
                </a:cubicBezTo>
                <a:close/>
                <a:moveTo>
                  <a:pt x="147638" y="47625"/>
                </a:moveTo>
                <a:cubicBezTo>
                  <a:pt x="150202" y="47625"/>
                  <a:pt x="152034" y="49823"/>
                  <a:pt x="152034" y="52388"/>
                </a:cubicBezTo>
                <a:cubicBezTo>
                  <a:pt x="152034" y="54586"/>
                  <a:pt x="150202" y="56784"/>
                  <a:pt x="147638" y="56784"/>
                </a:cubicBezTo>
                <a:cubicBezTo>
                  <a:pt x="144707" y="56784"/>
                  <a:pt x="142875" y="54586"/>
                  <a:pt x="142875" y="52388"/>
                </a:cubicBezTo>
                <a:cubicBezTo>
                  <a:pt x="142875" y="49823"/>
                  <a:pt x="144707" y="47625"/>
                  <a:pt x="147638" y="47625"/>
                </a:cubicBezTo>
                <a:close/>
                <a:moveTo>
                  <a:pt x="120651" y="47625"/>
                </a:moveTo>
                <a:cubicBezTo>
                  <a:pt x="122849" y="47625"/>
                  <a:pt x="125047" y="49823"/>
                  <a:pt x="125047" y="52388"/>
                </a:cubicBezTo>
                <a:cubicBezTo>
                  <a:pt x="125047" y="54586"/>
                  <a:pt x="122849" y="56784"/>
                  <a:pt x="120651" y="56784"/>
                </a:cubicBezTo>
                <a:cubicBezTo>
                  <a:pt x="118086" y="56784"/>
                  <a:pt x="115888" y="54586"/>
                  <a:pt x="115888" y="52388"/>
                </a:cubicBezTo>
                <a:cubicBezTo>
                  <a:pt x="115888" y="49823"/>
                  <a:pt x="118086" y="47625"/>
                  <a:pt x="120651" y="47625"/>
                </a:cubicBezTo>
                <a:close/>
                <a:moveTo>
                  <a:pt x="174259" y="23812"/>
                </a:moveTo>
                <a:cubicBezTo>
                  <a:pt x="176824" y="23812"/>
                  <a:pt x="179022" y="25929"/>
                  <a:pt x="179022" y="28398"/>
                </a:cubicBezTo>
                <a:cubicBezTo>
                  <a:pt x="179022" y="30868"/>
                  <a:pt x="176824" y="32984"/>
                  <a:pt x="174259" y="32984"/>
                </a:cubicBezTo>
                <a:cubicBezTo>
                  <a:pt x="172061" y="32984"/>
                  <a:pt x="169863" y="30868"/>
                  <a:pt x="169863" y="28398"/>
                </a:cubicBezTo>
                <a:cubicBezTo>
                  <a:pt x="169863" y="25929"/>
                  <a:pt x="172061" y="23812"/>
                  <a:pt x="174259" y="23812"/>
                </a:cubicBezTo>
                <a:close/>
                <a:moveTo>
                  <a:pt x="147638" y="23812"/>
                </a:moveTo>
                <a:cubicBezTo>
                  <a:pt x="150202" y="23812"/>
                  <a:pt x="152034" y="25929"/>
                  <a:pt x="152034" y="28398"/>
                </a:cubicBezTo>
                <a:cubicBezTo>
                  <a:pt x="152034" y="30868"/>
                  <a:pt x="150202" y="32984"/>
                  <a:pt x="147638" y="32984"/>
                </a:cubicBezTo>
                <a:cubicBezTo>
                  <a:pt x="144707" y="32984"/>
                  <a:pt x="142875" y="30868"/>
                  <a:pt x="142875" y="28398"/>
                </a:cubicBezTo>
                <a:cubicBezTo>
                  <a:pt x="142875" y="25929"/>
                  <a:pt x="144707" y="23812"/>
                  <a:pt x="147638" y="23812"/>
                </a:cubicBezTo>
                <a:close/>
                <a:moveTo>
                  <a:pt x="120651" y="23812"/>
                </a:moveTo>
                <a:cubicBezTo>
                  <a:pt x="122849" y="23812"/>
                  <a:pt x="125047" y="25929"/>
                  <a:pt x="125047" y="28398"/>
                </a:cubicBezTo>
                <a:cubicBezTo>
                  <a:pt x="125047" y="30868"/>
                  <a:pt x="122849" y="32984"/>
                  <a:pt x="120651" y="32984"/>
                </a:cubicBezTo>
                <a:cubicBezTo>
                  <a:pt x="118086" y="32984"/>
                  <a:pt x="115888" y="30868"/>
                  <a:pt x="115888" y="28398"/>
                </a:cubicBezTo>
                <a:cubicBezTo>
                  <a:pt x="115888" y="25929"/>
                  <a:pt x="118086" y="23812"/>
                  <a:pt x="120651" y="23812"/>
                </a:cubicBezTo>
                <a:close/>
                <a:moveTo>
                  <a:pt x="99075" y="9007"/>
                </a:moveTo>
                <a:lnTo>
                  <a:pt x="99075" y="287495"/>
                </a:lnTo>
                <a:lnTo>
                  <a:pt x="197789" y="287495"/>
                </a:lnTo>
                <a:lnTo>
                  <a:pt x="197789" y="9007"/>
                </a:lnTo>
                <a:lnTo>
                  <a:pt x="99075" y="9007"/>
                </a:lnTo>
                <a:close/>
                <a:moveTo>
                  <a:pt x="82502" y="0"/>
                </a:moveTo>
                <a:lnTo>
                  <a:pt x="214001" y="0"/>
                </a:lnTo>
                <a:cubicBezTo>
                  <a:pt x="216523" y="0"/>
                  <a:pt x="218684" y="1801"/>
                  <a:pt x="218684" y="4684"/>
                </a:cubicBezTo>
                <a:cubicBezTo>
                  <a:pt x="218684" y="7205"/>
                  <a:pt x="216523" y="9007"/>
                  <a:pt x="214001" y="9007"/>
                </a:cubicBezTo>
                <a:lnTo>
                  <a:pt x="206795" y="9007"/>
                </a:lnTo>
                <a:lnTo>
                  <a:pt x="206795" y="107721"/>
                </a:lnTo>
                <a:lnTo>
                  <a:pt x="291819" y="107721"/>
                </a:lnTo>
                <a:cubicBezTo>
                  <a:pt x="294341" y="107721"/>
                  <a:pt x="296503" y="109882"/>
                  <a:pt x="296503" y="112404"/>
                </a:cubicBezTo>
                <a:cubicBezTo>
                  <a:pt x="296503" y="114926"/>
                  <a:pt x="294341" y="117088"/>
                  <a:pt x="291819" y="117088"/>
                </a:cubicBezTo>
                <a:lnTo>
                  <a:pt x="284614" y="117088"/>
                </a:lnTo>
                <a:lnTo>
                  <a:pt x="284614" y="287495"/>
                </a:lnTo>
                <a:lnTo>
                  <a:pt x="291819" y="287495"/>
                </a:lnTo>
                <a:cubicBezTo>
                  <a:pt x="294341" y="287495"/>
                  <a:pt x="296503" y="289657"/>
                  <a:pt x="296503" y="292179"/>
                </a:cubicBezTo>
                <a:cubicBezTo>
                  <a:pt x="296503" y="294340"/>
                  <a:pt x="294341" y="296502"/>
                  <a:pt x="291819" y="296502"/>
                </a:cubicBezTo>
                <a:lnTo>
                  <a:pt x="4684" y="296502"/>
                </a:lnTo>
                <a:cubicBezTo>
                  <a:pt x="2162" y="296502"/>
                  <a:pt x="0" y="294340"/>
                  <a:pt x="0" y="292179"/>
                </a:cubicBezTo>
                <a:cubicBezTo>
                  <a:pt x="0" y="289657"/>
                  <a:pt x="2162" y="287495"/>
                  <a:pt x="4684" y="287495"/>
                </a:cubicBezTo>
                <a:lnTo>
                  <a:pt x="11889" y="287495"/>
                </a:lnTo>
                <a:lnTo>
                  <a:pt x="11889" y="81061"/>
                </a:lnTo>
                <a:lnTo>
                  <a:pt x="4684" y="81061"/>
                </a:lnTo>
                <a:cubicBezTo>
                  <a:pt x="2162" y="81061"/>
                  <a:pt x="0" y="78899"/>
                  <a:pt x="0" y="76377"/>
                </a:cubicBezTo>
                <a:cubicBezTo>
                  <a:pt x="0" y="73855"/>
                  <a:pt x="2162" y="72054"/>
                  <a:pt x="4684" y="72054"/>
                </a:cubicBezTo>
                <a:lnTo>
                  <a:pt x="89708" y="72054"/>
                </a:lnTo>
                <a:lnTo>
                  <a:pt x="89708" y="9007"/>
                </a:lnTo>
                <a:lnTo>
                  <a:pt x="82502" y="9007"/>
                </a:lnTo>
                <a:cubicBezTo>
                  <a:pt x="79980" y="9007"/>
                  <a:pt x="78179" y="7205"/>
                  <a:pt x="78179" y="4684"/>
                </a:cubicBezTo>
                <a:cubicBezTo>
                  <a:pt x="78179" y="1801"/>
                  <a:pt x="79980" y="0"/>
                  <a:pt x="82502" y="0"/>
                </a:cubicBezTo>
                <a:close/>
              </a:path>
            </a:pathLst>
          </a:custGeom>
          <a:solidFill>
            <a:schemeClr val="bg1"/>
          </a:solidFill>
          <a:ln>
            <a:solidFill>
              <a:schemeClr val="tx1"/>
            </a:solidFill>
          </a:ln>
          <a:effectLst/>
        </p:spPr>
        <p:txBody>
          <a:bodyPr anchor="ctr"/>
          <a:lstStyle/>
          <a:p>
            <a:endParaRPr lang="en-US" dirty="0">
              <a:latin typeface="Lato Light" panose="020F0502020204030203" pitchFamily="34" charset="0"/>
            </a:endParaRPr>
          </a:p>
        </p:txBody>
      </p:sp>
      <p:grpSp>
        <p:nvGrpSpPr>
          <p:cNvPr id="27" name="Group 61957">
            <a:extLst>
              <a:ext uri="{FF2B5EF4-FFF2-40B4-BE49-F238E27FC236}">
                <a16:creationId xmlns:a16="http://schemas.microsoft.com/office/drawing/2014/main" id="{E4917ED1-43AD-DD4F-B55F-D3A77B5F55F8}"/>
              </a:ext>
            </a:extLst>
          </p:cNvPr>
          <p:cNvGrpSpPr/>
          <p:nvPr/>
        </p:nvGrpSpPr>
        <p:grpSpPr>
          <a:xfrm>
            <a:off x="15076086" y="7961569"/>
            <a:ext cx="2237111" cy="4899661"/>
            <a:chOff x="0" y="-1"/>
            <a:chExt cx="4009728" cy="8489620"/>
          </a:xfrm>
        </p:grpSpPr>
        <p:sp>
          <p:nvSpPr>
            <p:cNvPr id="28" name="Shape 61955">
              <a:extLst>
                <a:ext uri="{FF2B5EF4-FFF2-40B4-BE49-F238E27FC236}">
                  <a16:creationId xmlns:a16="http://schemas.microsoft.com/office/drawing/2014/main" id="{27077BB9-96D1-D84B-BF16-7ADC1075FB0A}"/>
                </a:ext>
              </a:extLst>
            </p:cNvPr>
            <p:cNvSpPr/>
            <p:nvPr/>
          </p:nvSpPr>
          <p:spPr>
            <a:xfrm>
              <a:off x="1092575" y="1761888"/>
              <a:ext cx="1899433" cy="3833045"/>
            </a:xfrm>
            <a:custGeom>
              <a:avLst/>
              <a:gdLst/>
              <a:ahLst/>
              <a:cxnLst>
                <a:cxn ang="0">
                  <a:pos x="wd2" y="hd2"/>
                </a:cxn>
                <a:cxn ang="5400000">
                  <a:pos x="wd2" y="hd2"/>
                </a:cxn>
                <a:cxn ang="10800000">
                  <a:pos x="wd2" y="hd2"/>
                </a:cxn>
                <a:cxn ang="16200000">
                  <a:pos x="wd2" y="hd2"/>
                </a:cxn>
              </a:cxnLst>
              <a:rect l="0" t="0" r="r" b="b"/>
              <a:pathLst>
                <a:path w="21600" h="21600" extrusionOk="0">
                  <a:moveTo>
                    <a:pt x="14668" y="0"/>
                  </a:moveTo>
                  <a:lnTo>
                    <a:pt x="10545" y="2571"/>
                  </a:lnTo>
                  <a:lnTo>
                    <a:pt x="10001" y="2891"/>
                  </a:lnTo>
                  <a:lnTo>
                    <a:pt x="9220" y="2680"/>
                  </a:lnTo>
                  <a:lnTo>
                    <a:pt x="2935" y="457"/>
                  </a:lnTo>
                  <a:lnTo>
                    <a:pt x="1966" y="1714"/>
                  </a:lnTo>
                  <a:cubicBezTo>
                    <a:pt x="1795" y="2281"/>
                    <a:pt x="1675" y="2854"/>
                    <a:pt x="1659" y="3428"/>
                  </a:cubicBezTo>
                  <a:cubicBezTo>
                    <a:pt x="1617" y="4881"/>
                    <a:pt x="2072" y="6322"/>
                    <a:pt x="2418" y="7765"/>
                  </a:cubicBezTo>
                  <a:cubicBezTo>
                    <a:pt x="3038" y="10349"/>
                    <a:pt x="3323" y="12957"/>
                    <a:pt x="2790" y="15547"/>
                  </a:cubicBezTo>
                  <a:cubicBezTo>
                    <a:pt x="2365" y="17613"/>
                    <a:pt x="1430" y="19648"/>
                    <a:pt x="0" y="21600"/>
                  </a:cubicBezTo>
                  <a:lnTo>
                    <a:pt x="21600" y="21580"/>
                  </a:lnTo>
                  <a:cubicBezTo>
                    <a:pt x="20873" y="20674"/>
                    <a:pt x="20228" y="19757"/>
                    <a:pt x="19674" y="18822"/>
                  </a:cubicBezTo>
                  <a:cubicBezTo>
                    <a:pt x="18371" y="16620"/>
                    <a:pt x="17556" y="14356"/>
                    <a:pt x="17326" y="12064"/>
                  </a:cubicBezTo>
                  <a:cubicBezTo>
                    <a:pt x="16975" y="8573"/>
                    <a:pt x="17987" y="4971"/>
                    <a:pt x="15934" y="1612"/>
                  </a:cubicBezTo>
                  <a:cubicBezTo>
                    <a:pt x="15596" y="1060"/>
                    <a:pt x="15169" y="521"/>
                    <a:pt x="14668" y="0"/>
                  </a:cubicBezTo>
                  <a:close/>
                </a:path>
              </a:pathLst>
            </a:custGeom>
            <a:solidFill>
              <a:schemeClr val="bg1"/>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9" name="Shape 61956">
              <a:extLst>
                <a:ext uri="{FF2B5EF4-FFF2-40B4-BE49-F238E27FC236}">
                  <a16:creationId xmlns:a16="http://schemas.microsoft.com/office/drawing/2014/main" id="{F8CADD35-0E20-BF40-B1F1-B720BB43C1F5}"/>
                </a:ext>
              </a:extLst>
            </p:cNvPr>
            <p:cNvSpPr/>
            <p:nvPr/>
          </p:nvSpPr>
          <p:spPr>
            <a:xfrm>
              <a:off x="0" y="-1"/>
              <a:ext cx="4009728" cy="8489620"/>
            </a:xfrm>
            <a:custGeom>
              <a:avLst/>
              <a:gdLst/>
              <a:ahLst/>
              <a:cxnLst>
                <a:cxn ang="0">
                  <a:pos x="wd2" y="hd2"/>
                </a:cxn>
                <a:cxn ang="5400000">
                  <a:pos x="wd2" y="hd2"/>
                </a:cxn>
                <a:cxn ang="10800000">
                  <a:pos x="wd2" y="hd2"/>
                </a:cxn>
                <a:cxn ang="16200000">
                  <a:pos x="wd2" y="hd2"/>
                </a:cxn>
              </a:cxnLst>
              <a:rect l="0" t="0" r="r" b="b"/>
              <a:pathLst>
                <a:path w="21352" h="21589" extrusionOk="0">
                  <a:moveTo>
                    <a:pt x="8993" y="1"/>
                  </a:moveTo>
                  <a:cubicBezTo>
                    <a:pt x="8911" y="-1"/>
                    <a:pt x="8818" y="3"/>
                    <a:pt x="8706" y="15"/>
                  </a:cubicBezTo>
                  <a:cubicBezTo>
                    <a:pt x="8289" y="63"/>
                    <a:pt x="7872" y="126"/>
                    <a:pt x="7503" y="232"/>
                  </a:cubicBezTo>
                  <a:cubicBezTo>
                    <a:pt x="5875" y="701"/>
                    <a:pt x="5722" y="1662"/>
                    <a:pt x="5806" y="2477"/>
                  </a:cubicBezTo>
                  <a:cubicBezTo>
                    <a:pt x="5847" y="2878"/>
                    <a:pt x="6129" y="3115"/>
                    <a:pt x="6663" y="3412"/>
                  </a:cubicBezTo>
                  <a:cubicBezTo>
                    <a:pt x="7057" y="3630"/>
                    <a:pt x="7541" y="3908"/>
                    <a:pt x="7695" y="4192"/>
                  </a:cubicBezTo>
                  <a:cubicBezTo>
                    <a:pt x="7765" y="4323"/>
                    <a:pt x="7801" y="4460"/>
                    <a:pt x="7642" y="4580"/>
                  </a:cubicBezTo>
                  <a:cubicBezTo>
                    <a:pt x="7542" y="4655"/>
                    <a:pt x="7369" y="4682"/>
                    <a:pt x="7215" y="4715"/>
                  </a:cubicBezTo>
                  <a:lnTo>
                    <a:pt x="10272" y="5736"/>
                  </a:lnTo>
                  <a:lnTo>
                    <a:pt x="9505" y="6195"/>
                  </a:lnTo>
                  <a:lnTo>
                    <a:pt x="10025" y="6604"/>
                  </a:lnTo>
                  <a:lnTo>
                    <a:pt x="9513" y="7470"/>
                  </a:lnTo>
                  <a:lnTo>
                    <a:pt x="9985" y="14224"/>
                  </a:lnTo>
                  <a:cubicBezTo>
                    <a:pt x="8596" y="14226"/>
                    <a:pt x="7207" y="14240"/>
                    <a:pt x="5818" y="14228"/>
                  </a:cubicBezTo>
                  <a:cubicBezTo>
                    <a:pt x="6488" y="13347"/>
                    <a:pt x="6926" y="12429"/>
                    <a:pt x="7125" y="11497"/>
                  </a:cubicBezTo>
                  <a:cubicBezTo>
                    <a:pt x="7374" y="10328"/>
                    <a:pt x="7241" y="9151"/>
                    <a:pt x="6951" y="7985"/>
                  </a:cubicBezTo>
                  <a:cubicBezTo>
                    <a:pt x="6789" y="7334"/>
                    <a:pt x="6576" y="6683"/>
                    <a:pt x="6595" y="6028"/>
                  </a:cubicBezTo>
                  <a:cubicBezTo>
                    <a:pt x="6603" y="5762"/>
                    <a:pt x="6660" y="5496"/>
                    <a:pt x="6744" y="5234"/>
                  </a:cubicBezTo>
                  <a:cubicBezTo>
                    <a:pt x="6618" y="5299"/>
                    <a:pt x="6448" y="5360"/>
                    <a:pt x="6325" y="5395"/>
                  </a:cubicBezTo>
                  <a:cubicBezTo>
                    <a:pt x="5430" y="5654"/>
                    <a:pt x="4294" y="5684"/>
                    <a:pt x="3331" y="5871"/>
                  </a:cubicBezTo>
                  <a:cubicBezTo>
                    <a:pt x="2870" y="5961"/>
                    <a:pt x="2296" y="6041"/>
                    <a:pt x="1917" y="6203"/>
                  </a:cubicBezTo>
                  <a:cubicBezTo>
                    <a:pt x="1545" y="6362"/>
                    <a:pt x="1534" y="6532"/>
                    <a:pt x="1392" y="6765"/>
                  </a:cubicBezTo>
                  <a:cubicBezTo>
                    <a:pt x="846" y="7661"/>
                    <a:pt x="696" y="8601"/>
                    <a:pt x="580" y="9529"/>
                  </a:cubicBezTo>
                  <a:cubicBezTo>
                    <a:pt x="483" y="10303"/>
                    <a:pt x="1076" y="11070"/>
                    <a:pt x="893" y="11845"/>
                  </a:cubicBezTo>
                  <a:cubicBezTo>
                    <a:pt x="761" y="12402"/>
                    <a:pt x="63" y="12862"/>
                    <a:pt x="197" y="13431"/>
                  </a:cubicBezTo>
                  <a:cubicBezTo>
                    <a:pt x="294" y="13845"/>
                    <a:pt x="237" y="14288"/>
                    <a:pt x="63" y="14695"/>
                  </a:cubicBezTo>
                  <a:cubicBezTo>
                    <a:pt x="-218" y="15353"/>
                    <a:pt x="521" y="15894"/>
                    <a:pt x="741" y="16525"/>
                  </a:cubicBezTo>
                  <a:cubicBezTo>
                    <a:pt x="811" y="16725"/>
                    <a:pt x="852" y="16938"/>
                    <a:pt x="1001" y="17129"/>
                  </a:cubicBezTo>
                  <a:cubicBezTo>
                    <a:pt x="1287" y="17128"/>
                    <a:pt x="1619" y="17126"/>
                    <a:pt x="1881" y="17185"/>
                  </a:cubicBezTo>
                  <a:cubicBezTo>
                    <a:pt x="1964" y="17203"/>
                    <a:pt x="2067" y="17229"/>
                    <a:pt x="2128" y="17262"/>
                  </a:cubicBezTo>
                  <a:cubicBezTo>
                    <a:pt x="2236" y="17319"/>
                    <a:pt x="2262" y="17425"/>
                    <a:pt x="2303" y="17495"/>
                  </a:cubicBezTo>
                  <a:cubicBezTo>
                    <a:pt x="2651" y="18102"/>
                    <a:pt x="2868" y="18673"/>
                    <a:pt x="2928" y="19301"/>
                  </a:cubicBezTo>
                  <a:cubicBezTo>
                    <a:pt x="2990" y="19949"/>
                    <a:pt x="2984" y="20597"/>
                    <a:pt x="2946" y="21246"/>
                  </a:cubicBezTo>
                  <a:cubicBezTo>
                    <a:pt x="2939" y="21361"/>
                    <a:pt x="2952" y="21475"/>
                    <a:pt x="2963" y="21589"/>
                  </a:cubicBezTo>
                  <a:lnTo>
                    <a:pt x="9672" y="21589"/>
                  </a:lnTo>
                  <a:cubicBezTo>
                    <a:pt x="9861" y="20854"/>
                    <a:pt x="10128" y="20108"/>
                    <a:pt x="10560" y="19410"/>
                  </a:cubicBezTo>
                  <a:cubicBezTo>
                    <a:pt x="10466" y="19562"/>
                    <a:pt x="10696" y="19876"/>
                    <a:pt x="10739" y="20034"/>
                  </a:cubicBezTo>
                  <a:cubicBezTo>
                    <a:pt x="10797" y="20250"/>
                    <a:pt x="10845" y="20466"/>
                    <a:pt x="10898" y="20682"/>
                  </a:cubicBezTo>
                  <a:cubicBezTo>
                    <a:pt x="10970" y="20978"/>
                    <a:pt x="11088" y="21287"/>
                    <a:pt x="11135" y="21589"/>
                  </a:cubicBezTo>
                  <a:lnTo>
                    <a:pt x="17124" y="21589"/>
                  </a:lnTo>
                  <a:cubicBezTo>
                    <a:pt x="17312" y="21165"/>
                    <a:pt x="17499" y="20740"/>
                    <a:pt x="17659" y="20314"/>
                  </a:cubicBezTo>
                  <a:cubicBezTo>
                    <a:pt x="17811" y="19911"/>
                    <a:pt x="17934" y="19507"/>
                    <a:pt x="18005" y="19100"/>
                  </a:cubicBezTo>
                  <a:cubicBezTo>
                    <a:pt x="18048" y="18847"/>
                    <a:pt x="18039" y="18592"/>
                    <a:pt x="18184" y="18352"/>
                  </a:cubicBezTo>
                  <a:cubicBezTo>
                    <a:pt x="18334" y="18101"/>
                    <a:pt x="18435" y="17851"/>
                    <a:pt x="18529" y="17594"/>
                  </a:cubicBezTo>
                  <a:cubicBezTo>
                    <a:pt x="18594" y="17419"/>
                    <a:pt x="18570" y="17185"/>
                    <a:pt x="18736" y="17022"/>
                  </a:cubicBezTo>
                  <a:cubicBezTo>
                    <a:pt x="18881" y="16880"/>
                    <a:pt x="19057" y="16894"/>
                    <a:pt x="19387" y="16893"/>
                  </a:cubicBezTo>
                  <a:cubicBezTo>
                    <a:pt x="19435" y="16893"/>
                    <a:pt x="19762" y="16908"/>
                    <a:pt x="19783" y="16902"/>
                  </a:cubicBezTo>
                  <a:cubicBezTo>
                    <a:pt x="20010" y="16827"/>
                    <a:pt x="20032" y="16441"/>
                    <a:pt x="20055" y="16325"/>
                  </a:cubicBezTo>
                  <a:cubicBezTo>
                    <a:pt x="20118" y="16014"/>
                    <a:pt x="20201" y="15709"/>
                    <a:pt x="20343" y="15403"/>
                  </a:cubicBezTo>
                  <a:cubicBezTo>
                    <a:pt x="20696" y="14638"/>
                    <a:pt x="21053" y="13880"/>
                    <a:pt x="21223" y="13098"/>
                  </a:cubicBezTo>
                  <a:cubicBezTo>
                    <a:pt x="21285" y="12811"/>
                    <a:pt x="21382" y="12483"/>
                    <a:pt x="21344" y="12197"/>
                  </a:cubicBezTo>
                  <a:cubicBezTo>
                    <a:pt x="21306" y="11913"/>
                    <a:pt x="20813" y="11688"/>
                    <a:pt x="20824" y="11394"/>
                  </a:cubicBezTo>
                  <a:cubicBezTo>
                    <a:pt x="20834" y="11134"/>
                    <a:pt x="20955" y="10872"/>
                    <a:pt x="20928" y="10611"/>
                  </a:cubicBezTo>
                  <a:cubicBezTo>
                    <a:pt x="20908" y="10422"/>
                    <a:pt x="20733" y="10253"/>
                    <a:pt x="20688" y="10065"/>
                  </a:cubicBezTo>
                  <a:cubicBezTo>
                    <a:pt x="20554" y="9501"/>
                    <a:pt x="20488" y="8939"/>
                    <a:pt x="20199" y="8386"/>
                  </a:cubicBezTo>
                  <a:cubicBezTo>
                    <a:pt x="19910" y="7834"/>
                    <a:pt x="19964" y="7252"/>
                    <a:pt x="19503" y="6715"/>
                  </a:cubicBezTo>
                  <a:cubicBezTo>
                    <a:pt x="19198" y="6362"/>
                    <a:pt x="19255" y="5908"/>
                    <a:pt x="18259" y="5852"/>
                  </a:cubicBezTo>
                  <a:cubicBezTo>
                    <a:pt x="17227" y="5794"/>
                    <a:pt x="16319" y="5596"/>
                    <a:pt x="15336" y="5437"/>
                  </a:cubicBezTo>
                  <a:cubicBezTo>
                    <a:pt x="14693" y="5333"/>
                    <a:pt x="13750" y="5367"/>
                    <a:pt x="13263" y="5105"/>
                  </a:cubicBezTo>
                  <a:cubicBezTo>
                    <a:pt x="13202" y="5072"/>
                    <a:pt x="13185" y="5042"/>
                    <a:pt x="13155" y="5011"/>
                  </a:cubicBezTo>
                  <a:cubicBezTo>
                    <a:pt x="13243" y="5338"/>
                    <a:pt x="13345" y="5664"/>
                    <a:pt x="13407" y="5993"/>
                  </a:cubicBezTo>
                  <a:cubicBezTo>
                    <a:pt x="13651" y="7293"/>
                    <a:pt x="13692" y="8626"/>
                    <a:pt x="13932" y="9925"/>
                  </a:cubicBezTo>
                  <a:cubicBezTo>
                    <a:pt x="14122" y="10955"/>
                    <a:pt x="14440" y="11979"/>
                    <a:pt x="15031" y="12974"/>
                  </a:cubicBezTo>
                  <a:cubicBezTo>
                    <a:pt x="15277" y="13389"/>
                    <a:pt x="15573" y="13795"/>
                    <a:pt x="15911" y="14194"/>
                  </a:cubicBezTo>
                  <a:cubicBezTo>
                    <a:pt x="15183" y="14205"/>
                    <a:pt x="14453" y="14215"/>
                    <a:pt x="13725" y="14222"/>
                  </a:cubicBezTo>
                  <a:cubicBezTo>
                    <a:pt x="13374" y="14225"/>
                    <a:pt x="13022" y="14219"/>
                    <a:pt x="12671" y="14222"/>
                  </a:cubicBezTo>
                  <a:lnTo>
                    <a:pt x="11493" y="7434"/>
                  </a:lnTo>
                  <a:lnTo>
                    <a:pt x="10842" y="6585"/>
                  </a:lnTo>
                  <a:lnTo>
                    <a:pt x="11372" y="6165"/>
                  </a:lnTo>
                  <a:lnTo>
                    <a:pt x="10587" y="5745"/>
                  </a:lnTo>
                  <a:lnTo>
                    <a:pt x="12693" y="4451"/>
                  </a:lnTo>
                  <a:cubicBezTo>
                    <a:pt x="12551" y="4429"/>
                    <a:pt x="12393" y="4394"/>
                    <a:pt x="12401" y="4413"/>
                  </a:cubicBezTo>
                  <a:cubicBezTo>
                    <a:pt x="12289" y="4161"/>
                    <a:pt x="12695" y="3741"/>
                    <a:pt x="12867" y="3508"/>
                  </a:cubicBezTo>
                  <a:cubicBezTo>
                    <a:pt x="13107" y="3184"/>
                    <a:pt x="13428" y="2894"/>
                    <a:pt x="13599" y="2554"/>
                  </a:cubicBezTo>
                  <a:cubicBezTo>
                    <a:pt x="13693" y="2367"/>
                    <a:pt x="13563" y="2368"/>
                    <a:pt x="13415" y="2241"/>
                  </a:cubicBezTo>
                  <a:cubicBezTo>
                    <a:pt x="13243" y="2094"/>
                    <a:pt x="13360" y="2009"/>
                    <a:pt x="13379" y="1846"/>
                  </a:cubicBezTo>
                  <a:cubicBezTo>
                    <a:pt x="13423" y="1471"/>
                    <a:pt x="13098" y="1174"/>
                    <a:pt x="12734" y="856"/>
                  </a:cubicBezTo>
                  <a:cubicBezTo>
                    <a:pt x="12445" y="604"/>
                    <a:pt x="12269" y="320"/>
                    <a:pt x="11692" y="180"/>
                  </a:cubicBezTo>
                  <a:cubicBezTo>
                    <a:pt x="11532" y="142"/>
                    <a:pt x="11343" y="151"/>
                    <a:pt x="11175" y="117"/>
                  </a:cubicBezTo>
                  <a:cubicBezTo>
                    <a:pt x="10806" y="42"/>
                    <a:pt x="10718" y="-11"/>
                    <a:pt x="10305" y="46"/>
                  </a:cubicBezTo>
                  <a:cubicBezTo>
                    <a:pt x="10087" y="75"/>
                    <a:pt x="9919" y="123"/>
                    <a:pt x="9712" y="101"/>
                  </a:cubicBezTo>
                  <a:cubicBezTo>
                    <a:pt x="9396" y="68"/>
                    <a:pt x="9241" y="7"/>
                    <a:pt x="8993" y="1"/>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grpSp>
      <p:sp>
        <p:nvSpPr>
          <p:cNvPr id="6" name="Right Arrow 5"/>
          <p:cNvSpPr/>
          <p:nvPr/>
        </p:nvSpPr>
        <p:spPr>
          <a:xfrm>
            <a:off x="8890130" y="9297452"/>
            <a:ext cx="5715086" cy="3084498"/>
          </a:xfrm>
          <a:prstGeom prst="rightArrow">
            <a:avLst>
              <a:gd name="adj1" fmla="val 50000"/>
              <a:gd name="adj2" fmla="val 35747"/>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00" dirty="0">
                <a:latin typeface="Arial"/>
                <a:cs typeface="Arial"/>
              </a:rPr>
              <a:t>Bàn giao nhà cho người mua </a:t>
            </a:r>
          </a:p>
        </p:txBody>
      </p:sp>
      <p:sp>
        <p:nvSpPr>
          <p:cNvPr id="7" name="TextBox 6"/>
          <p:cNvSpPr txBox="1"/>
          <p:nvPr/>
        </p:nvSpPr>
        <p:spPr>
          <a:xfrm>
            <a:off x="1072049" y="3980784"/>
            <a:ext cx="9332338" cy="646331"/>
          </a:xfrm>
          <a:prstGeom prst="rect">
            <a:avLst/>
          </a:prstGeom>
          <a:noFill/>
        </p:spPr>
        <p:txBody>
          <a:bodyPr wrap="square" rtlCol="0">
            <a:spAutoFit/>
          </a:bodyPr>
          <a:lstStyle/>
          <a:p>
            <a:r>
              <a:rPr lang="en-US" b="1" i="1" dirty="0"/>
              <a:t>Trích thuyết minh báo cáo tài chính Vinhomes </a:t>
            </a:r>
          </a:p>
        </p:txBody>
      </p:sp>
    </p:spTree>
    <p:extLst>
      <p:ext uri="{BB962C8B-B14F-4D97-AF65-F5344CB8AC3E}">
        <p14:creationId xmlns:p14="http://schemas.microsoft.com/office/powerpoint/2010/main" val="39357096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5" grpId="0"/>
      <p:bldP spid="23" grpId="0" animBg="1"/>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5805651" y="749565"/>
            <a:ext cx="13578365"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THUYẾT MINH BÁO CÁO TÀI CHÍNH</a:t>
            </a:r>
          </a:p>
        </p:txBody>
      </p:sp>
      <p:pic>
        <p:nvPicPr>
          <p:cNvPr id="2" name="Picture 1" descr="Screen Shot 2020-02-09 at 12.33.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712" y="3956362"/>
            <a:ext cx="16548052" cy="9096907"/>
          </a:xfrm>
          <a:prstGeom prst="rect">
            <a:avLst/>
          </a:prstGeom>
        </p:spPr>
      </p:pic>
      <p:sp>
        <p:nvSpPr>
          <p:cNvPr id="14" name="TextBox 13">
            <a:extLst>
              <a:ext uri="{FF2B5EF4-FFF2-40B4-BE49-F238E27FC236}">
                <a16:creationId xmlns:a16="http://schemas.microsoft.com/office/drawing/2014/main" id="{D2BE1925-0051-5644-BF61-0DD0636D5410}"/>
              </a:ext>
            </a:extLst>
          </p:cNvPr>
          <p:cNvSpPr txBox="1"/>
          <p:nvPr/>
        </p:nvSpPr>
        <p:spPr>
          <a:xfrm>
            <a:off x="1047625" y="2629179"/>
            <a:ext cx="18930751" cy="861774"/>
          </a:xfrm>
          <a:prstGeom prst="rect">
            <a:avLst/>
          </a:prstGeom>
          <a:gradFill flip="none" rotWithShape="1">
            <a:gsLst>
              <a:gs pos="0">
                <a:srgbClr val="FFFF00"/>
              </a:gs>
              <a:gs pos="100000">
                <a:srgbClr val="FFFFFF"/>
              </a:gs>
            </a:gsLst>
            <a:lin ang="0" scaled="1"/>
            <a:tileRect/>
          </a:gradFill>
          <a:ln>
            <a:noFill/>
          </a:ln>
        </p:spPr>
        <p:txBody>
          <a:bodyPr wrap="square" rtlCol="0" anchor="ctr" anchorCtr="0">
            <a:spAutoFit/>
          </a:bodyPr>
          <a:lstStyle/>
          <a:p>
            <a:pPr>
              <a:spcBef>
                <a:spcPts val="600"/>
              </a:spcBef>
            </a:pPr>
            <a:r>
              <a:rPr lang="en-US" sz="5000" b="1" dirty="0">
                <a:solidFill>
                  <a:srgbClr val="F8242E"/>
                </a:solidFill>
                <a:latin typeface="Arial" panose="020B0604020202020204" pitchFamily="34" charset="0"/>
                <a:ea typeface="League Spartan" charset="0"/>
                <a:cs typeface="Arial" panose="020B0604020202020204" pitchFamily="34" charset="0"/>
              </a:rPr>
              <a:t>Thuyết minh chi tiết doanh thu của một </a:t>
            </a:r>
            <a:r>
              <a:rPr lang="en-US" sz="5000" b="1" dirty="0">
                <a:solidFill>
                  <a:srgbClr val="272727"/>
                </a:solidFill>
                <a:latin typeface="Arial" panose="020B0604020202020204" pitchFamily="34" charset="0"/>
                <a:ea typeface="League Spartan" charset="0"/>
                <a:cs typeface="Arial" panose="020B0604020202020204" pitchFamily="34" charset="0"/>
              </a:rPr>
              <a:t>hãng hàng không</a:t>
            </a:r>
          </a:p>
        </p:txBody>
      </p:sp>
      <p:sp>
        <p:nvSpPr>
          <p:cNvPr id="15" name="Rectangle 14"/>
          <p:cNvSpPr/>
          <p:nvPr/>
        </p:nvSpPr>
        <p:spPr>
          <a:xfrm>
            <a:off x="10086888" y="9142716"/>
            <a:ext cx="7180492" cy="512862"/>
          </a:xfrm>
          <a:prstGeom prst="rect">
            <a:avLst/>
          </a:prstGeom>
          <a:solidFill>
            <a:srgbClr val="FFA72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1788774" y="9865714"/>
            <a:ext cx="15478606" cy="512862"/>
          </a:xfrm>
          <a:prstGeom prst="rect">
            <a:avLst/>
          </a:prstGeom>
          <a:solidFill>
            <a:srgbClr val="FFA72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1788774" y="11214791"/>
            <a:ext cx="15478606" cy="512862"/>
          </a:xfrm>
          <a:prstGeom prst="rect">
            <a:avLst/>
          </a:prstGeom>
          <a:solidFill>
            <a:srgbClr val="FFA72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Oval Callout 2"/>
          <p:cNvSpPr/>
          <p:nvPr/>
        </p:nvSpPr>
        <p:spPr>
          <a:xfrm>
            <a:off x="17560456" y="3003905"/>
            <a:ext cx="6817194" cy="4307162"/>
          </a:xfrm>
          <a:prstGeom prst="wedgeEllipseCallout">
            <a:avLst>
              <a:gd name="adj1" fmla="val -54748"/>
              <a:gd name="adj2" fmla="val 109519"/>
            </a:avLst>
          </a:prstGeom>
          <a:solidFill>
            <a:schemeClr val="tx1">
              <a:lumMod val="75000"/>
              <a:lumOff val="2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en-US" sz="4000" b="1" dirty="0">
                <a:latin typeface="Arial"/>
                <a:cs typeface="Arial"/>
              </a:rPr>
              <a:t>Doanh thu </a:t>
            </a:r>
          </a:p>
          <a:p>
            <a:pPr algn="ctr">
              <a:lnSpc>
                <a:spcPct val="120000"/>
              </a:lnSpc>
            </a:pPr>
            <a:r>
              <a:rPr lang="en-US" sz="4000" b="1" dirty="0">
                <a:latin typeface="Arial"/>
                <a:cs typeface="Arial"/>
              </a:rPr>
              <a:t>Kinh doanh Chính</a:t>
            </a:r>
          </a:p>
          <a:p>
            <a:pPr algn="ctr">
              <a:lnSpc>
                <a:spcPct val="120000"/>
              </a:lnSpc>
            </a:pPr>
            <a:r>
              <a:rPr lang="en-US" sz="7000" b="1" dirty="0">
                <a:solidFill>
                  <a:srgbClr val="FFFF00"/>
                </a:solidFill>
                <a:latin typeface="Arial"/>
                <a:cs typeface="Arial"/>
              </a:rPr>
              <a:t>61,7%</a:t>
            </a:r>
          </a:p>
        </p:txBody>
      </p:sp>
      <p:sp>
        <p:nvSpPr>
          <p:cNvPr id="19" name="Oval Callout 18"/>
          <p:cNvSpPr/>
          <p:nvPr/>
        </p:nvSpPr>
        <p:spPr>
          <a:xfrm>
            <a:off x="18323442" y="8477465"/>
            <a:ext cx="6817194" cy="4307162"/>
          </a:xfrm>
          <a:prstGeom prst="wedgeEllipseCallout">
            <a:avLst>
              <a:gd name="adj1" fmla="val -66570"/>
              <a:gd name="adj2" fmla="val 22767"/>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r>
              <a:rPr lang="en-US" sz="4000" b="1" dirty="0">
                <a:latin typeface="Arial"/>
                <a:cs typeface="Arial"/>
              </a:rPr>
              <a:t>Doanh thu </a:t>
            </a:r>
          </a:p>
          <a:p>
            <a:pPr algn="ctr">
              <a:lnSpc>
                <a:spcPct val="120000"/>
              </a:lnSpc>
            </a:pPr>
            <a:r>
              <a:rPr lang="en-US" sz="4000" b="1" dirty="0">
                <a:latin typeface="Arial"/>
                <a:cs typeface="Arial"/>
              </a:rPr>
              <a:t>Kinh doanh khác</a:t>
            </a:r>
          </a:p>
          <a:p>
            <a:pPr algn="ctr">
              <a:lnSpc>
                <a:spcPct val="120000"/>
              </a:lnSpc>
            </a:pPr>
            <a:r>
              <a:rPr lang="en-US" sz="7000" b="1" dirty="0">
                <a:solidFill>
                  <a:schemeClr val="accent1">
                    <a:lumMod val="20000"/>
                    <a:lumOff val="80000"/>
                  </a:schemeClr>
                </a:solidFill>
                <a:latin typeface="Arial"/>
                <a:cs typeface="Arial"/>
              </a:rPr>
              <a:t>38,2%</a:t>
            </a:r>
          </a:p>
        </p:txBody>
      </p:sp>
      <p:sp>
        <p:nvSpPr>
          <p:cNvPr id="21" name="Rectangle 20"/>
          <p:cNvSpPr/>
          <p:nvPr/>
        </p:nvSpPr>
        <p:spPr>
          <a:xfrm>
            <a:off x="1788774" y="6584275"/>
            <a:ext cx="5000942" cy="512862"/>
          </a:xfrm>
          <a:prstGeom prst="rect">
            <a:avLst/>
          </a:prstGeom>
          <a:solidFill>
            <a:srgbClr val="FFA72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0586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1000" fill="hold"/>
                                        <p:tgtEl>
                                          <p:spTgt spid="19"/>
                                        </p:tgtEl>
                                        <p:attrNameLst>
                                          <p:attrName>ppt_w</p:attrName>
                                        </p:attrNameLst>
                                      </p:cBhvr>
                                      <p:tavLst>
                                        <p:tav tm="0">
                                          <p:val>
                                            <p:strVal val="#ppt_w*0.70"/>
                                          </p:val>
                                        </p:tav>
                                        <p:tav tm="100000">
                                          <p:val>
                                            <p:strVal val="#ppt_w"/>
                                          </p:val>
                                        </p:tav>
                                      </p:tavLst>
                                    </p:anim>
                                    <p:anim calcmode="lin" valueType="num">
                                      <p:cBhvr>
                                        <p:cTn id="48" dur="1000" fill="hold"/>
                                        <p:tgtEl>
                                          <p:spTgt spid="19"/>
                                        </p:tgtEl>
                                        <p:attrNameLst>
                                          <p:attrName>ppt_h</p:attrName>
                                        </p:attrNameLst>
                                      </p:cBhvr>
                                      <p:tavLst>
                                        <p:tav tm="0">
                                          <p:val>
                                            <p:strVal val="#ppt_h"/>
                                          </p:val>
                                        </p:tav>
                                        <p:tav tm="100000">
                                          <p:val>
                                            <p:strVal val="#ppt_h"/>
                                          </p:val>
                                        </p:tav>
                                      </p:tavLst>
                                    </p:anim>
                                    <p:animEffect transition="in" filter="fade">
                                      <p:cBhvr>
                                        <p:cTn id="4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animBg="1"/>
      <p:bldP spid="19" grpId="0" animBg="1"/>
      <p:bldP spid="19" grpId="1"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057111" y="682779"/>
            <a:ext cx="13373889"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THUYẾT MINH BÁO CÁO TÀI CHÍNH</a:t>
            </a:r>
          </a:p>
        </p:txBody>
      </p:sp>
      <p:sp>
        <p:nvSpPr>
          <p:cNvPr id="14" name="TextBox 13">
            <a:extLst>
              <a:ext uri="{FF2B5EF4-FFF2-40B4-BE49-F238E27FC236}">
                <a16:creationId xmlns:a16="http://schemas.microsoft.com/office/drawing/2014/main" id="{D2BE1925-0051-5644-BF61-0DD0636D5410}"/>
              </a:ext>
            </a:extLst>
          </p:cNvPr>
          <p:cNvSpPr txBox="1"/>
          <p:nvPr/>
        </p:nvSpPr>
        <p:spPr>
          <a:xfrm>
            <a:off x="1047625" y="2629179"/>
            <a:ext cx="20057716" cy="861774"/>
          </a:xfrm>
          <a:prstGeom prst="rect">
            <a:avLst/>
          </a:prstGeom>
          <a:gradFill flip="none" rotWithShape="1">
            <a:gsLst>
              <a:gs pos="0">
                <a:srgbClr val="FFFF00"/>
              </a:gs>
              <a:gs pos="100000">
                <a:srgbClr val="FFFFFF"/>
              </a:gs>
            </a:gsLst>
            <a:lin ang="0" scaled="1"/>
            <a:tileRect/>
          </a:gradFill>
          <a:ln>
            <a:noFill/>
          </a:ln>
        </p:spPr>
        <p:txBody>
          <a:bodyPr wrap="square" rtlCol="0" anchor="ctr" anchorCtr="0">
            <a:spAutoFit/>
          </a:bodyPr>
          <a:lstStyle/>
          <a:p>
            <a:pPr>
              <a:spcBef>
                <a:spcPts val="600"/>
              </a:spcBef>
            </a:pPr>
            <a:r>
              <a:rPr lang="en-US" sz="5000" b="1" dirty="0">
                <a:solidFill>
                  <a:srgbClr val="F8242E"/>
                </a:solidFill>
                <a:latin typeface="Arial" panose="020B0604020202020204" pitchFamily="34" charset="0"/>
                <a:ea typeface="League Spartan" charset="0"/>
                <a:cs typeface="Arial" panose="020B0604020202020204" pitchFamily="34" charset="0"/>
              </a:rPr>
              <a:t>Thuyết minh cam kết thuê tài sản của một </a:t>
            </a:r>
            <a:r>
              <a:rPr lang="en-US" sz="5000" b="1" dirty="0">
                <a:solidFill>
                  <a:srgbClr val="272727"/>
                </a:solidFill>
                <a:latin typeface="Arial" panose="020B0604020202020204" pitchFamily="34" charset="0"/>
                <a:ea typeface="League Spartan" charset="0"/>
                <a:cs typeface="Arial" panose="020B0604020202020204" pitchFamily="34" charset="0"/>
              </a:rPr>
              <a:t>hãng hàng không</a:t>
            </a:r>
          </a:p>
        </p:txBody>
      </p:sp>
      <p:pic>
        <p:nvPicPr>
          <p:cNvPr id="4" name="Picture 3" descr="Screen Shot 2020-02-09 at 12.4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841" y="3683000"/>
            <a:ext cx="17285038" cy="7444626"/>
          </a:xfrm>
          <a:prstGeom prst="rect">
            <a:avLst/>
          </a:prstGeom>
        </p:spPr>
      </p:pic>
      <p:sp>
        <p:nvSpPr>
          <p:cNvPr id="5" name="Cloud Callout 4"/>
          <p:cNvSpPr/>
          <p:nvPr/>
        </p:nvSpPr>
        <p:spPr>
          <a:xfrm>
            <a:off x="4013200" y="9525000"/>
            <a:ext cx="10414000" cy="3638452"/>
          </a:xfrm>
          <a:prstGeom prst="cloudCallout">
            <a:avLst>
              <a:gd name="adj1" fmla="val 59027"/>
              <a:gd name="adj2" fmla="val -28224"/>
            </a:avLst>
          </a:prstGeom>
          <a:solidFill>
            <a:schemeClr val="tx1">
              <a:lumMod val="75000"/>
              <a:lumOff val="2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latin typeface="Arial"/>
                <a:cs typeface="Arial"/>
              </a:rPr>
              <a:t>Số tiền Hãng cam kết phải trả Không huỷ ngang, giống như một khoản nợ </a:t>
            </a:r>
          </a:p>
        </p:txBody>
      </p:sp>
      <p:sp>
        <p:nvSpPr>
          <p:cNvPr id="18" name="Rectangle 17"/>
          <p:cNvSpPr/>
          <p:nvPr/>
        </p:nvSpPr>
        <p:spPr>
          <a:xfrm>
            <a:off x="17853537" y="4630516"/>
            <a:ext cx="4176409" cy="512862"/>
          </a:xfrm>
          <a:prstGeom prst="rect">
            <a:avLst/>
          </a:prstGeom>
          <a:solidFill>
            <a:srgbClr val="FFA72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60758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bg1"/>
                </a:solidFill>
                <a:cs typeface="Arial" panose="020B0604020202020204" pitchFamily="34" charset="0"/>
              </a:rPr>
              <a:t>Phân tích ngành kinh doanh</a:t>
            </a:r>
            <a:endParaRPr lang="en-US" altLang="en-US" sz="3000">
              <a:solidFill>
                <a:schemeClr val="bg1"/>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cạnh tranh &amp; chiến lược</a:t>
            </a:r>
          </a:p>
        </p:txBody>
      </p:sp>
      <p:sp>
        <p:nvSpPr>
          <p:cNvPr id="119817" name="Oval 17"/>
          <p:cNvSpPr>
            <a:spLocks noChangeArrowheads="1"/>
          </p:cNvSpPr>
          <p:nvPr/>
        </p:nvSpPr>
        <p:spPr bwMode="gray">
          <a:xfrm>
            <a:off x="6132504" y="5167231"/>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566388" y="561285"/>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1368234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solidFill>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bg1"/>
                </a:solidFill>
              </a:rPr>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9</a:t>
            </a:r>
            <a:endParaRPr lang="en-US" altLang="en-US" sz="3000"/>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2294354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a:xfrm>
            <a:off x="354966" y="3894454"/>
            <a:ext cx="22859998" cy="9813928"/>
          </a:xfrm>
        </p:spPr>
        <p:txBody>
          <a:bodyPr/>
          <a:lstStyle/>
          <a:p>
            <a:r>
              <a:rPr lang="en-US" sz="4400" dirty="0">
                <a:latin typeface="Arial" panose="020B0604020202020204" pitchFamily="34" charset="0"/>
                <a:cs typeface="Arial" panose="020B0604020202020204" pitchFamily="34" charset="0"/>
              </a:rPr>
              <a:t>Các phương pháp phân tích chỉ số:</a:t>
            </a:r>
          </a:p>
          <a:p>
            <a:pPr marL="2399843" lvl="2" indent="-571500">
              <a:lnSpc>
                <a:spcPct val="150000"/>
              </a:lnSpc>
              <a:buFont typeface="Arial" panose="020B0604020202020204" pitchFamily="34" charset="0"/>
              <a:buChar char="•"/>
            </a:pPr>
            <a:r>
              <a:rPr lang="en-US" sz="4400" dirty="0">
                <a:latin typeface="Arial" panose="020B0604020202020204" pitchFamily="34" charset="0"/>
                <a:cs typeface="Arial" panose="020B0604020202020204" pitchFamily="34" charset="0"/>
              </a:rPr>
              <a:t>So sánh ngang (so sánh với đối thủ cạnh tranh, chỉ tiêu bình quân ngành) (Cross-sectional)</a:t>
            </a:r>
          </a:p>
          <a:p>
            <a:pPr marL="2399843" lvl="2" indent="-571500">
              <a:lnSpc>
                <a:spcPct val="150000"/>
              </a:lnSpc>
              <a:buFont typeface="Arial" panose="020B0604020202020204" pitchFamily="34" charset="0"/>
              <a:buChar char="•"/>
            </a:pPr>
            <a:r>
              <a:rPr lang="en-US" sz="4400" dirty="0">
                <a:latin typeface="Arial" panose="020B0604020202020204" pitchFamily="34" charset="0"/>
                <a:cs typeface="Arial" panose="020B0604020202020204" pitchFamily="34" charset="0"/>
              </a:rPr>
              <a:t>So sánh giữa các năm (Time-series)</a:t>
            </a:r>
          </a:p>
          <a:p>
            <a:pPr marL="2399843" lvl="2" indent="-571500">
              <a:lnSpc>
                <a:spcPct val="150000"/>
              </a:lnSpc>
              <a:buFont typeface="Arial" panose="020B0604020202020204" pitchFamily="34" charset="0"/>
              <a:buChar char="•"/>
            </a:pPr>
            <a:r>
              <a:rPr lang="en-US" sz="4400" dirty="0">
                <a:latin typeface="Arial" panose="020B0604020202020204" pitchFamily="34" charset="0"/>
                <a:cs typeface="Arial" panose="020B0604020202020204" pitchFamily="34" charset="0"/>
              </a:rPr>
              <a:t>Phân tích kết cấu (Common-size)</a:t>
            </a:r>
          </a:p>
          <a:p>
            <a:pPr marL="2399843" lvl="2" indent="-571500">
              <a:lnSpc>
                <a:spcPct val="150000"/>
              </a:lnSpc>
              <a:buFont typeface="Arial" panose="020B0604020202020204" pitchFamily="34" charset="0"/>
              <a:buChar char="•"/>
            </a:pPr>
            <a:r>
              <a:rPr lang="en-US" sz="4400" dirty="0">
                <a:latin typeface="Arial" panose="020B0604020202020204" pitchFamily="34" charset="0"/>
                <a:cs typeface="Arial" panose="020B0604020202020204" pitchFamily="34" charset="0"/>
              </a:rPr>
              <a:t>So sánh với quy ước chuẩn (Rule of thumb)</a:t>
            </a:r>
          </a:p>
          <a:p>
            <a:pPr lvl="2"/>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4762933-A548-FD47-AF69-0D51E9C2F0A8}"/>
              </a:ext>
            </a:extLst>
          </p:cNvPr>
          <p:cNvSpPr txBox="1"/>
          <p:nvPr/>
        </p:nvSpPr>
        <p:spPr>
          <a:xfrm>
            <a:off x="4838861" y="1120142"/>
            <a:ext cx="14701460" cy="1015663"/>
          </a:xfrm>
          <a:prstGeom prst="rect">
            <a:avLst/>
          </a:prstGeom>
          <a:noFill/>
        </p:spPr>
        <p:txBody>
          <a:bodyPr wrap="none" rtlCol="0">
            <a:spAutoFit/>
          </a:bodyPr>
          <a:lstStyle/>
          <a:p>
            <a:pPr algn="ctr"/>
            <a:r>
              <a:rPr lang="en-US" sz="6000" b="1" dirty="0">
                <a:latin typeface="Arial" panose="020B0604020202020204" pitchFamily="34" charset="0"/>
                <a:cs typeface="Arial" panose="020B0604020202020204" pitchFamily="34" charset="0"/>
              </a:rPr>
              <a:t>Phương pháp phân tích chỉ số tài chính</a:t>
            </a:r>
          </a:p>
        </p:txBody>
      </p:sp>
    </p:spTree>
    <p:extLst>
      <p:ext uri="{BB962C8B-B14F-4D97-AF65-F5344CB8AC3E}">
        <p14:creationId xmlns:p14="http://schemas.microsoft.com/office/powerpoint/2010/main" val="2381389067"/>
      </p:ext>
    </p:extLst>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6303915" y="1135876"/>
            <a:ext cx="17216716" cy="1127126"/>
          </a:xfrm>
        </p:spPr>
        <p:txBody>
          <a:bodyPr>
            <a:normAutofit/>
          </a:bodyPr>
          <a:lstStyle/>
          <a:p>
            <a:r>
              <a:rPr lang="en-US" sz="6000" dirty="0">
                <a:latin typeface="Arial" panose="020B0604020202020204" pitchFamily="34" charset="0"/>
                <a:cs typeface="Arial" panose="020B0604020202020204" pitchFamily="34" charset="0"/>
              </a:rPr>
              <a:t>Khả năng thanh toán (Liquidity)</a:t>
            </a:r>
          </a:p>
        </p:txBody>
      </p:sp>
      <p:sp>
        <p:nvSpPr>
          <p:cNvPr id="249867" name="Rectangle 11"/>
          <p:cNvSpPr>
            <a:spLocks noGrp="1" noChangeArrowheads="1"/>
          </p:cNvSpPr>
          <p:nvPr>
            <p:ph idx="1"/>
          </p:nvPr>
        </p:nvSpPr>
        <p:spPr>
          <a:xfrm>
            <a:off x="2247322" y="7144386"/>
            <a:ext cx="21114598" cy="5184776"/>
          </a:xfrm>
          <a:noFill/>
          <a:ln/>
        </p:spPr>
        <p:txBody>
          <a:bodyPr>
            <a:normAutofit/>
          </a:bodyPr>
          <a:lstStyle/>
          <a:p>
            <a:pPr algn="just">
              <a:spcBef>
                <a:spcPct val="50000"/>
              </a:spcBef>
              <a:spcAft>
                <a:spcPct val="0"/>
              </a:spcAft>
            </a:pPr>
            <a:r>
              <a:rPr lang="en-US" sz="4000" dirty="0">
                <a:latin typeface="Arial" panose="020B0604020202020204" pitchFamily="34" charset="0"/>
                <a:cs typeface="Arial" panose="020B0604020202020204" pitchFamily="34" charset="0"/>
              </a:rPr>
              <a:t>Cho thấy khả năng sử dụng tài sản ngắn hạn để thanh toán cho các khoản nợ phải trả ngắn hạn (trong vòng 12 tháng)</a:t>
            </a:r>
          </a:p>
          <a:p>
            <a:pPr algn="just">
              <a:spcBef>
                <a:spcPct val="50000"/>
              </a:spcBef>
              <a:spcAft>
                <a:spcPct val="0"/>
              </a:spcAft>
            </a:pPr>
            <a:r>
              <a:rPr lang="en-US" sz="4000" dirty="0">
                <a:latin typeface="Arial" panose="020B0604020202020204" pitchFamily="34" charset="0"/>
                <a:cs typeface="Arial" panose="020B0604020202020204" pitchFamily="34" charset="0"/>
              </a:rPr>
              <a:t>Quy chuẩn:</a:t>
            </a:r>
          </a:p>
          <a:p>
            <a:pPr lvl="2" algn="just">
              <a:spcBef>
                <a:spcPct val="50000"/>
              </a:spcBef>
              <a:buClr>
                <a:srgbClr val="FF3300"/>
              </a:buClr>
              <a:buSzPct val="95000"/>
              <a:buFont typeface="Wingdings" pitchFamily="2" charset="2"/>
              <a:buChar char="§"/>
            </a:pPr>
            <a:r>
              <a:rPr lang="en-US" sz="4000" dirty="0">
                <a:latin typeface="Arial" panose="020B0604020202020204" pitchFamily="34" charset="0"/>
                <a:cs typeface="Arial" panose="020B0604020202020204" pitchFamily="34" charset="0"/>
              </a:rPr>
              <a:t>Mức chấp nhận được:  2:1</a:t>
            </a:r>
          </a:p>
          <a:p>
            <a:pPr lvl="2" algn="just">
              <a:spcBef>
                <a:spcPct val="50000"/>
              </a:spcBef>
              <a:buClr>
                <a:srgbClr val="FF3300"/>
              </a:buClr>
              <a:buSzPct val="95000"/>
              <a:buFont typeface="Wingdings" pitchFamily="2" charset="2"/>
              <a:buChar char="§"/>
            </a:pPr>
            <a:r>
              <a:rPr lang="en-US" sz="4000" dirty="0">
                <a:latin typeface="Arial" panose="020B0604020202020204" pitchFamily="34" charset="0"/>
                <a:cs typeface="Arial" panose="020B0604020202020204" pitchFamily="34" charset="0"/>
              </a:rPr>
              <a:t>Mức không chấp nhận được:   nhỏ hơn 1:1</a:t>
            </a:r>
          </a:p>
          <a:p>
            <a:pPr lvl="2" algn="just">
              <a:spcBef>
                <a:spcPct val="50000"/>
              </a:spcBef>
              <a:buClr>
                <a:srgbClr val="FF3300"/>
              </a:buClr>
              <a:buSzPct val="95000"/>
              <a:buFont typeface="Wingdings" pitchFamily="2" charset="2"/>
              <a:buChar char="§"/>
            </a:pPr>
            <a:r>
              <a:rPr lang="en-US" sz="4000" dirty="0">
                <a:latin typeface="Arial" panose="020B0604020202020204" pitchFamily="34" charset="0"/>
                <a:cs typeface="Arial" panose="020B0604020202020204" pitchFamily="34" charset="0"/>
              </a:rPr>
              <a:t>Sử dụng TSLĐ chưa hiệu quả:  lớn hơn 4:1</a:t>
            </a:r>
          </a:p>
          <a:p>
            <a:pPr lvl="2"/>
            <a:endParaRPr lang="en-US" sz="4000" dirty="0">
              <a:latin typeface="Arial" panose="020B0604020202020204" pitchFamily="34" charset="0"/>
              <a:cs typeface="Arial" panose="020B0604020202020204" pitchFamily="34" charset="0"/>
            </a:endParaRPr>
          </a:p>
        </p:txBody>
      </p:sp>
      <p:sp>
        <p:nvSpPr>
          <p:cNvPr id="249861" name="Text Box 5"/>
          <p:cNvSpPr txBox="1">
            <a:spLocks noChangeArrowheads="1"/>
          </p:cNvSpPr>
          <p:nvPr/>
        </p:nvSpPr>
        <p:spPr bwMode="auto">
          <a:xfrm>
            <a:off x="1710498" y="4087825"/>
            <a:ext cx="7156035" cy="2221763"/>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287950" tIns="124778" rIns="239958" bIns="124778">
            <a:spAutoFit/>
          </a:bodyPr>
          <a:lstStyle/>
          <a:p>
            <a:pPr>
              <a:spcBef>
                <a:spcPct val="50000"/>
              </a:spcBef>
            </a:pPr>
            <a:r>
              <a:rPr lang="en-US" sz="6400" b="1" dirty="0">
                <a:solidFill>
                  <a:srgbClr val="009600"/>
                </a:solidFill>
                <a:latin typeface="Arial" panose="020B0604020202020204" pitchFamily="34" charset="0"/>
                <a:cs typeface="Arial" panose="020B0604020202020204" pitchFamily="34" charset="0"/>
              </a:rPr>
              <a:t>Khả năng thanh toán ngắn hạn</a:t>
            </a:r>
          </a:p>
        </p:txBody>
      </p:sp>
      <p:sp>
        <p:nvSpPr>
          <p:cNvPr id="249862" name="Text Box 6"/>
          <p:cNvSpPr txBox="1">
            <a:spLocks noChangeArrowheads="1"/>
          </p:cNvSpPr>
          <p:nvPr/>
        </p:nvSpPr>
        <p:spPr bwMode="auto">
          <a:xfrm>
            <a:off x="9061210" y="4688706"/>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solidFill>
                  <a:srgbClr val="009600"/>
                </a:solidFill>
              </a:rPr>
              <a:t>=</a:t>
            </a:r>
          </a:p>
        </p:txBody>
      </p:sp>
      <p:sp>
        <p:nvSpPr>
          <p:cNvPr id="249863" name="Line 7"/>
          <p:cNvSpPr>
            <a:spLocks noChangeShapeType="1"/>
          </p:cNvSpPr>
          <p:nvPr/>
        </p:nvSpPr>
        <p:spPr bwMode="auto">
          <a:xfrm>
            <a:off x="10690617" y="5368700"/>
            <a:ext cx="8447532"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49864" name="Text Box 8"/>
          <p:cNvSpPr txBox="1">
            <a:spLocks noChangeArrowheads="1"/>
          </p:cNvSpPr>
          <p:nvPr/>
        </p:nvSpPr>
        <p:spPr bwMode="auto">
          <a:xfrm>
            <a:off x="10881074" y="4131824"/>
            <a:ext cx="8062398" cy="1236878"/>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6400" b="1" dirty="0">
                <a:solidFill>
                  <a:srgbClr val="009600"/>
                </a:solidFill>
                <a:latin typeface="Arial" panose="020B0604020202020204" pitchFamily="34" charset="0"/>
                <a:cs typeface="Arial" panose="020B0604020202020204" pitchFamily="34" charset="0"/>
              </a:rPr>
              <a:t>Tài sản ngắn hạn</a:t>
            </a:r>
          </a:p>
        </p:txBody>
      </p:sp>
      <p:sp>
        <p:nvSpPr>
          <p:cNvPr id="249865" name="Text Box 9"/>
          <p:cNvSpPr txBox="1">
            <a:spLocks noChangeArrowheads="1"/>
          </p:cNvSpPr>
          <p:nvPr/>
        </p:nvSpPr>
        <p:spPr bwMode="auto">
          <a:xfrm>
            <a:off x="10881074" y="5368700"/>
            <a:ext cx="8062398" cy="1236878"/>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6400" b="1" dirty="0">
                <a:solidFill>
                  <a:srgbClr val="009600"/>
                </a:solidFill>
                <a:latin typeface="Arial" panose="020B0604020202020204" pitchFamily="34" charset="0"/>
                <a:cs typeface="Arial" panose="020B0604020202020204" pitchFamily="34" charset="0"/>
              </a:rPr>
              <a:t>Nợ ngắn hạn</a:t>
            </a:r>
          </a:p>
        </p:txBody>
      </p:sp>
    </p:spTree>
    <p:extLst>
      <p:ext uri="{BB962C8B-B14F-4D97-AF65-F5344CB8AC3E}">
        <p14:creationId xmlns:p14="http://schemas.microsoft.com/office/powerpoint/2010/main" val="2569834236"/>
      </p:ext>
    </p:extLst>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5922536" y="1054016"/>
            <a:ext cx="16810422" cy="1127126"/>
          </a:xfrm>
        </p:spPr>
        <p:txBody>
          <a:bodyPr>
            <a:normAutofit/>
          </a:bodyPr>
          <a:lstStyle/>
          <a:p>
            <a:r>
              <a:rPr lang="en-US" sz="6000" dirty="0">
                <a:latin typeface="Arial" panose="020B0604020202020204" pitchFamily="34" charset="0"/>
                <a:cs typeface="Arial" panose="020B0604020202020204" pitchFamily="34" charset="0"/>
              </a:rPr>
              <a:t>Khả năng thanh toán (Tiếp theo)</a:t>
            </a:r>
          </a:p>
        </p:txBody>
      </p:sp>
      <p:sp>
        <p:nvSpPr>
          <p:cNvPr id="253960" name="Rectangle 8"/>
          <p:cNvSpPr>
            <a:spLocks noGrp="1" noChangeArrowheads="1"/>
          </p:cNvSpPr>
          <p:nvPr>
            <p:ph idx="1"/>
          </p:nvPr>
        </p:nvSpPr>
        <p:spPr>
          <a:xfrm>
            <a:off x="1618360" y="7723184"/>
            <a:ext cx="21114598" cy="5184776"/>
          </a:xfrm>
          <a:noFill/>
          <a:ln/>
        </p:spPr>
        <p:txBody>
          <a:bodyPr>
            <a:normAutofit/>
          </a:bodyPr>
          <a:lstStyle/>
          <a:p>
            <a:pPr algn="just">
              <a:spcBef>
                <a:spcPct val="50000"/>
              </a:spcBef>
              <a:spcAft>
                <a:spcPct val="0"/>
              </a:spcAft>
            </a:pPr>
            <a:r>
              <a:rPr lang="en-US" sz="4500" dirty="0">
                <a:latin typeface="Arial" panose="020B0604020202020204" pitchFamily="34" charset="0"/>
                <a:cs typeface="Arial" panose="020B0604020202020204" pitchFamily="34" charset="0"/>
              </a:rPr>
              <a:t>Cho thấy khả năng trả nợ ngắn hạn nhanh bằng tiền</a:t>
            </a:r>
          </a:p>
          <a:p>
            <a:pPr algn="just">
              <a:spcBef>
                <a:spcPct val="50000"/>
              </a:spcBef>
              <a:spcAft>
                <a:spcPct val="0"/>
              </a:spcAft>
            </a:pPr>
            <a:r>
              <a:rPr lang="en-US" sz="4500" dirty="0">
                <a:latin typeface="Arial" panose="020B0604020202020204" pitchFamily="34" charset="0"/>
                <a:cs typeface="Arial" panose="020B0604020202020204" pitchFamily="34" charset="0"/>
              </a:rPr>
              <a:t>Quy chuẩn:</a:t>
            </a:r>
          </a:p>
          <a:p>
            <a:pPr lvl="2" algn="just">
              <a:spcBef>
                <a:spcPct val="50000"/>
              </a:spcBef>
              <a:buClr>
                <a:srgbClr val="FF3300"/>
              </a:buClr>
              <a:buSzPct val="95000"/>
              <a:buFont typeface="Wingdings" pitchFamily="2" charset="2"/>
              <a:buChar char="§"/>
            </a:pPr>
            <a:r>
              <a:rPr lang="en-US" sz="4500" dirty="0">
                <a:latin typeface="Arial" panose="020B0604020202020204" pitchFamily="34" charset="0"/>
                <a:cs typeface="Arial" panose="020B0604020202020204" pitchFamily="34" charset="0"/>
              </a:rPr>
              <a:t>Mức chấp nhận được:  1:1</a:t>
            </a:r>
          </a:p>
          <a:p>
            <a:pPr lvl="2" algn="just">
              <a:spcBef>
                <a:spcPct val="50000"/>
              </a:spcBef>
              <a:buClr>
                <a:srgbClr val="FF3300"/>
              </a:buClr>
              <a:buSzPct val="95000"/>
              <a:buFont typeface="Wingdings" pitchFamily="2" charset="2"/>
              <a:buChar char="§"/>
            </a:pPr>
            <a:r>
              <a:rPr lang="en-US" sz="4500" dirty="0">
                <a:latin typeface="Arial" panose="020B0604020202020204" pitchFamily="34" charset="0"/>
                <a:cs typeface="Arial" panose="020B0604020202020204" pitchFamily="34" charset="0"/>
              </a:rPr>
              <a:t>Mức không chấp nhận được:   nhỏ hơn 1:1</a:t>
            </a:r>
          </a:p>
          <a:p>
            <a:pPr lvl="2"/>
            <a:endParaRPr lang="en-US" sz="4500" dirty="0">
              <a:latin typeface="Arial" panose="020B0604020202020204" pitchFamily="34" charset="0"/>
              <a:cs typeface="Arial" panose="020B0604020202020204" pitchFamily="34" charset="0"/>
            </a:endParaRPr>
          </a:p>
        </p:txBody>
      </p:sp>
      <p:sp>
        <p:nvSpPr>
          <p:cNvPr id="253955" name="Text Box 3"/>
          <p:cNvSpPr txBox="1">
            <a:spLocks noChangeArrowheads="1"/>
          </p:cNvSpPr>
          <p:nvPr/>
        </p:nvSpPr>
        <p:spPr bwMode="auto">
          <a:xfrm>
            <a:off x="3356162" y="4014171"/>
            <a:ext cx="4799350" cy="3206648"/>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6400" b="1" dirty="0">
                <a:solidFill>
                  <a:srgbClr val="009600"/>
                </a:solidFill>
              </a:rPr>
              <a:t>Khả năng thanh toán nhanh</a:t>
            </a:r>
          </a:p>
        </p:txBody>
      </p:sp>
      <p:sp>
        <p:nvSpPr>
          <p:cNvPr id="253956" name="Text Box 4"/>
          <p:cNvSpPr txBox="1">
            <a:spLocks noChangeArrowheads="1"/>
          </p:cNvSpPr>
          <p:nvPr/>
        </p:nvSpPr>
        <p:spPr bwMode="auto">
          <a:xfrm>
            <a:off x="8155512" y="4937500"/>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solidFill>
                  <a:srgbClr val="009600"/>
                </a:solidFill>
              </a:rPr>
              <a:t>=</a:t>
            </a:r>
          </a:p>
        </p:txBody>
      </p:sp>
      <p:sp>
        <p:nvSpPr>
          <p:cNvPr id="253957" name="Line 5"/>
          <p:cNvSpPr>
            <a:spLocks noChangeShapeType="1"/>
          </p:cNvSpPr>
          <p:nvPr/>
        </p:nvSpPr>
        <p:spPr bwMode="auto">
          <a:xfrm>
            <a:off x="10457850" y="5570602"/>
            <a:ext cx="10368966"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53958" name="Text Box 6"/>
          <p:cNvSpPr txBox="1">
            <a:spLocks noChangeArrowheads="1"/>
          </p:cNvSpPr>
          <p:nvPr/>
        </p:nvSpPr>
        <p:spPr bwMode="auto">
          <a:xfrm>
            <a:off x="10267398" y="4333724"/>
            <a:ext cx="10559418" cy="1236878"/>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400" b="1" dirty="0">
                <a:solidFill>
                  <a:srgbClr val="009600"/>
                </a:solidFill>
              </a:rPr>
              <a:t>Ti</a:t>
            </a:r>
            <a:r>
              <a:rPr lang="en-US" sz="6400" b="1" dirty="0">
                <a:solidFill>
                  <a:srgbClr val="009600"/>
                </a:solidFill>
              </a:rPr>
              <a:t>ền &amp; tương đương tiền</a:t>
            </a:r>
          </a:p>
        </p:txBody>
      </p:sp>
      <p:sp>
        <p:nvSpPr>
          <p:cNvPr id="253959" name="Text Box 7"/>
          <p:cNvSpPr txBox="1">
            <a:spLocks noChangeArrowheads="1"/>
          </p:cNvSpPr>
          <p:nvPr/>
        </p:nvSpPr>
        <p:spPr bwMode="auto">
          <a:xfrm>
            <a:off x="11515908" y="5570602"/>
            <a:ext cx="8062398" cy="1236878"/>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6400" b="1" dirty="0">
                <a:solidFill>
                  <a:srgbClr val="009600"/>
                </a:solidFill>
              </a:rPr>
              <a:t>Nợ ngắn hạn</a:t>
            </a:r>
          </a:p>
        </p:txBody>
      </p:sp>
    </p:spTree>
    <p:extLst>
      <p:ext uri="{BB962C8B-B14F-4D97-AF65-F5344CB8AC3E}">
        <p14:creationId xmlns:p14="http://schemas.microsoft.com/office/powerpoint/2010/main" val="3979903213"/>
      </p:ext>
    </p:extLst>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930014" y="1181103"/>
            <a:ext cx="17132070" cy="1127126"/>
          </a:xfrm>
        </p:spPr>
        <p:txBody>
          <a:bodyPr>
            <a:normAutofit/>
          </a:bodyPr>
          <a:lstStyle/>
          <a:p>
            <a:r>
              <a:rPr lang="en-US" sz="6000" dirty="0">
                <a:latin typeface="Arial" panose="020B0604020202020204" pitchFamily="34" charset="0"/>
                <a:cs typeface="Arial" panose="020B0604020202020204" pitchFamily="34" charset="0"/>
              </a:rPr>
              <a:t>Chỉ số hoạt động (Performance ratios)</a:t>
            </a:r>
          </a:p>
        </p:txBody>
      </p:sp>
      <p:sp>
        <p:nvSpPr>
          <p:cNvPr id="256008" name="Rectangle 8"/>
          <p:cNvSpPr>
            <a:spLocks noGrp="1" noChangeArrowheads="1"/>
          </p:cNvSpPr>
          <p:nvPr>
            <p:ph idx="1"/>
          </p:nvPr>
        </p:nvSpPr>
        <p:spPr>
          <a:xfrm>
            <a:off x="1853722" y="6184798"/>
            <a:ext cx="21114598" cy="1870078"/>
          </a:xfrm>
          <a:noFill/>
          <a:ln/>
        </p:spPr>
        <p:txBody>
          <a:bodyPr>
            <a:normAutofit/>
          </a:bodyPr>
          <a:lstStyle/>
          <a:p>
            <a:pPr algn="just">
              <a:spcBef>
                <a:spcPct val="50000"/>
              </a:spcBef>
              <a:spcAft>
                <a:spcPct val="0"/>
              </a:spcAft>
            </a:pPr>
            <a:r>
              <a:rPr lang="en-US" sz="5000" dirty="0">
                <a:latin typeface="Arial" panose="020B0604020202020204" pitchFamily="34" charset="0"/>
                <a:cs typeface="Arial" panose="020B0604020202020204" pitchFamily="34" charset="0"/>
              </a:rPr>
              <a:t>Cho thấy số lần hàng tồn kho được quay vòng trong năm</a:t>
            </a:r>
          </a:p>
        </p:txBody>
      </p:sp>
      <p:sp>
        <p:nvSpPr>
          <p:cNvPr id="256003" name="Text Box 3"/>
          <p:cNvSpPr txBox="1">
            <a:spLocks noChangeArrowheads="1"/>
          </p:cNvSpPr>
          <p:nvPr/>
        </p:nvSpPr>
        <p:spPr bwMode="auto">
          <a:xfrm>
            <a:off x="3961370" y="3590828"/>
            <a:ext cx="479935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V</a:t>
            </a:r>
            <a:r>
              <a:rPr lang="en-US" sz="5000" b="1">
                <a:solidFill>
                  <a:srgbClr val="009600"/>
                </a:solidFill>
                <a:latin typeface="Arial" panose="020B0604020202020204" pitchFamily="34" charset="0"/>
                <a:cs typeface="Arial" panose="020B0604020202020204" pitchFamily="34" charset="0"/>
              </a:rPr>
              <a:t>òng </a:t>
            </a:r>
            <a:r>
              <a:rPr lang="en-US" sz="5000" b="1" dirty="0">
                <a:solidFill>
                  <a:srgbClr val="009600"/>
                </a:solidFill>
                <a:latin typeface="Arial" panose="020B0604020202020204" pitchFamily="34" charset="0"/>
                <a:cs typeface="Arial" panose="020B0604020202020204" pitchFamily="34" charset="0"/>
              </a:rPr>
              <a:t>quay hàng tồn kho</a:t>
            </a:r>
          </a:p>
        </p:txBody>
      </p:sp>
      <p:sp>
        <p:nvSpPr>
          <p:cNvPr id="256004" name="Text Box 4"/>
          <p:cNvSpPr txBox="1">
            <a:spLocks noChangeArrowheads="1"/>
          </p:cNvSpPr>
          <p:nvPr/>
        </p:nvSpPr>
        <p:spPr bwMode="auto">
          <a:xfrm>
            <a:off x="8375588" y="3698876"/>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56005" name="Line 5"/>
          <p:cNvSpPr>
            <a:spLocks noChangeShapeType="1"/>
          </p:cNvSpPr>
          <p:nvPr/>
        </p:nvSpPr>
        <p:spPr bwMode="auto">
          <a:xfrm>
            <a:off x="10487474" y="4273550"/>
            <a:ext cx="10368966"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56006" name="Text Box 6"/>
          <p:cNvSpPr txBox="1">
            <a:spLocks noChangeArrowheads="1"/>
          </p:cNvSpPr>
          <p:nvPr/>
        </p:nvSpPr>
        <p:spPr bwMode="auto">
          <a:xfrm>
            <a:off x="10487474" y="3041648"/>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Giá vốn</a:t>
            </a:r>
          </a:p>
        </p:txBody>
      </p:sp>
      <p:sp>
        <p:nvSpPr>
          <p:cNvPr id="256007" name="Text Box 7"/>
          <p:cNvSpPr txBox="1">
            <a:spLocks noChangeArrowheads="1"/>
          </p:cNvSpPr>
          <p:nvPr/>
        </p:nvSpPr>
        <p:spPr bwMode="auto">
          <a:xfrm>
            <a:off x="11161998" y="4338727"/>
            <a:ext cx="103647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Hàng tồn kho bình quân</a:t>
            </a:r>
          </a:p>
        </p:txBody>
      </p:sp>
      <p:sp>
        <p:nvSpPr>
          <p:cNvPr id="256009" name="Text Box 9"/>
          <p:cNvSpPr txBox="1">
            <a:spLocks noChangeArrowheads="1"/>
          </p:cNvSpPr>
          <p:nvPr/>
        </p:nvSpPr>
        <p:spPr bwMode="auto">
          <a:xfrm>
            <a:off x="3961370" y="7778753"/>
            <a:ext cx="4033318"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Số ngày tồn kho</a:t>
            </a:r>
          </a:p>
        </p:txBody>
      </p:sp>
      <p:sp>
        <p:nvSpPr>
          <p:cNvPr id="256010" name="Text Box 10"/>
          <p:cNvSpPr txBox="1">
            <a:spLocks noChangeArrowheads="1"/>
          </p:cNvSpPr>
          <p:nvPr/>
        </p:nvSpPr>
        <p:spPr bwMode="auto">
          <a:xfrm>
            <a:off x="7414873" y="7924802"/>
            <a:ext cx="2111884"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56011" name="Line 11"/>
          <p:cNvSpPr>
            <a:spLocks noChangeShapeType="1"/>
          </p:cNvSpPr>
          <p:nvPr/>
        </p:nvSpPr>
        <p:spPr bwMode="auto">
          <a:xfrm>
            <a:off x="9526758" y="8499474"/>
            <a:ext cx="998382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56012" name="Text Box 12"/>
          <p:cNvSpPr txBox="1">
            <a:spLocks noChangeArrowheads="1"/>
          </p:cNvSpPr>
          <p:nvPr/>
        </p:nvSpPr>
        <p:spPr bwMode="auto">
          <a:xfrm>
            <a:off x="9526756" y="8613774"/>
            <a:ext cx="1055941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Giá vốn</a:t>
            </a:r>
          </a:p>
        </p:txBody>
      </p:sp>
      <p:sp>
        <p:nvSpPr>
          <p:cNvPr id="256013" name="Text Box 13"/>
          <p:cNvSpPr txBox="1">
            <a:spLocks noChangeArrowheads="1"/>
          </p:cNvSpPr>
          <p:nvPr/>
        </p:nvSpPr>
        <p:spPr bwMode="auto">
          <a:xfrm>
            <a:off x="10102336" y="7319747"/>
            <a:ext cx="1036473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Hàng tồn kho bình quân</a:t>
            </a:r>
          </a:p>
        </p:txBody>
      </p:sp>
      <p:sp>
        <p:nvSpPr>
          <p:cNvPr id="256014" name="Rectangle 14"/>
          <p:cNvSpPr>
            <a:spLocks noChangeArrowheads="1"/>
          </p:cNvSpPr>
          <p:nvPr/>
        </p:nvSpPr>
        <p:spPr bwMode="auto">
          <a:xfrm>
            <a:off x="1853722" y="10648846"/>
            <a:ext cx="21114598" cy="1870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Cho thấy thời gian bình quân hàng hoá nằm trong kho chưa được quay vòng</a:t>
            </a:r>
          </a:p>
        </p:txBody>
      </p:sp>
      <p:sp>
        <p:nvSpPr>
          <p:cNvPr id="256015" name="Text Box 15"/>
          <p:cNvSpPr txBox="1">
            <a:spLocks noChangeArrowheads="1"/>
          </p:cNvSpPr>
          <p:nvPr/>
        </p:nvSpPr>
        <p:spPr bwMode="auto">
          <a:xfrm>
            <a:off x="19510586" y="7921626"/>
            <a:ext cx="345773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dirty="0">
                <a:solidFill>
                  <a:srgbClr val="009600"/>
                </a:solidFill>
              </a:rPr>
              <a:t>X 365</a:t>
            </a:r>
          </a:p>
        </p:txBody>
      </p:sp>
    </p:spTree>
    <p:extLst>
      <p:ext uri="{BB962C8B-B14F-4D97-AF65-F5344CB8AC3E}">
        <p14:creationId xmlns:p14="http://schemas.microsoft.com/office/powerpoint/2010/main" val="1843110261"/>
      </p:ext>
    </p:extLst>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6361049" y="478799"/>
            <a:ext cx="21025723" cy="2651126"/>
          </a:xfrm>
        </p:spPr>
        <p:txBody>
          <a:bodyPr>
            <a:normAutofit/>
          </a:bodyPr>
          <a:lstStyle/>
          <a:p>
            <a:r>
              <a:rPr lang="en-US" sz="6000" dirty="0">
                <a:latin typeface="Arial" panose="020B0604020202020204" pitchFamily="34" charset="0"/>
                <a:cs typeface="Arial" panose="020B0604020202020204" pitchFamily="34" charset="0"/>
              </a:rPr>
              <a:t>Chỉ số hoạt động (Tiếp theo)</a:t>
            </a:r>
          </a:p>
        </p:txBody>
      </p:sp>
      <p:sp>
        <p:nvSpPr>
          <p:cNvPr id="258056" name="Rectangle 8"/>
          <p:cNvSpPr>
            <a:spLocks noGrp="1" noChangeArrowheads="1"/>
          </p:cNvSpPr>
          <p:nvPr>
            <p:ph idx="1"/>
          </p:nvPr>
        </p:nvSpPr>
        <p:spPr>
          <a:xfrm>
            <a:off x="1203917" y="5673033"/>
            <a:ext cx="21114598" cy="1870078"/>
          </a:xfrm>
          <a:noFill/>
          <a:ln/>
        </p:spPr>
        <p:txBody>
          <a:bodyPr>
            <a:normAutofit/>
          </a:bodyPr>
          <a:lstStyle/>
          <a:p>
            <a:pPr algn="just">
              <a:spcBef>
                <a:spcPct val="50000"/>
              </a:spcBef>
              <a:spcAft>
                <a:spcPct val="0"/>
              </a:spcAft>
            </a:pPr>
            <a:r>
              <a:rPr lang="en-US" sz="4500" dirty="0">
                <a:latin typeface="Arial" panose="020B0604020202020204" pitchFamily="34" charset="0"/>
                <a:cs typeface="Arial" panose="020B0604020202020204" pitchFamily="34" charset="0"/>
              </a:rPr>
              <a:t>Đo lường hiệu quả quản lý việc thu hồi nợ và so sánh chính sách tín dụng của công ty</a:t>
            </a:r>
          </a:p>
        </p:txBody>
      </p:sp>
      <p:sp>
        <p:nvSpPr>
          <p:cNvPr id="258051" name="Text Box 3"/>
          <p:cNvSpPr txBox="1">
            <a:spLocks noChangeArrowheads="1"/>
          </p:cNvSpPr>
          <p:nvPr/>
        </p:nvSpPr>
        <p:spPr bwMode="auto">
          <a:xfrm>
            <a:off x="3961374" y="3210442"/>
            <a:ext cx="479935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Kỳ thu nợ trung bình</a:t>
            </a:r>
          </a:p>
        </p:txBody>
      </p:sp>
      <p:sp>
        <p:nvSpPr>
          <p:cNvPr id="258052" name="Text Box 4"/>
          <p:cNvSpPr txBox="1">
            <a:spLocks noChangeArrowheads="1"/>
          </p:cNvSpPr>
          <p:nvPr/>
        </p:nvSpPr>
        <p:spPr bwMode="auto">
          <a:xfrm>
            <a:off x="8375588" y="3562352"/>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58053" name="Line 5"/>
          <p:cNvSpPr>
            <a:spLocks noChangeShapeType="1"/>
          </p:cNvSpPr>
          <p:nvPr/>
        </p:nvSpPr>
        <p:spPr bwMode="auto">
          <a:xfrm>
            <a:off x="10297022" y="4137026"/>
            <a:ext cx="11325450"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58054" name="Text Box 6"/>
          <p:cNvSpPr txBox="1">
            <a:spLocks noChangeArrowheads="1"/>
          </p:cNvSpPr>
          <p:nvPr/>
        </p:nvSpPr>
        <p:spPr bwMode="auto">
          <a:xfrm>
            <a:off x="10487474" y="2905127"/>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Phải thu bình quân</a:t>
            </a:r>
          </a:p>
        </p:txBody>
      </p:sp>
      <p:sp>
        <p:nvSpPr>
          <p:cNvPr id="258055" name="Text Box 7"/>
          <p:cNvSpPr txBox="1">
            <a:spLocks noChangeArrowheads="1"/>
          </p:cNvSpPr>
          <p:nvPr/>
        </p:nvSpPr>
        <p:spPr bwMode="auto">
          <a:xfrm>
            <a:off x="10297025" y="4251327"/>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Doanh thu bình quân 1 ngày</a:t>
            </a:r>
          </a:p>
        </p:txBody>
      </p:sp>
      <p:sp>
        <p:nvSpPr>
          <p:cNvPr id="258057" name="Text Box 9"/>
          <p:cNvSpPr txBox="1">
            <a:spLocks noChangeArrowheads="1"/>
          </p:cNvSpPr>
          <p:nvPr/>
        </p:nvSpPr>
        <p:spPr bwMode="auto">
          <a:xfrm>
            <a:off x="3961370" y="7737475"/>
            <a:ext cx="4033318"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Kỳ trả nợ trung bình</a:t>
            </a:r>
          </a:p>
        </p:txBody>
      </p:sp>
      <p:sp>
        <p:nvSpPr>
          <p:cNvPr id="258058" name="Text Box 10"/>
          <p:cNvSpPr txBox="1">
            <a:spLocks noChangeArrowheads="1"/>
          </p:cNvSpPr>
          <p:nvPr/>
        </p:nvSpPr>
        <p:spPr bwMode="auto">
          <a:xfrm>
            <a:off x="7414873" y="8407402"/>
            <a:ext cx="2111884"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58059" name="Line 11"/>
          <p:cNvSpPr>
            <a:spLocks noChangeShapeType="1"/>
          </p:cNvSpPr>
          <p:nvPr/>
        </p:nvSpPr>
        <p:spPr bwMode="auto">
          <a:xfrm>
            <a:off x="9721438" y="8982078"/>
            <a:ext cx="1113499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58060" name="Text Box 12"/>
          <p:cNvSpPr txBox="1">
            <a:spLocks noChangeArrowheads="1"/>
          </p:cNvSpPr>
          <p:nvPr/>
        </p:nvSpPr>
        <p:spPr bwMode="auto">
          <a:xfrm>
            <a:off x="9145857" y="9096377"/>
            <a:ext cx="12095716"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Hàng mua bình quân 1 ngày</a:t>
            </a:r>
          </a:p>
        </p:txBody>
      </p:sp>
      <p:sp>
        <p:nvSpPr>
          <p:cNvPr id="258061" name="Text Box 13"/>
          <p:cNvSpPr txBox="1">
            <a:spLocks noChangeArrowheads="1"/>
          </p:cNvSpPr>
          <p:nvPr/>
        </p:nvSpPr>
        <p:spPr bwMode="auto">
          <a:xfrm>
            <a:off x="9336304" y="7924801"/>
            <a:ext cx="1036473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Phải trả bình quân</a:t>
            </a:r>
          </a:p>
        </p:txBody>
      </p:sp>
      <p:sp>
        <p:nvSpPr>
          <p:cNvPr id="258062" name="Rectangle 14"/>
          <p:cNvSpPr>
            <a:spLocks noChangeArrowheads="1"/>
          </p:cNvSpPr>
          <p:nvPr/>
        </p:nvSpPr>
        <p:spPr bwMode="auto">
          <a:xfrm>
            <a:off x="1203917" y="10810873"/>
            <a:ext cx="21114598" cy="952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algn="just">
              <a:spcBef>
                <a:spcPct val="50000"/>
              </a:spcBef>
            </a:pPr>
            <a:r>
              <a:rPr lang="en-US" sz="4500" dirty="0">
                <a:latin typeface="Arial" panose="020B0604020202020204" pitchFamily="34" charset="0"/>
                <a:cs typeface="Arial" panose="020B0604020202020204" pitchFamily="34" charset="0"/>
              </a:rPr>
              <a:t>Đo lường khả năng quản lý các khoản nợ phải trả. Kỳ trả nợ trung bình càng cao càng chiếm dụng vốn, tuy nhiên cần lưu ý ảnh hưởng đến quan hệ với nhà cung cấp</a:t>
            </a:r>
          </a:p>
        </p:txBody>
      </p:sp>
    </p:spTree>
    <p:extLst>
      <p:ext uri="{BB962C8B-B14F-4D97-AF65-F5344CB8AC3E}">
        <p14:creationId xmlns:p14="http://schemas.microsoft.com/office/powerpoint/2010/main" val="3923223631"/>
      </p:ext>
    </p:extLst>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636584" y="659281"/>
            <a:ext cx="21025723" cy="2651126"/>
          </a:xfrm>
        </p:spPr>
        <p:txBody>
          <a:bodyPr>
            <a:normAutofit/>
          </a:bodyPr>
          <a:lstStyle/>
          <a:p>
            <a:r>
              <a:rPr lang="en-US" sz="6000" dirty="0">
                <a:latin typeface="Arial" panose="020B0604020202020204" pitchFamily="34" charset="0"/>
                <a:cs typeface="Arial" panose="020B0604020202020204" pitchFamily="34" charset="0"/>
              </a:rPr>
              <a:t>Chỉ số hoạt động (Tiếp theo)</a:t>
            </a:r>
          </a:p>
        </p:txBody>
      </p:sp>
      <p:sp>
        <p:nvSpPr>
          <p:cNvPr id="260100" name="Text Box 4"/>
          <p:cNvSpPr txBox="1">
            <a:spLocks noChangeArrowheads="1"/>
          </p:cNvSpPr>
          <p:nvPr/>
        </p:nvSpPr>
        <p:spPr bwMode="auto">
          <a:xfrm>
            <a:off x="3068371" y="5271591"/>
            <a:ext cx="4799350" cy="2175597"/>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Vòng quay </a:t>
            </a:r>
          </a:p>
          <a:p>
            <a:pPr algn="ctr">
              <a:spcBef>
                <a:spcPct val="50000"/>
              </a:spcBef>
            </a:pPr>
            <a:r>
              <a:rPr lang="en-US" sz="5000" b="1" dirty="0">
                <a:solidFill>
                  <a:srgbClr val="009600"/>
                </a:solidFill>
                <a:latin typeface="Arial" panose="020B0604020202020204" pitchFamily="34" charset="0"/>
                <a:cs typeface="Arial" panose="020B0604020202020204" pitchFamily="34" charset="0"/>
              </a:rPr>
              <a:t>tài sản</a:t>
            </a:r>
          </a:p>
        </p:txBody>
      </p:sp>
      <p:sp>
        <p:nvSpPr>
          <p:cNvPr id="260101" name="Text Box 5"/>
          <p:cNvSpPr txBox="1">
            <a:spLocks noChangeArrowheads="1"/>
          </p:cNvSpPr>
          <p:nvPr/>
        </p:nvSpPr>
        <p:spPr bwMode="auto">
          <a:xfrm>
            <a:off x="8338392" y="5713548"/>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solidFill>
                  <a:srgbClr val="92D050"/>
                </a:solidFill>
              </a:rPr>
              <a:t>=</a:t>
            </a:r>
          </a:p>
        </p:txBody>
      </p:sp>
      <p:sp>
        <p:nvSpPr>
          <p:cNvPr id="260102" name="Line 6"/>
          <p:cNvSpPr>
            <a:spLocks noChangeShapeType="1"/>
          </p:cNvSpPr>
          <p:nvPr/>
        </p:nvSpPr>
        <p:spPr bwMode="auto">
          <a:xfrm>
            <a:off x="10196974" y="6393542"/>
            <a:ext cx="9222030"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0103" name="Text Box 7"/>
          <p:cNvSpPr txBox="1">
            <a:spLocks noChangeArrowheads="1"/>
          </p:cNvSpPr>
          <p:nvPr/>
        </p:nvSpPr>
        <p:spPr bwMode="auto">
          <a:xfrm>
            <a:off x="10547442" y="5217494"/>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Doanh thu</a:t>
            </a:r>
          </a:p>
        </p:txBody>
      </p:sp>
      <p:sp>
        <p:nvSpPr>
          <p:cNvPr id="260104" name="Text Box 8"/>
          <p:cNvSpPr txBox="1">
            <a:spLocks noChangeArrowheads="1"/>
          </p:cNvSpPr>
          <p:nvPr/>
        </p:nvSpPr>
        <p:spPr bwMode="auto">
          <a:xfrm>
            <a:off x="10267398" y="6609498"/>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Tổng tài sản bình quân</a:t>
            </a:r>
          </a:p>
        </p:txBody>
      </p:sp>
      <p:sp>
        <p:nvSpPr>
          <p:cNvPr id="260105" name="Rectangle 9"/>
          <p:cNvSpPr>
            <a:spLocks noChangeArrowheads="1"/>
          </p:cNvSpPr>
          <p:nvPr/>
        </p:nvSpPr>
        <p:spPr bwMode="auto">
          <a:xfrm>
            <a:off x="1587089" y="8188328"/>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algn="just">
              <a:spcBef>
                <a:spcPct val="50000"/>
              </a:spcBef>
            </a:pPr>
            <a:r>
              <a:rPr lang="en-US" sz="5000" dirty="0">
                <a:latin typeface="Arial" panose="020B0604020202020204" pitchFamily="34" charset="0"/>
                <a:cs typeface="Arial" panose="020B0604020202020204" pitchFamily="34" charset="0"/>
              </a:rPr>
              <a:t>Đo lường hiệu quả sử dụng tài sản của công ty trong việc tạo ra thu nhập</a:t>
            </a:r>
          </a:p>
        </p:txBody>
      </p:sp>
    </p:spTree>
    <p:extLst>
      <p:ext uri="{BB962C8B-B14F-4D97-AF65-F5344CB8AC3E}">
        <p14:creationId xmlns:p14="http://schemas.microsoft.com/office/powerpoint/2010/main" val="1750127148"/>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9516944" y="388323"/>
            <a:ext cx="21025723" cy="2651126"/>
          </a:xfrm>
        </p:spPr>
        <p:txBody>
          <a:bodyPr>
            <a:normAutofit/>
          </a:bodyPr>
          <a:lstStyle/>
          <a:p>
            <a:r>
              <a:rPr lang="en-US" sz="6000" dirty="0">
                <a:latin typeface="Arial" panose="020B0604020202020204" pitchFamily="34" charset="0"/>
                <a:cs typeface="Arial" panose="020B0604020202020204" pitchFamily="34" charset="0"/>
              </a:rPr>
              <a:t>Chỉ số nợ</a:t>
            </a:r>
          </a:p>
        </p:txBody>
      </p:sp>
      <p:sp>
        <p:nvSpPr>
          <p:cNvPr id="262148" name="Text Box 4"/>
          <p:cNvSpPr txBox="1">
            <a:spLocks noChangeArrowheads="1"/>
          </p:cNvSpPr>
          <p:nvPr/>
        </p:nvSpPr>
        <p:spPr bwMode="auto">
          <a:xfrm>
            <a:off x="3250360" y="5250449"/>
            <a:ext cx="573362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Chỉ số Nợ/Vốn (D/E)</a:t>
            </a:r>
          </a:p>
        </p:txBody>
      </p:sp>
      <p:sp>
        <p:nvSpPr>
          <p:cNvPr id="262149" name="Text Box 5"/>
          <p:cNvSpPr txBox="1">
            <a:spLocks noChangeArrowheads="1"/>
          </p:cNvSpPr>
          <p:nvPr/>
        </p:nvSpPr>
        <p:spPr bwMode="auto">
          <a:xfrm>
            <a:off x="8659106" y="5707521"/>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2150" name="Line 6"/>
          <p:cNvSpPr>
            <a:spLocks noChangeShapeType="1"/>
          </p:cNvSpPr>
          <p:nvPr/>
        </p:nvSpPr>
        <p:spPr bwMode="auto">
          <a:xfrm>
            <a:off x="10076945" y="6369063"/>
            <a:ext cx="8447532"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2151" name="Text Box 7"/>
          <p:cNvSpPr txBox="1">
            <a:spLocks noChangeArrowheads="1"/>
          </p:cNvSpPr>
          <p:nvPr/>
        </p:nvSpPr>
        <p:spPr bwMode="auto">
          <a:xfrm>
            <a:off x="11441274" y="5088449"/>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Vay dài dạn (Ròng)</a:t>
            </a:r>
          </a:p>
        </p:txBody>
      </p:sp>
      <p:sp>
        <p:nvSpPr>
          <p:cNvPr id="262152" name="Text Box 8"/>
          <p:cNvSpPr txBox="1">
            <a:spLocks noChangeArrowheads="1"/>
          </p:cNvSpPr>
          <p:nvPr/>
        </p:nvSpPr>
        <p:spPr bwMode="auto">
          <a:xfrm>
            <a:off x="8540645" y="6569682"/>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Vốn chủ</a:t>
            </a:r>
          </a:p>
        </p:txBody>
      </p:sp>
      <p:sp>
        <p:nvSpPr>
          <p:cNvPr id="262153" name="Rectangle 9"/>
          <p:cNvSpPr>
            <a:spLocks noChangeArrowheads="1"/>
          </p:cNvSpPr>
          <p:nvPr/>
        </p:nvSpPr>
        <p:spPr bwMode="auto">
          <a:xfrm>
            <a:off x="2212720" y="8158883"/>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Chỉ số Nợ/Vốn cho thấy phần nào cấu trúc vốn của công ty</a:t>
            </a:r>
          </a:p>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Chỉ số Nợ/Vốn thể hiện đòn bẩy tài chính của công ty</a:t>
            </a:r>
          </a:p>
        </p:txBody>
      </p:sp>
    </p:spTree>
    <p:extLst>
      <p:ext uri="{BB962C8B-B14F-4D97-AF65-F5344CB8AC3E}">
        <p14:creationId xmlns:p14="http://schemas.microsoft.com/office/powerpoint/2010/main" val="2736517133"/>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7812699" y="308612"/>
            <a:ext cx="21025723" cy="2651126"/>
          </a:xfrm>
        </p:spPr>
        <p:txBody>
          <a:bodyPr>
            <a:normAutofit/>
          </a:bodyPr>
          <a:lstStyle/>
          <a:p>
            <a:r>
              <a:rPr lang="en-US" sz="6000" dirty="0">
                <a:latin typeface="Arial" panose="020B0604020202020204" pitchFamily="34" charset="0"/>
                <a:cs typeface="Arial" panose="020B0604020202020204" pitchFamily="34" charset="0"/>
              </a:rPr>
              <a:t>Chỉ số nợ (Tiếp theo)</a:t>
            </a:r>
          </a:p>
        </p:txBody>
      </p:sp>
      <p:sp>
        <p:nvSpPr>
          <p:cNvPr id="264195" name="Text Box 3"/>
          <p:cNvSpPr txBox="1">
            <a:spLocks noChangeArrowheads="1"/>
          </p:cNvSpPr>
          <p:nvPr/>
        </p:nvSpPr>
        <p:spPr bwMode="auto">
          <a:xfrm>
            <a:off x="3872499" y="3146373"/>
            <a:ext cx="4799350"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Chỉ số Nợ</a:t>
            </a:r>
          </a:p>
        </p:txBody>
      </p:sp>
      <p:sp>
        <p:nvSpPr>
          <p:cNvPr id="264196" name="Text Box 4"/>
          <p:cNvSpPr txBox="1">
            <a:spLocks noChangeArrowheads="1"/>
          </p:cNvSpPr>
          <p:nvPr/>
        </p:nvSpPr>
        <p:spPr bwMode="auto">
          <a:xfrm>
            <a:off x="7956596" y="3321052"/>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4197" name="Line 5"/>
          <p:cNvSpPr>
            <a:spLocks noChangeShapeType="1"/>
          </p:cNvSpPr>
          <p:nvPr/>
        </p:nvSpPr>
        <p:spPr bwMode="auto">
          <a:xfrm>
            <a:off x="9878029" y="3895726"/>
            <a:ext cx="8447532"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4198" name="Text Box 6"/>
          <p:cNvSpPr txBox="1">
            <a:spLocks noChangeArrowheads="1"/>
          </p:cNvSpPr>
          <p:nvPr/>
        </p:nvSpPr>
        <p:spPr bwMode="auto">
          <a:xfrm>
            <a:off x="8536414" y="2663829"/>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Nợ dài dạn (Ròng)</a:t>
            </a:r>
          </a:p>
        </p:txBody>
      </p:sp>
      <p:sp>
        <p:nvSpPr>
          <p:cNvPr id="264199" name="Text Box 7"/>
          <p:cNvSpPr txBox="1">
            <a:spLocks noChangeArrowheads="1"/>
          </p:cNvSpPr>
          <p:nvPr/>
        </p:nvSpPr>
        <p:spPr bwMode="auto">
          <a:xfrm>
            <a:off x="7956599" y="4010028"/>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Tổng tài sản</a:t>
            </a:r>
          </a:p>
        </p:txBody>
      </p:sp>
      <p:sp>
        <p:nvSpPr>
          <p:cNvPr id="264200" name="Rectangle 8"/>
          <p:cNvSpPr>
            <a:spLocks noChangeArrowheads="1"/>
          </p:cNvSpPr>
          <p:nvPr/>
        </p:nvSpPr>
        <p:spPr bwMode="auto">
          <a:xfrm>
            <a:off x="1625182" y="5191130"/>
            <a:ext cx="22286378" cy="1601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Chỉ số Nợ cho thấy bao nhiêu phần của tài sản được tài trợ bằng vốn vay</a:t>
            </a:r>
          </a:p>
        </p:txBody>
      </p:sp>
      <p:sp>
        <p:nvSpPr>
          <p:cNvPr id="264201" name="Text Box 9"/>
          <p:cNvSpPr txBox="1">
            <a:spLocks noChangeArrowheads="1"/>
          </p:cNvSpPr>
          <p:nvPr/>
        </p:nvSpPr>
        <p:spPr bwMode="auto">
          <a:xfrm>
            <a:off x="3737064" y="7064377"/>
            <a:ext cx="479935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Chỉ số thanh toán lãi vay</a:t>
            </a:r>
          </a:p>
        </p:txBody>
      </p:sp>
      <p:sp>
        <p:nvSpPr>
          <p:cNvPr id="264202" name="Text Box 10"/>
          <p:cNvSpPr txBox="1">
            <a:spLocks noChangeArrowheads="1"/>
          </p:cNvSpPr>
          <p:nvPr/>
        </p:nvSpPr>
        <p:spPr bwMode="auto">
          <a:xfrm>
            <a:off x="7956596" y="7721600"/>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4203" name="Line 11"/>
          <p:cNvSpPr>
            <a:spLocks noChangeShapeType="1"/>
          </p:cNvSpPr>
          <p:nvPr/>
        </p:nvSpPr>
        <p:spPr bwMode="auto">
          <a:xfrm>
            <a:off x="9878029" y="8296278"/>
            <a:ext cx="8447532"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4204" name="Text Box 12"/>
          <p:cNvSpPr txBox="1">
            <a:spLocks noChangeArrowheads="1"/>
          </p:cNvSpPr>
          <p:nvPr/>
        </p:nvSpPr>
        <p:spPr bwMode="auto">
          <a:xfrm>
            <a:off x="8536414" y="7064381"/>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rPr>
              <a:t>EBIT</a:t>
            </a:r>
          </a:p>
        </p:txBody>
      </p:sp>
      <p:sp>
        <p:nvSpPr>
          <p:cNvPr id="264205" name="Text Box 13"/>
          <p:cNvSpPr txBox="1">
            <a:spLocks noChangeArrowheads="1"/>
          </p:cNvSpPr>
          <p:nvPr/>
        </p:nvSpPr>
        <p:spPr bwMode="auto">
          <a:xfrm>
            <a:off x="7956599" y="8410576"/>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Chi phí lãi vay</a:t>
            </a:r>
          </a:p>
        </p:txBody>
      </p:sp>
      <p:sp>
        <p:nvSpPr>
          <p:cNvPr id="264206" name="Rectangle 14"/>
          <p:cNvSpPr>
            <a:spLocks noChangeArrowheads="1"/>
          </p:cNvSpPr>
          <p:nvPr/>
        </p:nvSpPr>
        <p:spPr bwMode="auto">
          <a:xfrm>
            <a:off x="1625182" y="10169529"/>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Chỉ số thanh toán lãi vay cho thấy khả năng trả lãi vay của công ty. Chỉ số này khoảng 3-4 là hợp lý.</a:t>
            </a:r>
          </a:p>
          <a:p>
            <a:pPr marL="914240" indent="-914240" algn="just">
              <a:spcBef>
                <a:spcPct val="50000"/>
              </a:spcBef>
              <a:buFontTx/>
              <a:buChar char="•"/>
            </a:pPr>
            <a:endParaRPr lang="en-US" sz="4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984243"/>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6613723" y="184835"/>
            <a:ext cx="21025723" cy="2651126"/>
          </a:xfrm>
        </p:spPr>
        <p:txBody>
          <a:bodyPr>
            <a:normAutofit/>
          </a:bodyPr>
          <a:lstStyle/>
          <a:p>
            <a:r>
              <a:rPr lang="en-US" sz="6000" dirty="0">
                <a:latin typeface="Arial" panose="020B0604020202020204" pitchFamily="34" charset="0"/>
                <a:cs typeface="Arial" panose="020B0604020202020204" pitchFamily="34" charset="0"/>
              </a:rPr>
              <a:t>Chỉ số sinh lợi (Profitability)</a:t>
            </a:r>
          </a:p>
        </p:txBody>
      </p:sp>
      <p:sp>
        <p:nvSpPr>
          <p:cNvPr id="266244" name="Text Box 4"/>
          <p:cNvSpPr txBox="1">
            <a:spLocks noChangeArrowheads="1"/>
          </p:cNvSpPr>
          <p:nvPr/>
        </p:nvSpPr>
        <p:spPr bwMode="auto">
          <a:xfrm>
            <a:off x="3873381" y="3451910"/>
            <a:ext cx="4799350"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Tỷ lệ lãi gộp</a:t>
            </a:r>
          </a:p>
        </p:txBody>
      </p:sp>
      <p:sp>
        <p:nvSpPr>
          <p:cNvPr id="266245" name="Text Box 5"/>
          <p:cNvSpPr txBox="1">
            <a:spLocks noChangeArrowheads="1"/>
          </p:cNvSpPr>
          <p:nvPr/>
        </p:nvSpPr>
        <p:spPr bwMode="auto">
          <a:xfrm>
            <a:off x="8159744" y="3536954"/>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6246" name="Line 6"/>
          <p:cNvSpPr>
            <a:spLocks noChangeShapeType="1"/>
          </p:cNvSpPr>
          <p:nvPr/>
        </p:nvSpPr>
        <p:spPr bwMode="auto">
          <a:xfrm>
            <a:off x="10081179" y="4111626"/>
            <a:ext cx="978914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6247" name="Text Box 7"/>
          <p:cNvSpPr txBox="1">
            <a:spLocks noChangeArrowheads="1"/>
          </p:cNvSpPr>
          <p:nvPr/>
        </p:nvSpPr>
        <p:spPr bwMode="auto">
          <a:xfrm>
            <a:off x="9310910" y="2879727"/>
            <a:ext cx="1055941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Doanh thu – Giá vốn</a:t>
            </a:r>
          </a:p>
        </p:txBody>
      </p:sp>
      <p:sp>
        <p:nvSpPr>
          <p:cNvPr id="266248" name="Text Box 8"/>
          <p:cNvSpPr txBox="1">
            <a:spLocks noChangeArrowheads="1"/>
          </p:cNvSpPr>
          <p:nvPr/>
        </p:nvSpPr>
        <p:spPr bwMode="auto">
          <a:xfrm>
            <a:off x="8544879" y="4225926"/>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Doanh thu</a:t>
            </a:r>
          </a:p>
        </p:txBody>
      </p:sp>
      <p:sp>
        <p:nvSpPr>
          <p:cNvPr id="266249" name="Rectangle 9"/>
          <p:cNvSpPr>
            <a:spLocks noChangeArrowheads="1"/>
          </p:cNvSpPr>
          <p:nvPr/>
        </p:nvSpPr>
        <p:spPr bwMode="auto">
          <a:xfrm>
            <a:off x="1828330" y="5407029"/>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Tỷ lệ lãi gộp cho thấy 1 đồng doanh thu thì tạo ra bao nhiêu đồng lãi sau khi trừ đi giá vốn</a:t>
            </a:r>
          </a:p>
        </p:txBody>
      </p:sp>
      <p:sp>
        <p:nvSpPr>
          <p:cNvPr id="266250" name="Text Box 10"/>
          <p:cNvSpPr txBox="1">
            <a:spLocks noChangeArrowheads="1"/>
          </p:cNvSpPr>
          <p:nvPr/>
        </p:nvSpPr>
        <p:spPr bwMode="auto">
          <a:xfrm>
            <a:off x="3873381" y="7695159"/>
            <a:ext cx="479935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Tỷ lệ lợi nhuận biên</a:t>
            </a:r>
          </a:p>
        </p:txBody>
      </p:sp>
      <p:sp>
        <p:nvSpPr>
          <p:cNvPr id="266251" name="Text Box 11"/>
          <p:cNvSpPr txBox="1">
            <a:spLocks noChangeArrowheads="1"/>
          </p:cNvSpPr>
          <p:nvPr/>
        </p:nvSpPr>
        <p:spPr bwMode="auto">
          <a:xfrm>
            <a:off x="8159744" y="7937502"/>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6252" name="Line 12"/>
          <p:cNvSpPr>
            <a:spLocks noChangeShapeType="1"/>
          </p:cNvSpPr>
          <p:nvPr/>
        </p:nvSpPr>
        <p:spPr bwMode="auto">
          <a:xfrm>
            <a:off x="10081175" y="8512176"/>
            <a:ext cx="940824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6253" name="Text Box 13"/>
          <p:cNvSpPr txBox="1">
            <a:spLocks noChangeArrowheads="1"/>
          </p:cNvSpPr>
          <p:nvPr/>
        </p:nvSpPr>
        <p:spPr bwMode="auto">
          <a:xfrm>
            <a:off x="9120462" y="7280277"/>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Lợi nhuận trước thuế</a:t>
            </a:r>
          </a:p>
        </p:txBody>
      </p:sp>
      <p:sp>
        <p:nvSpPr>
          <p:cNvPr id="266254" name="Text Box 14"/>
          <p:cNvSpPr txBox="1">
            <a:spLocks noChangeArrowheads="1"/>
          </p:cNvSpPr>
          <p:nvPr/>
        </p:nvSpPr>
        <p:spPr bwMode="auto">
          <a:xfrm>
            <a:off x="8159747" y="8626476"/>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Doanh thu</a:t>
            </a:r>
          </a:p>
        </p:txBody>
      </p:sp>
      <p:sp>
        <p:nvSpPr>
          <p:cNvPr id="266256" name="Rectangle 16"/>
          <p:cNvSpPr>
            <a:spLocks noChangeArrowheads="1"/>
          </p:cNvSpPr>
          <p:nvPr/>
        </p:nvSpPr>
        <p:spPr bwMode="auto">
          <a:xfrm>
            <a:off x="1828330" y="10017129"/>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Tỷ lệ lãi gộp cho thấy 1 đồng doanh thu thì tạo ra bao nhiêu đồng lợi nhuận trước thuế</a:t>
            </a:r>
          </a:p>
        </p:txBody>
      </p:sp>
    </p:spTree>
    <p:extLst>
      <p:ext uri="{BB962C8B-B14F-4D97-AF65-F5344CB8AC3E}">
        <p14:creationId xmlns:p14="http://schemas.microsoft.com/office/powerpoint/2010/main" val="727531319"/>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1962694" y="926222"/>
            <a:ext cx="21290790"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CHU KỲ NGÀNH/VÒNG ĐỜI DOANH NGHIỆP/SẢN PHẨM</a:t>
            </a:r>
          </a:p>
        </p:txBody>
      </p:sp>
      <p:sp>
        <p:nvSpPr>
          <p:cNvPr id="31" name="Freeform 30"/>
          <p:cNvSpPr/>
          <p:nvPr/>
        </p:nvSpPr>
        <p:spPr>
          <a:xfrm>
            <a:off x="3980122" y="3660921"/>
            <a:ext cx="18201419" cy="6572479"/>
          </a:xfrm>
          <a:custGeom>
            <a:avLst/>
            <a:gdLst>
              <a:gd name="connsiteX0" fmla="*/ 0 w 8192772"/>
              <a:gd name="connsiteY0" fmla="*/ 1849481 h 1849481"/>
              <a:gd name="connsiteX1" fmla="*/ 1963786 w 8192772"/>
              <a:gd name="connsiteY1" fmla="*/ 1414426 h 1849481"/>
              <a:gd name="connsiteX2" fmla="*/ 4103959 w 8192772"/>
              <a:gd name="connsiteY2" fmla="*/ 226843 h 1849481"/>
              <a:gd name="connsiteX3" fmla="*/ 5291638 w 8192772"/>
              <a:gd name="connsiteY3" fmla="*/ 3436 h 1849481"/>
              <a:gd name="connsiteX4" fmla="*/ 6643946 w 8192772"/>
              <a:gd name="connsiteY4" fmla="*/ 144535 h 1849481"/>
              <a:gd name="connsiteX5" fmla="*/ 8019772 w 8192772"/>
              <a:gd name="connsiteY5" fmla="*/ 791239 h 1849481"/>
              <a:gd name="connsiteX6" fmla="*/ 8172641 w 8192772"/>
              <a:gd name="connsiteY6" fmla="*/ 873546 h 184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2772" h="1849481">
                <a:moveTo>
                  <a:pt x="0" y="1849481"/>
                </a:moveTo>
                <a:cubicBezTo>
                  <a:pt x="639896" y="1767173"/>
                  <a:pt x="1279793" y="1684866"/>
                  <a:pt x="1963786" y="1414426"/>
                </a:cubicBezTo>
                <a:cubicBezTo>
                  <a:pt x="2647779" y="1143986"/>
                  <a:pt x="3549317" y="462008"/>
                  <a:pt x="4103959" y="226843"/>
                </a:cubicBezTo>
                <a:cubicBezTo>
                  <a:pt x="4658601" y="-8322"/>
                  <a:pt x="4868307" y="17154"/>
                  <a:pt x="5291638" y="3436"/>
                </a:cubicBezTo>
                <a:cubicBezTo>
                  <a:pt x="5714969" y="-10282"/>
                  <a:pt x="6189257" y="13235"/>
                  <a:pt x="6643946" y="144535"/>
                </a:cubicBezTo>
                <a:cubicBezTo>
                  <a:pt x="7098635" y="275835"/>
                  <a:pt x="7764990" y="669737"/>
                  <a:pt x="8019772" y="791239"/>
                </a:cubicBezTo>
                <a:cubicBezTo>
                  <a:pt x="8274554" y="912741"/>
                  <a:pt x="8172641" y="873546"/>
                  <a:pt x="8172641" y="873546"/>
                </a:cubicBezTo>
              </a:path>
            </a:pathLst>
          </a:custGeom>
          <a:ln w="76200" cmpd="sng"/>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dirty="0">
              <a:ln>
                <a:solidFill>
                  <a:srgbClr val="B00000"/>
                </a:solidFill>
              </a:ln>
              <a:solidFill>
                <a:srgbClr val="B00000"/>
              </a:solidFill>
            </a:endParaRPr>
          </a:p>
        </p:txBody>
      </p:sp>
      <p:cxnSp>
        <p:nvCxnSpPr>
          <p:cNvPr id="32" name="Straight Arrow Connector 31"/>
          <p:cNvCxnSpPr/>
          <p:nvPr/>
        </p:nvCxnSpPr>
        <p:spPr>
          <a:xfrm flipV="1">
            <a:off x="3706038" y="2920880"/>
            <a:ext cx="0" cy="7392649"/>
          </a:xfrm>
          <a:prstGeom prst="straightConnector1">
            <a:avLst/>
          </a:prstGeom>
          <a:ln w="101600" cmpd="sng">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706038" y="10313529"/>
            <a:ext cx="18877181" cy="0"/>
          </a:xfrm>
          <a:prstGeom prst="straightConnector1">
            <a:avLst/>
          </a:prstGeom>
          <a:ln w="101600" cmpd="sng">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226110" y="10440988"/>
            <a:ext cx="4479331" cy="630942"/>
          </a:xfrm>
          <a:prstGeom prst="rect">
            <a:avLst/>
          </a:prstGeom>
          <a:noFill/>
        </p:spPr>
        <p:txBody>
          <a:bodyPr wrap="square" rtlCol="0">
            <a:spAutoFit/>
          </a:bodyPr>
          <a:lstStyle/>
          <a:p>
            <a:pPr algn="ctr"/>
            <a:r>
              <a:rPr lang="en-US" sz="3500" b="1" dirty="0">
                <a:solidFill>
                  <a:srgbClr val="138073"/>
                </a:solidFill>
                <a:latin typeface="Arial"/>
                <a:cs typeface="Arial"/>
              </a:rPr>
              <a:t>Khởi động</a:t>
            </a:r>
          </a:p>
        </p:txBody>
      </p:sp>
      <p:sp>
        <p:nvSpPr>
          <p:cNvPr id="57" name="TextBox 56"/>
          <p:cNvSpPr txBox="1"/>
          <p:nvPr/>
        </p:nvSpPr>
        <p:spPr>
          <a:xfrm>
            <a:off x="8128758" y="10440988"/>
            <a:ext cx="4479331" cy="630942"/>
          </a:xfrm>
          <a:prstGeom prst="rect">
            <a:avLst/>
          </a:prstGeom>
          <a:noFill/>
        </p:spPr>
        <p:txBody>
          <a:bodyPr wrap="square" rtlCol="0">
            <a:spAutoFit/>
          </a:bodyPr>
          <a:lstStyle/>
          <a:p>
            <a:pPr algn="ctr"/>
            <a:r>
              <a:rPr lang="en-US" sz="3500" b="1" dirty="0">
                <a:solidFill>
                  <a:srgbClr val="138073"/>
                </a:solidFill>
                <a:latin typeface="Arial"/>
                <a:cs typeface="Arial"/>
              </a:rPr>
              <a:t>Tăng trưởng</a:t>
            </a:r>
          </a:p>
        </p:txBody>
      </p:sp>
      <p:sp>
        <p:nvSpPr>
          <p:cNvPr id="58" name="TextBox 57"/>
          <p:cNvSpPr txBox="1"/>
          <p:nvPr/>
        </p:nvSpPr>
        <p:spPr>
          <a:xfrm>
            <a:off x="13304605" y="10440988"/>
            <a:ext cx="4479331" cy="630942"/>
          </a:xfrm>
          <a:prstGeom prst="rect">
            <a:avLst/>
          </a:prstGeom>
          <a:noFill/>
        </p:spPr>
        <p:txBody>
          <a:bodyPr wrap="square" rtlCol="0">
            <a:spAutoFit/>
          </a:bodyPr>
          <a:lstStyle/>
          <a:p>
            <a:pPr algn="ctr"/>
            <a:r>
              <a:rPr lang="en-US" sz="3500" b="1" dirty="0">
                <a:solidFill>
                  <a:srgbClr val="138073"/>
                </a:solidFill>
                <a:latin typeface="Arial"/>
                <a:cs typeface="Arial"/>
              </a:rPr>
              <a:t>Trưởng thành</a:t>
            </a:r>
          </a:p>
        </p:txBody>
      </p:sp>
      <p:sp>
        <p:nvSpPr>
          <p:cNvPr id="59" name="TextBox 58"/>
          <p:cNvSpPr txBox="1"/>
          <p:nvPr/>
        </p:nvSpPr>
        <p:spPr>
          <a:xfrm>
            <a:off x="18583816" y="10440988"/>
            <a:ext cx="4479331" cy="630942"/>
          </a:xfrm>
          <a:prstGeom prst="rect">
            <a:avLst/>
          </a:prstGeom>
          <a:noFill/>
        </p:spPr>
        <p:txBody>
          <a:bodyPr wrap="square" rtlCol="0">
            <a:spAutoFit/>
          </a:bodyPr>
          <a:lstStyle/>
          <a:p>
            <a:pPr algn="ctr"/>
            <a:r>
              <a:rPr lang="en-US" sz="3500" b="1" dirty="0">
                <a:solidFill>
                  <a:srgbClr val="138073"/>
                </a:solidFill>
                <a:latin typeface="Arial"/>
                <a:cs typeface="Arial"/>
              </a:rPr>
              <a:t>Suy thoái</a:t>
            </a:r>
          </a:p>
        </p:txBody>
      </p:sp>
      <p:sp>
        <p:nvSpPr>
          <p:cNvPr id="60" name="TextBox 59"/>
          <p:cNvSpPr txBox="1"/>
          <p:nvPr/>
        </p:nvSpPr>
        <p:spPr>
          <a:xfrm>
            <a:off x="506516" y="3175799"/>
            <a:ext cx="4479331" cy="1169551"/>
          </a:xfrm>
          <a:prstGeom prst="rect">
            <a:avLst/>
          </a:prstGeom>
          <a:noFill/>
        </p:spPr>
        <p:txBody>
          <a:bodyPr wrap="square" rtlCol="0">
            <a:spAutoFit/>
          </a:bodyPr>
          <a:lstStyle/>
          <a:p>
            <a:pPr algn="ctr"/>
            <a:r>
              <a:rPr lang="en-US" sz="3500" b="1" dirty="0">
                <a:solidFill>
                  <a:schemeClr val="accent5"/>
                </a:solidFill>
                <a:latin typeface="Arial"/>
                <a:cs typeface="Arial"/>
              </a:rPr>
              <a:t>Doanh</a:t>
            </a:r>
          </a:p>
          <a:p>
            <a:pPr algn="ctr"/>
            <a:r>
              <a:rPr lang="en-US" sz="3500" b="1" dirty="0">
                <a:solidFill>
                  <a:schemeClr val="accent5"/>
                </a:solidFill>
                <a:latin typeface="Arial"/>
                <a:cs typeface="Arial"/>
              </a:rPr>
              <a:t>thu</a:t>
            </a:r>
          </a:p>
        </p:txBody>
      </p:sp>
      <p:cxnSp>
        <p:nvCxnSpPr>
          <p:cNvPr id="3" name="Straight Connector 2"/>
          <p:cNvCxnSpPr/>
          <p:nvPr/>
        </p:nvCxnSpPr>
        <p:spPr>
          <a:xfrm flipV="1">
            <a:off x="7968180" y="2945784"/>
            <a:ext cx="0" cy="7312520"/>
          </a:xfrm>
          <a:prstGeom prst="line">
            <a:avLst/>
          </a:prstGeom>
          <a:ln>
            <a:solidFill>
              <a:srgbClr val="A2171E"/>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13304605" y="3001009"/>
            <a:ext cx="0" cy="7312520"/>
          </a:xfrm>
          <a:prstGeom prst="line">
            <a:avLst/>
          </a:prstGeom>
          <a:ln>
            <a:solidFill>
              <a:srgbClr val="A2171E"/>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18337515" y="3001009"/>
            <a:ext cx="0" cy="7312520"/>
          </a:xfrm>
          <a:prstGeom prst="line">
            <a:avLst/>
          </a:prstGeom>
          <a:ln>
            <a:solidFill>
              <a:srgbClr val="A2171E"/>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1055850" y="3175799"/>
            <a:ext cx="2564758" cy="1200329"/>
          </a:xfrm>
          <a:prstGeom prst="rect">
            <a:avLst/>
          </a:prstGeom>
          <a:noFill/>
        </p:spPr>
        <p:txBody>
          <a:bodyPr wrap="square" rtlCol="0">
            <a:spAutoFit/>
          </a:bodyPr>
          <a:lstStyle/>
          <a:p>
            <a:pPr algn="ctr"/>
            <a:r>
              <a:rPr lang="en-US" b="1" dirty="0">
                <a:latin typeface="Arial"/>
                <a:cs typeface="Arial"/>
              </a:rPr>
              <a:t>Viễn thông di động</a:t>
            </a:r>
          </a:p>
        </p:txBody>
      </p:sp>
      <p:sp>
        <p:nvSpPr>
          <p:cNvPr id="63" name="TextBox 62"/>
          <p:cNvSpPr txBox="1"/>
          <p:nvPr/>
        </p:nvSpPr>
        <p:spPr>
          <a:xfrm>
            <a:off x="9664420" y="4574296"/>
            <a:ext cx="2564758" cy="1200329"/>
          </a:xfrm>
          <a:prstGeom prst="rect">
            <a:avLst/>
          </a:prstGeom>
          <a:noFill/>
        </p:spPr>
        <p:txBody>
          <a:bodyPr wrap="square" rtlCol="0">
            <a:spAutoFit/>
          </a:bodyPr>
          <a:lstStyle/>
          <a:p>
            <a:pPr algn="ctr"/>
            <a:r>
              <a:rPr lang="en-US" b="1" dirty="0">
                <a:latin typeface="Arial"/>
                <a:cs typeface="Arial"/>
              </a:rPr>
              <a:t>Hàng không</a:t>
            </a:r>
          </a:p>
        </p:txBody>
      </p:sp>
    </p:spTree>
    <p:extLst>
      <p:ext uri="{BB962C8B-B14F-4D97-AF65-F5344CB8AC3E}">
        <p14:creationId xmlns:p14="http://schemas.microsoft.com/office/powerpoint/2010/main" val="38718402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arn(inVertical)">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ircle(in)">
                                      <p:cBhvr>
                                        <p:cTn id="22" dur="20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arn(inVertical)">
                                      <p:cBhvr>
                                        <p:cTn id="27" dur="500"/>
                                        <p:tgtEl>
                                          <p:spTgt spid="38"/>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barn(inVertical)">
                                      <p:cBhvr>
                                        <p:cTn id="35" dur="500"/>
                                        <p:tgtEl>
                                          <p:spTgt spid="57"/>
                                        </p:tgtEl>
                                      </p:cBhvr>
                                    </p:animEffect>
                                  </p:childTnLst>
                                </p:cTn>
                              </p:par>
                              <p:par>
                                <p:cTn id="36" presetID="16" presetClass="entr" presetSubtype="21"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barn(inVertical)">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barn(inVertical)">
                                      <p:cBhvr>
                                        <p:cTn id="43" dur="500"/>
                                        <p:tgtEl>
                                          <p:spTgt spid="58"/>
                                        </p:tgtEl>
                                      </p:cBhvr>
                                    </p:animEffect>
                                  </p:childTnLst>
                                </p:cTn>
                              </p:par>
                              <p:par>
                                <p:cTn id="44" presetID="16" presetClass="entr" presetSubtype="21"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barn(inVertical)">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barn(inVertical)">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1000"/>
                                        <p:tgtEl>
                                          <p:spTgt spid="63"/>
                                        </p:tgtEl>
                                      </p:cBhvr>
                                    </p:animEffect>
                                    <p:anim calcmode="lin" valueType="num">
                                      <p:cBhvr>
                                        <p:cTn id="57" dur="1000" fill="hold"/>
                                        <p:tgtEl>
                                          <p:spTgt spid="63"/>
                                        </p:tgtEl>
                                        <p:attrNameLst>
                                          <p:attrName>ppt_x</p:attrName>
                                        </p:attrNameLst>
                                      </p:cBhvr>
                                      <p:tavLst>
                                        <p:tav tm="0">
                                          <p:val>
                                            <p:strVal val="#ppt_x"/>
                                          </p:val>
                                        </p:tav>
                                        <p:tav tm="100000">
                                          <p:val>
                                            <p:strVal val="#ppt_x"/>
                                          </p:val>
                                        </p:tav>
                                      </p:tavLst>
                                    </p:anim>
                                    <p:anim calcmode="lin" valueType="num">
                                      <p:cBhvr>
                                        <p:cTn id="5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anim calcmode="lin" valueType="num">
                                      <p:cBhvr>
                                        <p:cTn id="64" dur="1000" fill="hold"/>
                                        <p:tgtEl>
                                          <p:spTgt spid="4"/>
                                        </p:tgtEl>
                                        <p:attrNameLst>
                                          <p:attrName>ppt_x</p:attrName>
                                        </p:attrNameLst>
                                      </p:cBhvr>
                                      <p:tavLst>
                                        <p:tav tm="0">
                                          <p:val>
                                            <p:strVal val="#ppt_x"/>
                                          </p:val>
                                        </p:tav>
                                        <p:tav tm="100000">
                                          <p:val>
                                            <p:strVal val="#ppt_x"/>
                                          </p:val>
                                        </p:tav>
                                      </p:tavLst>
                                    </p:anim>
                                    <p:anim calcmode="lin" valueType="num">
                                      <p:cBhvr>
                                        <p:cTn id="6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8" grpId="0"/>
      <p:bldP spid="57" grpId="0"/>
      <p:bldP spid="58" grpId="0"/>
      <p:bldP spid="59" grpId="0"/>
      <p:bldP spid="60" grpId="0"/>
      <p:bldP spid="4" grpId="0"/>
      <p:bldP spid="6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7093784" y="342000"/>
            <a:ext cx="21025723" cy="2651126"/>
          </a:xfrm>
        </p:spPr>
        <p:txBody>
          <a:bodyPr>
            <a:normAutofit/>
          </a:bodyPr>
          <a:lstStyle/>
          <a:p>
            <a:r>
              <a:rPr lang="en-US" sz="6000" dirty="0">
                <a:latin typeface="Arial" panose="020B0604020202020204" pitchFamily="34" charset="0"/>
                <a:cs typeface="Arial" panose="020B0604020202020204" pitchFamily="34" charset="0"/>
              </a:rPr>
              <a:t>Chỉ số sinh lợi (Tiếp theo)</a:t>
            </a:r>
          </a:p>
        </p:txBody>
      </p:sp>
      <p:sp>
        <p:nvSpPr>
          <p:cNvPr id="268291" name="Text Box 3"/>
          <p:cNvSpPr txBox="1">
            <a:spLocks noChangeArrowheads="1"/>
          </p:cNvSpPr>
          <p:nvPr/>
        </p:nvSpPr>
        <p:spPr bwMode="auto">
          <a:xfrm>
            <a:off x="3865237" y="3245710"/>
            <a:ext cx="4799350"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Lợi nhuận trên vốn chủ</a:t>
            </a:r>
          </a:p>
        </p:txBody>
      </p:sp>
      <p:sp>
        <p:nvSpPr>
          <p:cNvPr id="268292" name="Text Box 4"/>
          <p:cNvSpPr txBox="1">
            <a:spLocks noChangeArrowheads="1"/>
          </p:cNvSpPr>
          <p:nvPr/>
        </p:nvSpPr>
        <p:spPr bwMode="auto">
          <a:xfrm>
            <a:off x="8155512" y="3689350"/>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8293" name="Line 5"/>
          <p:cNvSpPr>
            <a:spLocks noChangeShapeType="1"/>
          </p:cNvSpPr>
          <p:nvPr/>
        </p:nvSpPr>
        <p:spPr bwMode="auto">
          <a:xfrm>
            <a:off x="10076949" y="4264026"/>
            <a:ext cx="978914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8294" name="Text Box 6"/>
          <p:cNvSpPr txBox="1">
            <a:spLocks noChangeArrowheads="1"/>
          </p:cNvSpPr>
          <p:nvPr/>
        </p:nvSpPr>
        <p:spPr bwMode="auto">
          <a:xfrm>
            <a:off x="9306680" y="3032127"/>
            <a:ext cx="10559414"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Lợi nhuận sau thuế</a:t>
            </a:r>
          </a:p>
        </p:txBody>
      </p:sp>
      <p:sp>
        <p:nvSpPr>
          <p:cNvPr id="268295" name="Text Box 7"/>
          <p:cNvSpPr txBox="1">
            <a:spLocks noChangeArrowheads="1"/>
          </p:cNvSpPr>
          <p:nvPr/>
        </p:nvSpPr>
        <p:spPr bwMode="auto">
          <a:xfrm>
            <a:off x="8540647" y="4378326"/>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Vốn chủ sở hữu</a:t>
            </a:r>
          </a:p>
        </p:txBody>
      </p:sp>
      <p:sp>
        <p:nvSpPr>
          <p:cNvPr id="268296" name="Rectangle 8"/>
          <p:cNvSpPr>
            <a:spLocks noChangeArrowheads="1"/>
          </p:cNvSpPr>
          <p:nvPr/>
        </p:nvSpPr>
        <p:spPr bwMode="auto">
          <a:xfrm>
            <a:off x="1824100" y="5705479"/>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Cho thấy lợi tức của chủ sở hữu.</a:t>
            </a:r>
          </a:p>
        </p:txBody>
      </p:sp>
      <p:sp>
        <p:nvSpPr>
          <p:cNvPr id="268297" name="Text Box 9"/>
          <p:cNvSpPr txBox="1">
            <a:spLocks noChangeArrowheads="1"/>
          </p:cNvSpPr>
          <p:nvPr/>
        </p:nvSpPr>
        <p:spPr bwMode="auto">
          <a:xfrm>
            <a:off x="3138616" y="7884447"/>
            <a:ext cx="5596714"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Lợi nhuận trên tổng tài sản</a:t>
            </a:r>
          </a:p>
        </p:txBody>
      </p:sp>
      <p:sp>
        <p:nvSpPr>
          <p:cNvPr id="268298" name="Text Box 10"/>
          <p:cNvSpPr txBox="1">
            <a:spLocks noChangeArrowheads="1"/>
          </p:cNvSpPr>
          <p:nvPr/>
        </p:nvSpPr>
        <p:spPr bwMode="auto">
          <a:xfrm>
            <a:off x="8155512" y="8089902"/>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68299" name="Line 11"/>
          <p:cNvSpPr>
            <a:spLocks noChangeShapeType="1"/>
          </p:cNvSpPr>
          <p:nvPr/>
        </p:nvSpPr>
        <p:spPr bwMode="auto">
          <a:xfrm>
            <a:off x="10076945" y="8664576"/>
            <a:ext cx="940824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68300" name="Text Box 12"/>
          <p:cNvSpPr txBox="1">
            <a:spLocks noChangeArrowheads="1"/>
          </p:cNvSpPr>
          <p:nvPr/>
        </p:nvSpPr>
        <p:spPr bwMode="auto">
          <a:xfrm>
            <a:off x="9116232" y="7432675"/>
            <a:ext cx="10559418"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Lợi nhuận sau thuế</a:t>
            </a:r>
          </a:p>
        </p:txBody>
      </p:sp>
      <p:sp>
        <p:nvSpPr>
          <p:cNvPr id="268301" name="Text Box 13"/>
          <p:cNvSpPr txBox="1">
            <a:spLocks noChangeArrowheads="1"/>
          </p:cNvSpPr>
          <p:nvPr/>
        </p:nvSpPr>
        <p:spPr bwMode="auto">
          <a:xfrm>
            <a:off x="8155515" y="8778876"/>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Tổng tài sản</a:t>
            </a:r>
          </a:p>
        </p:txBody>
      </p:sp>
      <p:sp>
        <p:nvSpPr>
          <p:cNvPr id="268302" name="Rectangle 14"/>
          <p:cNvSpPr>
            <a:spLocks noChangeArrowheads="1"/>
          </p:cNvSpPr>
          <p:nvPr/>
        </p:nvSpPr>
        <p:spPr bwMode="auto">
          <a:xfrm>
            <a:off x="1824100" y="10169529"/>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Cho thấy năng lực hoạt động của công ty trong việc sử dụng tài sản tạo ra lợi nhuận.</a:t>
            </a:r>
          </a:p>
        </p:txBody>
      </p:sp>
    </p:spTree>
    <p:extLst>
      <p:ext uri="{BB962C8B-B14F-4D97-AF65-F5344CB8AC3E}">
        <p14:creationId xmlns:p14="http://schemas.microsoft.com/office/powerpoint/2010/main" val="1602086890"/>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6019364" y="586663"/>
            <a:ext cx="21025723" cy="2651126"/>
          </a:xfrm>
        </p:spPr>
        <p:txBody>
          <a:bodyPr>
            <a:normAutofit/>
          </a:bodyPr>
          <a:lstStyle/>
          <a:p>
            <a:r>
              <a:rPr lang="en-US" sz="6000" dirty="0">
                <a:latin typeface="Arial" panose="020B0604020202020204" pitchFamily="34" charset="0"/>
                <a:cs typeface="Arial" panose="020B0604020202020204" pitchFamily="34" charset="0"/>
              </a:rPr>
              <a:t>Chỉ số sinh lợi (Tiếp theo)</a:t>
            </a:r>
          </a:p>
        </p:txBody>
      </p:sp>
      <p:sp>
        <p:nvSpPr>
          <p:cNvPr id="270341" name="Text Box 5"/>
          <p:cNvSpPr txBox="1">
            <a:spLocks noChangeArrowheads="1"/>
          </p:cNvSpPr>
          <p:nvPr/>
        </p:nvSpPr>
        <p:spPr bwMode="auto">
          <a:xfrm>
            <a:off x="2282636" y="4897497"/>
            <a:ext cx="6987839" cy="1790876"/>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287950" tIns="124778" rIns="239958" bIns="124778">
            <a:spAutoFit/>
          </a:bodyPr>
          <a:lstStyle/>
          <a:p>
            <a:pPr>
              <a:spcBef>
                <a:spcPct val="50000"/>
              </a:spcBef>
            </a:pPr>
            <a:r>
              <a:rPr lang="en-US" sz="5000" b="1" dirty="0">
                <a:solidFill>
                  <a:srgbClr val="009600"/>
                </a:solidFill>
                <a:latin typeface="Arial" panose="020B0604020202020204" pitchFamily="34" charset="0"/>
                <a:cs typeface="Arial" panose="020B0604020202020204" pitchFamily="34" charset="0"/>
              </a:rPr>
              <a:t>Lợi nhuận trên 1 cổ phần (EPS)</a:t>
            </a:r>
          </a:p>
        </p:txBody>
      </p:sp>
      <p:sp>
        <p:nvSpPr>
          <p:cNvPr id="270342" name="Text Box 6"/>
          <p:cNvSpPr txBox="1">
            <a:spLocks noChangeArrowheads="1"/>
          </p:cNvSpPr>
          <p:nvPr/>
        </p:nvSpPr>
        <p:spPr bwMode="auto">
          <a:xfrm>
            <a:off x="8781308" y="5413743"/>
            <a:ext cx="2111882" cy="1359989"/>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spcBef>
                <a:spcPct val="50000"/>
              </a:spcBef>
            </a:pPr>
            <a:r>
              <a:rPr lang="en-US" sz="7200" dirty="0"/>
              <a:t>=</a:t>
            </a:r>
          </a:p>
        </p:txBody>
      </p:sp>
      <p:sp>
        <p:nvSpPr>
          <p:cNvPr id="270343" name="Line 7"/>
          <p:cNvSpPr>
            <a:spLocks noChangeShapeType="1"/>
          </p:cNvSpPr>
          <p:nvPr/>
        </p:nvSpPr>
        <p:spPr bwMode="auto">
          <a:xfrm>
            <a:off x="10288097" y="6093737"/>
            <a:ext cx="11134998" cy="0"/>
          </a:xfrm>
          <a:prstGeom prst="line">
            <a:avLst/>
          </a:prstGeom>
          <a:noFill/>
          <a:ln w="285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87950" tIns="124778" rIns="239958" bIns="124778" anchor="ctr"/>
          <a:lstStyle/>
          <a:p>
            <a:endParaRPr lang="en-US" sz="7200" dirty="0"/>
          </a:p>
        </p:txBody>
      </p:sp>
      <p:sp>
        <p:nvSpPr>
          <p:cNvPr id="270344" name="Text Box 8"/>
          <p:cNvSpPr txBox="1">
            <a:spLocks noChangeArrowheads="1"/>
          </p:cNvSpPr>
          <p:nvPr/>
        </p:nvSpPr>
        <p:spPr bwMode="auto">
          <a:xfrm>
            <a:off x="10000305" y="4676767"/>
            <a:ext cx="12095716"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Lợi nhuận cổ phần thường</a:t>
            </a:r>
          </a:p>
        </p:txBody>
      </p:sp>
      <p:sp>
        <p:nvSpPr>
          <p:cNvPr id="270345" name="Text Box 9"/>
          <p:cNvSpPr txBox="1">
            <a:spLocks noChangeArrowheads="1"/>
          </p:cNvSpPr>
          <p:nvPr/>
        </p:nvSpPr>
        <p:spPr bwMode="auto">
          <a:xfrm>
            <a:off x="10095530" y="6358708"/>
            <a:ext cx="11520132" cy="1021434"/>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28575" algn="ctr">
                <a:solidFill>
                  <a:schemeClr val="accent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87950" tIns="124778" rIns="239958" bIns="124778">
            <a:spAutoFit/>
          </a:bodyPr>
          <a:lstStyle/>
          <a:p>
            <a:pPr algn="ctr">
              <a:spcBef>
                <a:spcPct val="50000"/>
              </a:spcBef>
            </a:pPr>
            <a:r>
              <a:rPr lang="en-US" sz="5000" b="1" dirty="0">
                <a:solidFill>
                  <a:srgbClr val="009600"/>
                </a:solidFill>
                <a:latin typeface="Arial" panose="020B0604020202020204" pitchFamily="34" charset="0"/>
                <a:cs typeface="Arial" panose="020B0604020202020204" pitchFamily="34" charset="0"/>
              </a:rPr>
              <a:t>Số lượng cổ phần thường</a:t>
            </a:r>
          </a:p>
        </p:txBody>
      </p:sp>
      <p:sp>
        <p:nvSpPr>
          <p:cNvPr id="270346" name="Rectangle 10"/>
          <p:cNvSpPr>
            <a:spLocks noChangeArrowheads="1"/>
          </p:cNvSpPr>
          <p:nvPr/>
        </p:nvSpPr>
        <p:spPr bwMode="auto">
          <a:xfrm>
            <a:off x="1691385" y="7877633"/>
            <a:ext cx="21114598" cy="1870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798" tIns="121898" rIns="243798" bIns="121898"/>
          <a:lstStyle/>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Cho thấy lợi nhuận do công ty tạo ra cho mỗi cổ phần thường (phổ thông)</a:t>
            </a:r>
          </a:p>
          <a:p>
            <a:pPr marL="914240" indent="-914240" algn="just">
              <a:spcBef>
                <a:spcPct val="50000"/>
              </a:spcBef>
              <a:buFontTx/>
              <a:buChar char="•"/>
            </a:pPr>
            <a:r>
              <a:rPr lang="en-US" sz="5000" dirty="0">
                <a:latin typeface="Arial" panose="020B0604020202020204" pitchFamily="34" charset="0"/>
                <a:cs typeface="Arial" panose="020B0604020202020204" pitchFamily="34" charset="0"/>
              </a:rPr>
              <a:t>Cho thấy khả năng sinh lợi hiện tại và dùng để dự báo khả năng sinh lợi tương lai khi đầu tư vào cổ phiếu của công ty</a:t>
            </a:r>
          </a:p>
        </p:txBody>
      </p:sp>
    </p:spTree>
    <p:extLst>
      <p:ext uri="{BB962C8B-B14F-4D97-AF65-F5344CB8AC3E}">
        <p14:creationId xmlns:p14="http://schemas.microsoft.com/office/powerpoint/2010/main" val="3836727863"/>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5071375" y="1181103"/>
            <a:ext cx="17013568" cy="1127126"/>
          </a:xfrm>
        </p:spPr>
        <p:txBody>
          <a:bodyPr>
            <a:normAutofit/>
          </a:bodyPr>
          <a:lstStyle/>
          <a:p>
            <a:r>
              <a:rPr lang="en-US" sz="6000" dirty="0">
                <a:latin typeface="Arial" panose="020B0604020202020204" pitchFamily="34" charset="0"/>
                <a:cs typeface="Arial" panose="020B0604020202020204" pitchFamily="34" charset="0"/>
              </a:rPr>
              <a:t>Phân tích Báo cáo lưu chuyển tiền tệ</a:t>
            </a:r>
          </a:p>
        </p:txBody>
      </p:sp>
      <p:sp>
        <p:nvSpPr>
          <p:cNvPr id="286723" name="Rectangle 3"/>
          <p:cNvSpPr>
            <a:spLocks noGrp="1" noChangeArrowheads="1"/>
          </p:cNvSpPr>
          <p:nvPr>
            <p:ph idx="1"/>
          </p:nvPr>
        </p:nvSpPr>
        <p:spPr>
          <a:xfrm>
            <a:off x="830762" y="4264763"/>
            <a:ext cx="21025723" cy="8702676"/>
          </a:xfrm>
        </p:spPr>
        <p:txBody>
          <a:bodyPr>
            <a:normAutofit/>
          </a:bodyPr>
          <a:lstStyle/>
          <a:p>
            <a:pPr marL="1625316" indent="-1625316">
              <a:spcBef>
                <a:spcPct val="50000"/>
              </a:spcBef>
            </a:pPr>
            <a:r>
              <a:rPr lang="en-US" sz="4500" b="1" dirty="0">
                <a:latin typeface="Arial" panose="020B0604020202020204" pitchFamily="34" charset="0"/>
                <a:cs typeface="Arial" panose="020B0604020202020204" pitchFamily="34" charset="0"/>
              </a:rPr>
              <a:t>Phân tích Báo cáo Lưu chuyển Tiền tệ</a:t>
            </a:r>
          </a:p>
          <a:p>
            <a:pPr marL="2641138" lvl="1" indent="-1422152">
              <a:spcBef>
                <a:spcPct val="50000"/>
              </a:spcBef>
              <a:buFontTx/>
              <a:buChar char="•"/>
            </a:pPr>
            <a:r>
              <a:rPr lang="en-US" sz="4500" dirty="0">
                <a:latin typeface="Arial" panose="020B0604020202020204" pitchFamily="34" charset="0"/>
                <a:cs typeface="Arial" panose="020B0604020202020204" pitchFamily="34" charset="0"/>
              </a:rPr>
              <a:t>Giữ quá nhiều tiền mặt có thể báo hiệu vốn của doanh nghiệp bị chôn trong những hoạt động đầu tư thu nhập thấp</a:t>
            </a:r>
          </a:p>
          <a:p>
            <a:pPr marL="2641138" lvl="1" indent="-1422152">
              <a:spcBef>
                <a:spcPct val="50000"/>
              </a:spcBef>
              <a:buFontTx/>
              <a:buChar char="•"/>
            </a:pPr>
            <a:r>
              <a:rPr lang="en-US" sz="4500" dirty="0">
                <a:latin typeface="Arial" panose="020B0604020202020204" pitchFamily="34" charset="0"/>
                <a:cs typeface="Arial" panose="020B0604020202020204" pitchFamily="34" charset="0"/>
              </a:rPr>
              <a:t>Tuy nhiên, giữ nhiều tiền có thể giúp doanh nghiệp giảm thiểu rủi ro thanh khoản</a:t>
            </a:r>
          </a:p>
          <a:p>
            <a:pPr marL="2641138" lvl="1" indent="-1422152">
              <a:spcBef>
                <a:spcPct val="50000"/>
              </a:spcBef>
              <a:buFontTx/>
              <a:buChar char="•"/>
            </a:pPr>
            <a:r>
              <a:rPr lang="en-US" sz="4500" dirty="0">
                <a:latin typeface="Arial" panose="020B0604020202020204" pitchFamily="34" charset="0"/>
                <a:cs typeface="Arial" panose="020B0604020202020204" pitchFamily="34" charset="0"/>
              </a:rPr>
              <a:t>Tiền thu được nhỏ hơn tiền chi ra: Nhìn chung tiền thu vào nên lớn hơn tiền chi ra, nếu không sẽ dẫn đến tình hình thiếu tiền mặt</a:t>
            </a:r>
          </a:p>
          <a:p>
            <a:pPr marL="2641138" lvl="1" indent="-1422152">
              <a:spcBef>
                <a:spcPct val="50000"/>
              </a:spcBef>
              <a:buFontTx/>
              <a:buChar char="•"/>
            </a:pPr>
            <a:r>
              <a:rPr lang="en-US" sz="4500" dirty="0">
                <a:latin typeface="Arial" panose="020B0604020202020204" pitchFamily="34" charset="0"/>
                <a:cs typeface="Arial" panose="020B0604020202020204" pitchFamily="34" charset="0"/>
              </a:rPr>
              <a:t>Dòng tiền ra từ hoạt động kinh doanh: Tiền ra từ hoạt động kinh doanh có thể báo hiệu doanh nghiệp sẽ gặp khó khăn để đáp ứng hoạt động tài chính và hoạt động đầu tư</a:t>
            </a:r>
          </a:p>
          <a:p>
            <a:pPr marL="1625316" indent="-1625316"/>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6057894"/>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3859796" y="1181103"/>
            <a:ext cx="17470650" cy="1127126"/>
          </a:xfrm>
        </p:spPr>
        <p:txBody>
          <a:bodyPr>
            <a:normAutofit/>
          </a:bodyPr>
          <a:lstStyle/>
          <a:p>
            <a:r>
              <a:rPr lang="en-US" sz="6000" dirty="0">
                <a:latin typeface="Arial" panose="020B0604020202020204" pitchFamily="34" charset="0"/>
                <a:cs typeface="Arial" panose="020B0604020202020204" pitchFamily="34" charset="0"/>
              </a:rPr>
              <a:t>Phân tích Báo cáo lưu chuyển tiền tệ (Tiếp)</a:t>
            </a:r>
          </a:p>
        </p:txBody>
      </p:sp>
      <p:sp>
        <p:nvSpPr>
          <p:cNvPr id="287747" name="Rectangle 3"/>
          <p:cNvSpPr>
            <a:spLocks noGrp="1" noChangeArrowheads="1"/>
          </p:cNvSpPr>
          <p:nvPr>
            <p:ph idx="1"/>
          </p:nvPr>
        </p:nvSpPr>
        <p:spPr>
          <a:xfrm>
            <a:off x="1" y="2895600"/>
            <a:ext cx="23158768" cy="10058400"/>
          </a:xfrm>
        </p:spPr>
        <p:txBody>
          <a:bodyPr>
            <a:normAutofit/>
          </a:bodyPr>
          <a:lstStyle/>
          <a:p>
            <a:pPr marL="2641138" lvl="1" indent="-1422152">
              <a:lnSpc>
                <a:spcPct val="110000"/>
              </a:lnSpc>
              <a:spcBef>
                <a:spcPct val="10000"/>
              </a:spcBef>
              <a:spcAft>
                <a:spcPct val="15000"/>
              </a:spcAft>
              <a:buFontTx/>
              <a:buChar char="•"/>
            </a:pPr>
            <a:r>
              <a:rPr lang="en-US" sz="4500" dirty="0">
                <a:latin typeface="Arial" panose="020B0604020202020204" pitchFamily="34" charset="0"/>
                <a:cs typeface="Arial" panose="020B0604020202020204" pitchFamily="34" charset="0"/>
              </a:rPr>
              <a:t>Tiền thu được từ hoạt động kinh doanh nhỏ hơn lợi nhuận thuần từ hoạt động kinh doanh: Lợi nhuận thuần từ hoạt động kinh doanh đã trừ những khoản chi phí không thực chi ra bằng tiền, thông thường tiền thu được từ hoạt động kinh doanh phải lớn hơn</a:t>
            </a:r>
          </a:p>
          <a:p>
            <a:pPr marL="2641138" lvl="1" indent="-1422152">
              <a:lnSpc>
                <a:spcPct val="110000"/>
              </a:lnSpc>
              <a:spcBef>
                <a:spcPct val="10000"/>
              </a:spcBef>
              <a:spcAft>
                <a:spcPct val="15000"/>
              </a:spcAft>
              <a:buFontTx/>
              <a:buChar char="•"/>
            </a:pPr>
            <a:r>
              <a:rPr lang="en-US" sz="4500" dirty="0">
                <a:latin typeface="Arial" panose="020B0604020202020204" pitchFamily="34" charset="0"/>
                <a:cs typeface="Arial" panose="020B0604020202020204" pitchFamily="34" charset="0"/>
              </a:rPr>
              <a:t>Dòng tiền vào ổn định từ hoạt động đầu tư:  Dòng tiền vào ổn định từ hoạt động đầu tư có thể báo hiệu doanh nghiệp bán bớt tài sản để thu hẹp sản xuất hay thanh toán bớt nợ</a:t>
            </a:r>
          </a:p>
          <a:p>
            <a:pPr marL="2641138" lvl="1" indent="-1422152">
              <a:lnSpc>
                <a:spcPct val="110000"/>
              </a:lnSpc>
              <a:spcBef>
                <a:spcPct val="10000"/>
              </a:spcBef>
              <a:spcAft>
                <a:spcPct val="15000"/>
              </a:spcAft>
              <a:buFontTx/>
              <a:buChar char="•"/>
            </a:pPr>
            <a:r>
              <a:rPr lang="en-US" sz="4500" dirty="0">
                <a:latin typeface="Arial" panose="020B0604020202020204" pitchFamily="34" charset="0"/>
                <a:cs typeface="Arial" panose="020B0604020202020204" pitchFamily="34" charset="0"/>
              </a:rPr>
              <a:t>Tiền thu được từ di vay liên tục lớn hơn tiền chi ra thanh toán bớt khoản vay:  Có thể báo hiệu doanh nghiệp liên tục dùng tiền vay để tài trợ hoạt động đầu tư vào hoạt động kinh doanh.   Doanh nghiệp nên có dòng tiền vào từ hoạt động kinh doanh để đảm bảo tồn tại lâu dài</a:t>
            </a:r>
          </a:p>
          <a:p>
            <a:pPr marL="1625316" indent="-1625316">
              <a:lnSpc>
                <a:spcPct val="110000"/>
              </a:lnSpc>
              <a:spcBef>
                <a:spcPct val="10000"/>
              </a:spcBef>
              <a:spcAft>
                <a:spcPct val="15000"/>
              </a:spcAft>
            </a:pPr>
            <a:endParaRPr lang="en-US" sz="4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4361193"/>
      </p:ext>
    </p:extLst>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solidFill>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solidFill>
                  <a:schemeClr val="bg1"/>
                </a:solidFill>
              </a:rPr>
              <a:t>9</a:t>
            </a:r>
            <a:endParaRPr lang="en-US" altLang="en-US" sz="3000">
              <a:solidFill>
                <a:schemeClr val="bg1"/>
              </a:solidFill>
            </a:endParaRPr>
          </a:p>
        </p:txBody>
      </p:sp>
      <p:sp>
        <p:nvSpPr>
          <p:cNvPr id="24" name="Oval 17"/>
          <p:cNvSpPr>
            <a:spLocks noChangeArrowheads="1"/>
          </p:cNvSpPr>
          <p:nvPr/>
        </p:nvSpPr>
        <p:spPr bwMode="gray">
          <a:xfrm>
            <a:off x="6132502" y="11252597"/>
            <a:ext cx="755453" cy="647531"/>
          </a:xfrm>
          <a:prstGeom prst="ellipse">
            <a:avLst/>
          </a:prstGeom>
          <a:solidFill>
            <a:srgbClr val="EAEAEA"/>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t>10</a:t>
            </a:r>
            <a:endParaRPr lang="en-US" altLang="en-US" sz="3000"/>
          </a:p>
        </p:txBody>
      </p:sp>
    </p:spTree>
    <p:extLst>
      <p:ext uri="{BB962C8B-B14F-4D97-AF65-F5344CB8AC3E}">
        <p14:creationId xmlns:p14="http://schemas.microsoft.com/office/powerpoint/2010/main" val="1040426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Diamond 43">
            <a:extLst>
              <a:ext uri="{FF2B5EF4-FFF2-40B4-BE49-F238E27FC236}">
                <a16:creationId xmlns:a16="http://schemas.microsoft.com/office/drawing/2014/main" id="{01D7718C-AECA-D242-832D-96A07AB69608}"/>
              </a:ext>
            </a:extLst>
          </p:cNvPr>
          <p:cNvSpPr>
            <a:spLocks noChangeArrowheads="1"/>
          </p:cNvSpPr>
          <p:nvPr/>
        </p:nvSpPr>
        <p:spPr bwMode="auto">
          <a:xfrm>
            <a:off x="9108456" y="1751889"/>
            <a:ext cx="4331163" cy="2326786"/>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692" b="1" dirty="0"/>
              <a:t>   </a:t>
            </a:r>
          </a:p>
        </p:txBody>
      </p:sp>
      <p:cxnSp>
        <p:nvCxnSpPr>
          <p:cNvPr id="13" name="Straight Arrow Connector 12">
            <a:extLst>
              <a:ext uri="{FF2B5EF4-FFF2-40B4-BE49-F238E27FC236}">
                <a16:creationId xmlns:a16="http://schemas.microsoft.com/office/drawing/2014/main" id="{EFBBA09C-BB67-C34D-9E7D-979B81E2BEE0}"/>
              </a:ext>
            </a:extLst>
          </p:cNvPr>
          <p:cNvCxnSpPr>
            <a:cxnSpLocks noChangeShapeType="1"/>
          </p:cNvCxnSpPr>
          <p:nvPr/>
        </p:nvCxnSpPr>
        <p:spPr bwMode="auto">
          <a:xfrm>
            <a:off x="21581430" y="5139132"/>
            <a:ext cx="0" cy="2016029"/>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cxnSp>
        <p:nvCxnSpPr>
          <p:cNvPr id="24" name="Straight Connector 23">
            <a:extLst>
              <a:ext uri="{FF2B5EF4-FFF2-40B4-BE49-F238E27FC236}">
                <a16:creationId xmlns:a16="http://schemas.microsoft.com/office/drawing/2014/main" id="{4B7BDB9E-A709-FD45-83C6-6F792F6054BF}"/>
              </a:ext>
            </a:extLst>
          </p:cNvPr>
          <p:cNvCxnSpPr>
            <a:cxnSpLocks noChangeShapeType="1"/>
          </p:cNvCxnSpPr>
          <p:nvPr/>
        </p:nvCxnSpPr>
        <p:spPr bwMode="auto">
          <a:xfrm>
            <a:off x="6933164" y="2913340"/>
            <a:ext cx="2245213"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6148" name="TextBox 29">
            <a:extLst>
              <a:ext uri="{FF2B5EF4-FFF2-40B4-BE49-F238E27FC236}">
                <a16:creationId xmlns:a16="http://schemas.microsoft.com/office/drawing/2014/main" id="{073CEC12-7B75-5D49-B352-DA5BF0411D1F}"/>
              </a:ext>
            </a:extLst>
          </p:cNvPr>
          <p:cNvSpPr txBox="1">
            <a:spLocks noChangeArrowheads="1"/>
          </p:cNvSpPr>
          <p:nvPr/>
        </p:nvSpPr>
        <p:spPr bwMode="auto">
          <a:xfrm>
            <a:off x="5934857" y="1806273"/>
            <a:ext cx="4105867" cy="92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Thực tế &gt; Tối </a:t>
            </a:r>
            <a:r>
              <a:rPr lang="vi-VN" altLang="en-VN" sz="2692" b="1" dirty="0"/>
              <a:t>ư</a:t>
            </a:r>
            <a:r>
              <a:rPr lang="en-US" altLang="en-VN" sz="2692" b="1" dirty="0"/>
              <a:t>u (Overleveraged)</a:t>
            </a:r>
          </a:p>
        </p:txBody>
      </p:sp>
      <p:cxnSp>
        <p:nvCxnSpPr>
          <p:cNvPr id="39" name="Straight Arrow Connector 38">
            <a:extLst>
              <a:ext uri="{FF2B5EF4-FFF2-40B4-BE49-F238E27FC236}">
                <a16:creationId xmlns:a16="http://schemas.microsoft.com/office/drawing/2014/main" id="{A783F494-6FA6-CE4D-BEDB-52A27C09A6FD}"/>
              </a:ext>
            </a:extLst>
          </p:cNvPr>
          <p:cNvCxnSpPr>
            <a:cxnSpLocks noChangeShapeType="1"/>
          </p:cNvCxnSpPr>
          <p:nvPr/>
        </p:nvCxnSpPr>
        <p:spPr bwMode="auto">
          <a:xfrm>
            <a:off x="6937046" y="2901688"/>
            <a:ext cx="0" cy="959458"/>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cxnSp>
        <p:nvCxnSpPr>
          <p:cNvPr id="40" name="Straight Arrow Connector 39">
            <a:extLst>
              <a:ext uri="{FF2B5EF4-FFF2-40B4-BE49-F238E27FC236}">
                <a16:creationId xmlns:a16="http://schemas.microsoft.com/office/drawing/2014/main" id="{51BAFD94-43F8-384E-9907-914BDD1AF57F}"/>
              </a:ext>
            </a:extLst>
          </p:cNvPr>
          <p:cNvCxnSpPr>
            <a:cxnSpLocks noChangeShapeType="1"/>
          </p:cNvCxnSpPr>
          <p:nvPr/>
        </p:nvCxnSpPr>
        <p:spPr bwMode="auto">
          <a:xfrm>
            <a:off x="19410022" y="2901687"/>
            <a:ext cx="0" cy="916731"/>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sp>
        <p:nvSpPr>
          <p:cNvPr id="6151" name="TextBox 46">
            <a:extLst>
              <a:ext uri="{FF2B5EF4-FFF2-40B4-BE49-F238E27FC236}">
                <a16:creationId xmlns:a16="http://schemas.microsoft.com/office/drawing/2014/main" id="{7F1B3272-C1D2-0C44-9DFE-93D1A149AB44}"/>
              </a:ext>
            </a:extLst>
          </p:cNvPr>
          <p:cNvSpPr txBox="1">
            <a:spLocks noChangeArrowheads="1"/>
          </p:cNvSpPr>
          <p:nvPr/>
        </p:nvSpPr>
        <p:spPr bwMode="auto">
          <a:xfrm>
            <a:off x="9868062" y="2477486"/>
            <a:ext cx="3251288" cy="84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447" b="1" dirty="0"/>
              <a:t>Liệu tỷ lệ Nợ đang &gt; tối </a:t>
            </a:r>
            <a:r>
              <a:rPr lang="vi-VN" altLang="en-VN" sz="2447" b="1" dirty="0"/>
              <a:t>ư</a:t>
            </a:r>
            <a:r>
              <a:rPr lang="en-US" altLang="en-VN" sz="2447" b="1" dirty="0"/>
              <a:t>u hay &lt; tối </a:t>
            </a:r>
            <a:r>
              <a:rPr lang="vi-VN" altLang="en-VN" sz="2447" b="1" dirty="0"/>
              <a:t>ưu</a:t>
            </a:r>
            <a:r>
              <a:rPr lang="en-US" altLang="en-VN" sz="2447" b="1" dirty="0"/>
              <a:t>?</a:t>
            </a:r>
          </a:p>
        </p:txBody>
      </p:sp>
      <p:grpSp>
        <p:nvGrpSpPr>
          <p:cNvPr id="6152" name="Group 52">
            <a:extLst>
              <a:ext uri="{FF2B5EF4-FFF2-40B4-BE49-F238E27FC236}">
                <a16:creationId xmlns:a16="http://schemas.microsoft.com/office/drawing/2014/main" id="{F5417491-52C0-1E47-987B-755C1BD508AD}"/>
              </a:ext>
            </a:extLst>
          </p:cNvPr>
          <p:cNvGrpSpPr>
            <a:grpSpLocks/>
          </p:cNvGrpSpPr>
          <p:nvPr/>
        </p:nvGrpSpPr>
        <p:grpSpPr bwMode="auto">
          <a:xfrm>
            <a:off x="19536222" y="10352066"/>
            <a:ext cx="3868914" cy="1790731"/>
            <a:chOff x="6515760" y="3259820"/>
            <a:chExt cx="1580414" cy="950991"/>
          </a:xfrm>
        </p:grpSpPr>
        <p:sp>
          <p:nvSpPr>
            <p:cNvPr id="6203" name="Diamond 42">
              <a:extLst>
                <a:ext uri="{FF2B5EF4-FFF2-40B4-BE49-F238E27FC236}">
                  <a16:creationId xmlns:a16="http://schemas.microsoft.com/office/drawing/2014/main" id="{89389136-B61E-CA4A-84E5-18791EF7C0A6}"/>
                </a:ext>
              </a:extLst>
            </p:cNvPr>
            <p:cNvSpPr>
              <a:spLocks noChangeArrowheads="1"/>
            </p:cNvSpPr>
            <p:nvPr/>
          </p:nvSpPr>
          <p:spPr bwMode="auto">
            <a:xfrm>
              <a:off x="6515760" y="3259820"/>
              <a:ext cx="1580414" cy="950991"/>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447" b="1" dirty="0"/>
                <a:t>   </a:t>
              </a:r>
            </a:p>
          </p:txBody>
        </p:sp>
        <p:sp>
          <p:nvSpPr>
            <p:cNvPr id="6204" name="TextBox 47">
              <a:extLst>
                <a:ext uri="{FF2B5EF4-FFF2-40B4-BE49-F238E27FC236}">
                  <a16:creationId xmlns:a16="http://schemas.microsoft.com/office/drawing/2014/main" id="{580780E9-F834-FC44-BE52-FC813EBDE962}"/>
                </a:ext>
              </a:extLst>
            </p:cNvPr>
            <p:cNvSpPr txBox="1">
              <a:spLocks noChangeArrowheads="1"/>
            </p:cNvSpPr>
            <p:nvPr/>
          </p:nvSpPr>
          <p:spPr bwMode="auto">
            <a:xfrm>
              <a:off x="6797864" y="3537301"/>
              <a:ext cx="1255468" cy="449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447" b="1" dirty="0"/>
                <a:t>Liệu cổ đông có muốn cổ tức?</a:t>
              </a:r>
            </a:p>
          </p:txBody>
        </p:sp>
      </p:grpSp>
      <p:cxnSp>
        <p:nvCxnSpPr>
          <p:cNvPr id="56" name="Straight Connector 55">
            <a:extLst>
              <a:ext uri="{FF2B5EF4-FFF2-40B4-BE49-F238E27FC236}">
                <a16:creationId xmlns:a16="http://schemas.microsoft.com/office/drawing/2014/main" id="{E00F21DD-C677-D846-9C88-B2C0DC75FBAF}"/>
              </a:ext>
            </a:extLst>
          </p:cNvPr>
          <p:cNvCxnSpPr>
            <a:cxnSpLocks noChangeShapeType="1"/>
          </p:cNvCxnSpPr>
          <p:nvPr/>
        </p:nvCxnSpPr>
        <p:spPr bwMode="auto">
          <a:xfrm>
            <a:off x="16135429" y="5123594"/>
            <a:ext cx="1052688"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58" name="Straight Connector 57">
            <a:extLst>
              <a:ext uri="{FF2B5EF4-FFF2-40B4-BE49-F238E27FC236}">
                <a16:creationId xmlns:a16="http://schemas.microsoft.com/office/drawing/2014/main" id="{103C2028-0B3A-7042-8183-E7D9A5415AA4}"/>
              </a:ext>
            </a:extLst>
          </p:cNvPr>
          <p:cNvCxnSpPr>
            <a:cxnSpLocks noChangeShapeType="1"/>
          </p:cNvCxnSpPr>
          <p:nvPr/>
        </p:nvCxnSpPr>
        <p:spPr bwMode="auto">
          <a:xfrm>
            <a:off x="3130283" y="8996391"/>
            <a:ext cx="1056571"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60" name="Straight Connector 59">
            <a:extLst>
              <a:ext uri="{FF2B5EF4-FFF2-40B4-BE49-F238E27FC236}">
                <a16:creationId xmlns:a16="http://schemas.microsoft.com/office/drawing/2014/main" id="{999A401A-9D45-F24C-8E3D-63F0E5CDF67D}"/>
              </a:ext>
            </a:extLst>
          </p:cNvPr>
          <p:cNvCxnSpPr>
            <a:cxnSpLocks noChangeShapeType="1"/>
          </p:cNvCxnSpPr>
          <p:nvPr/>
        </p:nvCxnSpPr>
        <p:spPr bwMode="auto">
          <a:xfrm>
            <a:off x="20919087" y="8973085"/>
            <a:ext cx="1052685"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70" name="Rectangle 69">
            <a:extLst>
              <a:ext uri="{FF2B5EF4-FFF2-40B4-BE49-F238E27FC236}">
                <a16:creationId xmlns:a16="http://schemas.microsoft.com/office/drawing/2014/main" id="{B5E11CCB-2D59-CB45-9FA8-F7A65E997228}"/>
              </a:ext>
            </a:extLst>
          </p:cNvPr>
          <p:cNvSpPr/>
          <p:nvPr/>
        </p:nvSpPr>
        <p:spPr bwMode="auto">
          <a:xfrm>
            <a:off x="1195826" y="5970405"/>
            <a:ext cx="5115825" cy="3227978"/>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Nhanh chóng giảm Nợ</a:t>
            </a:r>
          </a:p>
          <a:p>
            <a:pPr>
              <a:buFontTx/>
              <a:buAutoNum type="arabicPeriod"/>
              <a:defRPr/>
            </a:pPr>
            <a:r>
              <a:rPr lang="en-US" altLang="en-VN" sz="2692" b="1" dirty="0"/>
              <a:t>Hoán đổi Nợ thành Cổ Phần</a:t>
            </a:r>
          </a:p>
          <a:p>
            <a:pPr>
              <a:buFontTx/>
              <a:buAutoNum type="arabicPeriod"/>
              <a:defRPr/>
            </a:pPr>
            <a:r>
              <a:rPr lang="en-US" altLang="en-VN" sz="2692" b="1" dirty="0"/>
              <a:t>Bán tài sản, dùng tiền để trả nợ</a:t>
            </a:r>
          </a:p>
          <a:p>
            <a:pPr>
              <a:buFontTx/>
              <a:buAutoNum type="arabicPeriod"/>
              <a:defRPr/>
            </a:pPr>
            <a:r>
              <a:rPr lang="en-US" altLang="en-VN" sz="2692" b="1" dirty="0"/>
              <a:t>Th</a:t>
            </a:r>
            <a:r>
              <a:rPr lang="vi-VN" altLang="en-VN" sz="2692" b="1" dirty="0"/>
              <a:t>ương</a:t>
            </a:r>
            <a:r>
              <a:rPr lang="en-US" altLang="en-VN" sz="2692" b="1" dirty="0"/>
              <a:t> l</a:t>
            </a:r>
            <a:r>
              <a:rPr lang="vi-VN" altLang="en-VN" sz="2692" b="1" dirty="0"/>
              <a:t>ượng</a:t>
            </a:r>
            <a:r>
              <a:rPr lang="en-US" altLang="en-VN" sz="2692" b="1" dirty="0"/>
              <a:t> lại với chủ Nợ</a:t>
            </a:r>
          </a:p>
        </p:txBody>
      </p:sp>
      <p:cxnSp>
        <p:nvCxnSpPr>
          <p:cNvPr id="44" name="Straight Connector 43">
            <a:extLst>
              <a:ext uri="{FF2B5EF4-FFF2-40B4-BE49-F238E27FC236}">
                <a16:creationId xmlns:a16="http://schemas.microsoft.com/office/drawing/2014/main" id="{0FF67CEE-29CC-6E41-B231-748CB7CB88BF}"/>
              </a:ext>
            </a:extLst>
          </p:cNvPr>
          <p:cNvCxnSpPr>
            <a:cxnSpLocks noChangeShapeType="1"/>
          </p:cNvCxnSpPr>
          <p:nvPr/>
        </p:nvCxnSpPr>
        <p:spPr bwMode="auto">
          <a:xfrm>
            <a:off x="13439619" y="2901687"/>
            <a:ext cx="5970404"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6158" name="TextBox 29">
            <a:extLst>
              <a:ext uri="{FF2B5EF4-FFF2-40B4-BE49-F238E27FC236}">
                <a16:creationId xmlns:a16="http://schemas.microsoft.com/office/drawing/2014/main" id="{9B3C6E77-59C8-C54F-A71F-6EB88701C58A}"/>
              </a:ext>
            </a:extLst>
          </p:cNvPr>
          <p:cNvSpPr txBox="1">
            <a:spLocks noChangeArrowheads="1"/>
          </p:cNvSpPr>
          <p:nvPr/>
        </p:nvSpPr>
        <p:spPr bwMode="auto">
          <a:xfrm>
            <a:off x="13214320" y="1806273"/>
            <a:ext cx="4105867" cy="92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Thực tế &lt; Tối </a:t>
            </a:r>
            <a:r>
              <a:rPr lang="vi-VN" altLang="en-VN" sz="2692" b="1" dirty="0"/>
              <a:t>ư</a:t>
            </a:r>
            <a:r>
              <a:rPr lang="en-US" altLang="en-VN" sz="2692" b="1" dirty="0"/>
              <a:t>u (Underleveraged)</a:t>
            </a:r>
          </a:p>
        </p:txBody>
      </p:sp>
      <p:grpSp>
        <p:nvGrpSpPr>
          <p:cNvPr id="6159" name="Group 3">
            <a:extLst>
              <a:ext uri="{FF2B5EF4-FFF2-40B4-BE49-F238E27FC236}">
                <a16:creationId xmlns:a16="http://schemas.microsoft.com/office/drawing/2014/main" id="{EEF641AE-C0AB-EF44-A133-9DCAB75E8928}"/>
              </a:ext>
            </a:extLst>
          </p:cNvPr>
          <p:cNvGrpSpPr>
            <a:grpSpLocks/>
          </p:cNvGrpSpPr>
          <p:nvPr/>
        </p:nvGrpSpPr>
        <p:grpSpPr bwMode="auto">
          <a:xfrm>
            <a:off x="4788945" y="3919414"/>
            <a:ext cx="4191322" cy="2085949"/>
            <a:chOff x="1547664" y="1586707"/>
            <a:chExt cx="1834669" cy="1026763"/>
          </a:xfrm>
        </p:grpSpPr>
        <p:sp>
          <p:nvSpPr>
            <p:cNvPr id="6201" name="Diamond 43">
              <a:extLst>
                <a:ext uri="{FF2B5EF4-FFF2-40B4-BE49-F238E27FC236}">
                  <a16:creationId xmlns:a16="http://schemas.microsoft.com/office/drawing/2014/main" id="{0C2CCBB8-A1BC-B947-937F-AD7464A6046F}"/>
                </a:ext>
              </a:extLst>
            </p:cNvPr>
            <p:cNvSpPr>
              <a:spLocks noChangeArrowheads="1"/>
            </p:cNvSpPr>
            <p:nvPr/>
          </p:nvSpPr>
          <p:spPr bwMode="auto">
            <a:xfrm>
              <a:off x="1547664" y="1586707"/>
              <a:ext cx="1834669" cy="1026763"/>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447" b="1" dirty="0"/>
                <a:t>   </a:t>
              </a:r>
            </a:p>
          </p:txBody>
        </p:sp>
        <p:sp>
          <p:nvSpPr>
            <p:cNvPr id="6202" name="TextBox 46">
              <a:extLst>
                <a:ext uri="{FF2B5EF4-FFF2-40B4-BE49-F238E27FC236}">
                  <a16:creationId xmlns:a16="http://schemas.microsoft.com/office/drawing/2014/main" id="{76DF1F2A-F1EF-454D-92E4-AC609411F222}"/>
                </a:ext>
              </a:extLst>
            </p:cNvPr>
            <p:cNvSpPr txBox="1">
              <a:spLocks noChangeArrowheads="1"/>
            </p:cNvSpPr>
            <p:nvPr/>
          </p:nvSpPr>
          <p:spPr bwMode="auto">
            <a:xfrm>
              <a:off x="1820962" y="1734475"/>
              <a:ext cx="1330126" cy="6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VN" sz="2447" b="1" dirty="0"/>
                <a:t>Liệu doanh nghiệp có khả năng phá sản?</a:t>
              </a:r>
            </a:p>
          </p:txBody>
        </p:sp>
      </p:grpSp>
      <p:grpSp>
        <p:nvGrpSpPr>
          <p:cNvPr id="6160" name="Group 48">
            <a:extLst>
              <a:ext uri="{FF2B5EF4-FFF2-40B4-BE49-F238E27FC236}">
                <a16:creationId xmlns:a16="http://schemas.microsoft.com/office/drawing/2014/main" id="{D785AE4E-DFF2-CC42-9FBC-D675F6D2C0F2}"/>
              </a:ext>
            </a:extLst>
          </p:cNvPr>
          <p:cNvGrpSpPr>
            <a:grpSpLocks/>
          </p:cNvGrpSpPr>
          <p:nvPr/>
        </p:nvGrpSpPr>
        <p:grpSpPr bwMode="auto">
          <a:xfrm>
            <a:off x="17164809" y="3884453"/>
            <a:ext cx="4490427" cy="2509356"/>
            <a:chOff x="1547664" y="1586707"/>
            <a:chExt cx="1834669" cy="1026763"/>
          </a:xfrm>
        </p:grpSpPr>
        <p:sp>
          <p:nvSpPr>
            <p:cNvPr id="6199" name="Diamond 43">
              <a:extLst>
                <a:ext uri="{FF2B5EF4-FFF2-40B4-BE49-F238E27FC236}">
                  <a16:creationId xmlns:a16="http://schemas.microsoft.com/office/drawing/2014/main" id="{91363A17-AA6B-5D4E-AC84-0B029BF21794}"/>
                </a:ext>
              </a:extLst>
            </p:cNvPr>
            <p:cNvSpPr>
              <a:spLocks noChangeArrowheads="1"/>
            </p:cNvSpPr>
            <p:nvPr/>
          </p:nvSpPr>
          <p:spPr bwMode="auto">
            <a:xfrm>
              <a:off x="1547664" y="1586707"/>
              <a:ext cx="1834669" cy="1026763"/>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447" b="1" dirty="0"/>
                <a:t>   </a:t>
              </a:r>
            </a:p>
          </p:txBody>
        </p:sp>
        <p:sp>
          <p:nvSpPr>
            <p:cNvPr id="6200" name="TextBox 50">
              <a:extLst>
                <a:ext uri="{FF2B5EF4-FFF2-40B4-BE49-F238E27FC236}">
                  <a16:creationId xmlns:a16="http://schemas.microsoft.com/office/drawing/2014/main" id="{6C87A1D8-C45D-434E-B351-5E74D2F7C631}"/>
                </a:ext>
              </a:extLst>
            </p:cNvPr>
            <p:cNvSpPr txBox="1">
              <a:spLocks noChangeArrowheads="1"/>
            </p:cNvSpPr>
            <p:nvPr/>
          </p:nvSpPr>
          <p:spPr bwMode="auto">
            <a:xfrm>
              <a:off x="1793941" y="1894549"/>
              <a:ext cx="1330126" cy="5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VN" sz="2447" b="1" dirty="0"/>
                <a:t>Liệu doanh nghiệp có khả năng bị thâu tóm?</a:t>
              </a:r>
            </a:p>
          </p:txBody>
        </p:sp>
      </p:grpSp>
      <p:cxnSp>
        <p:nvCxnSpPr>
          <p:cNvPr id="53" name="Straight Arrow Connector 52">
            <a:extLst>
              <a:ext uri="{FF2B5EF4-FFF2-40B4-BE49-F238E27FC236}">
                <a16:creationId xmlns:a16="http://schemas.microsoft.com/office/drawing/2014/main" id="{4A4951AE-437B-FE4A-85EB-3143B0777C94}"/>
              </a:ext>
            </a:extLst>
          </p:cNvPr>
          <p:cNvCxnSpPr>
            <a:cxnSpLocks noChangeShapeType="1"/>
          </p:cNvCxnSpPr>
          <p:nvPr/>
        </p:nvCxnSpPr>
        <p:spPr bwMode="auto">
          <a:xfrm>
            <a:off x="4186854" y="4921603"/>
            <a:ext cx="0" cy="959458"/>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cxnSp>
        <p:nvCxnSpPr>
          <p:cNvPr id="55" name="Straight Connector 54">
            <a:extLst>
              <a:ext uri="{FF2B5EF4-FFF2-40B4-BE49-F238E27FC236}">
                <a16:creationId xmlns:a16="http://schemas.microsoft.com/office/drawing/2014/main" id="{C70626F1-5390-5849-B8B3-34103B2F68BC}"/>
              </a:ext>
            </a:extLst>
          </p:cNvPr>
          <p:cNvCxnSpPr>
            <a:cxnSpLocks noChangeShapeType="1"/>
          </p:cNvCxnSpPr>
          <p:nvPr/>
        </p:nvCxnSpPr>
        <p:spPr bwMode="auto">
          <a:xfrm>
            <a:off x="8980269" y="4917717"/>
            <a:ext cx="1378982"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57" name="Straight Connector 56">
            <a:extLst>
              <a:ext uri="{FF2B5EF4-FFF2-40B4-BE49-F238E27FC236}">
                <a16:creationId xmlns:a16="http://schemas.microsoft.com/office/drawing/2014/main" id="{288C23FC-1630-3B43-B0B1-2744DB7D87EA}"/>
              </a:ext>
            </a:extLst>
          </p:cNvPr>
          <p:cNvCxnSpPr>
            <a:cxnSpLocks noChangeShapeType="1"/>
          </p:cNvCxnSpPr>
          <p:nvPr/>
        </p:nvCxnSpPr>
        <p:spPr bwMode="auto">
          <a:xfrm>
            <a:off x="4186855" y="4917717"/>
            <a:ext cx="602091"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6164" name="TextBox 34">
            <a:extLst>
              <a:ext uri="{FF2B5EF4-FFF2-40B4-BE49-F238E27FC236}">
                <a16:creationId xmlns:a16="http://schemas.microsoft.com/office/drawing/2014/main" id="{B32A6934-EDCB-EE4B-80E3-5DF247F67841}"/>
              </a:ext>
            </a:extLst>
          </p:cNvPr>
          <p:cNvSpPr txBox="1">
            <a:spLocks noChangeArrowheads="1"/>
          </p:cNvSpPr>
          <p:nvPr/>
        </p:nvSpPr>
        <p:spPr bwMode="auto">
          <a:xfrm>
            <a:off x="3957672" y="4121407"/>
            <a:ext cx="978882"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Có</a:t>
            </a:r>
          </a:p>
        </p:txBody>
      </p:sp>
      <p:cxnSp>
        <p:nvCxnSpPr>
          <p:cNvPr id="59" name="Straight Connector 58">
            <a:extLst>
              <a:ext uri="{FF2B5EF4-FFF2-40B4-BE49-F238E27FC236}">
                <a16:creationId xmlns:a16="http://schemas.microsoft.com/office/drawing/2014/main" id="{FEEF33DD-B387-0943-984F-AB6BBA2ED01F}"/>
              </a:ext>
            </a:extLst>
          </p:cNvPr>
          <p:cNvCxnSpPr>
            <a:cxnSpLocks noChangeShapeType="1"/>
          </p:cNvCxnSpPr>
          <p:nvPr/>
        </p:nvCxnSpPr>
        <p:spPr bwMode="auto">
          <a:xfrm>
            <a:off x="6544717" y="7469803"/>
            <a:ext cx="1056571"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61" name="Straight Arrow Connector 60">
            <a:extLst>
              <a:ext uri="{FF2B5EF4-FFF2-40B4-BE49-F238E27FC236}">
                <a16:creationId xmlns:a16="http://schemas.microsoft.com/office/drawing/2014/main" id="{791DD019-825A-4643-A524-9E692E7FF911}"/>
              </a:ext>
            </a:extLst>
          </p:cNvPr>
          <p:cNvCxnSpPr>
            <a:cxnSpLocks noChangeShapeType="1"/>
          </p:cNvCxnSpPr>
          <p:nvPr/>
        </p:nvCxnSpPr>
        <p:spPr bwMode="auto">
          <a:xfrm>
            <a:off x="6544717" y="7438728"/>
            <a:ext cx="0" cy="1740234"/>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65" name="Straight Arrow Connector 64">
            <a:extLst>
              <a:ext uri="{FF2B5EF4-FFF2-40B4-BE49-F238E27FC236}">
                <a16:creationId xmlns:a16="http://schemas.microsoft.com/office/drawing/2014/main" id="{8C3A27C8-8F1F-D840-B42A-1A8C2E962264}"/>
              </a:ext>
            </a:extLst>
          </p:cNvPr>
          <p:cNvCxnSpPr>
            <a:cxnSpLocks noChangeShapeType="1"/>
          </p:cNvCxnSpPr>
          <p:nvPr/>
        </p:nvCxnSpPr>
        <p:spPr bwMode="auto">
          <a:xfrm>
            <a:off x="10285444" y="8953664"/>
            <a:ext cx="0" cy="1736349"/>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71" name="Rectangle 70">
            <a:extLst>
              <a:ext uri="{FF2B5EF4-FFF2-40B4-BE49-F238E27FC236}">
                <a16:creationId xmlns:a16="http://schemas.microsoft.com/office/drawing/2014/main" id="{CFE92C12-D499-5549-B04C-002B85C98527}"/>
              </a:ext>
            </a:extLst>
          </p:cNvPr>
          <p:cNvSpPr/>
          <p:nvPr/>
        </p:nvSpPr>
        <p:spPr bwMode="auto">
          <a:xfrm>
            <a:off x="2306780" y="9431451"/>
            <a:ext cx="5232358" cy="1938343"/>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Thực hiện những dự án này với vốn góp mới hoặc lợi nhuận giữ lại (huy động vốn nội bộ)</a:t>
            </a:r>
          </a:p>
        </p:txBody>
      </p:sp>
      <p:sp>
        <p:nvSpPr>
          <p:cNvPr id="72" name="Rectangle 71">
            <a:extLst>
              <a:ext uri="{FF2B5EF4-FFF2-40B4-BE49-F238E27FC236}">
                <a16:creationId xmlns:a16="http://schemas.microsoft.com/office/drawing/2014/main" id="{A386789C-EC8B-B245-86BB-97A26A638EFE}"/>
              </a:ext>
            </a:extLst>
          </p:cNvPr>
          <p:cNvSpPr/>
          <p:nvPr/>
        </p:nvSpPr>
        <p:spPr bwMode="auto">
          <a:xfrm>
            <a:off x="7713936" y="10763818"/>
            <a:ext cx="5236241" cy="2388937"/>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marL="228600" indent="-2286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Tx/>
              <a:buAutoNum type="arabicPeriod"/>
              <a:defRPr/>
            </a:pPr>
            <a:r>
              <a:rPr lang="en-US" altLang="en-VN" sz="2692" b="1" dirty="0"/>
              <a:t>Trả nợ bằng lợi nhuận giữ lại (vốn nội bộ)</a:t>
            </a:r>
          </a:p>
          <a:p>
            <a:pPr>
              <a:buFontTx/>
              <a:buAutoNum type="arabicPeriod"/>
              <a:defRPr/>
            </a:pPr>
            <a:r>
              <a:rPr lang="en-US" altLang="en-VN" sz="2692" b="1" dirty="0"/>
              <a:t>Giảm hoặc hủy cổ tức</a:t>
            </a:r>
          </a:p>
          <a:p>
            <a:pPr>
              <a:buFontTx/>
              <a:buAutoNum type="arabicPeriod"/>
              <a:defRPr/>
            </a:pPr>
            <a:r>
              <a:rPr lang="en-US" altLang="en-VN" sz="2692" b="1" dirty="0"/>
              <a:t>Phát hành cổ phiếu mới rồi trả nợ</a:t>
            </a:r>
          </a:p>
        </p:txBody>
      </p:sp>
      <p:sp>
        <p:nvSpPr>
          <p:cNvPr id="6170" name="TextBox 34">
            <a:extLst>
              <a:ext uri="{FF2B5EF4-FFF2-40B4-BE49-F238E27FC236}">
                <a16:creationId xmlns:a16="http://schemas.microsoft.com/office/drawing/2014/main" id="{A7DD23CB-6338-A949-830C-B0ADB1866DF3}"/>
              </a:ext>
            </a:extLst>
          </p:cNvPr>
          <p:cNvSpPr txBox="1">
            <a:spLocks noChangeArrowheads="1"/>
          </p:cNvSpPr>
          <p:nvPr/>
        </p:nvSpPr>
        <p:spPr bwMode="auto">
          <a:xfrm>
            <a:off x="8716126" y="9132348"/>
            <a:ext cx="1907267"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Không</a:t>
            </a:r>
          </a:p>
        </p:txBody>
      </p:sp>
      <p:cxnSp>
        <p:nvCxnSpPr>
          <p:cNvPr id="62" name="Straight Arrow Connector 61">
            <a:extLst>
              <a:ext uri="{FF2B5EF4-FFF2-40B4-BE49-F238E27FC236}">
                <a16:creationId xmlns:a16="http://schemas.microsoft.com/office/drawing/2014/main" id="{EE0312EB-0537-CC43-A408-1AD99F36787E}"/>
              </a:ext>
            </a:extLst>
          </p:cNvPr>
          <p:cNvCxnSpPr>
            <a:cxnSpLocks noChangeShapeType="1"/>
          </p:cNvCxnSpPr>
          <p:nvPr/>
        </p:nvCxnSpPr>
        <p:spPr bwMode="auto">
          <a:xfrm>
            <a:off x="10386439" y="4941025"/>
            <a:ext cx="0" cy="959461"/>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grpSp>
        <p:nvGrpSpPr>
          <p:cNvPr id="6172" name="Group 66">
            <a:extLst>
              <a:ext uri="{FF2B5EF4-FFF2-40B4-BE49-F238E27FC236}">
                <a16:creationId xmlns:a16="http://schemas.microsoft.com/office/drawing/2014/main" id="{749E4AB7-BA11-E648-89EA-CA1F6E9AA1BB}"/>
              </a:ext>
            </a:extLst>
          </p:cNvPr>
          <p:cNvGrpSpPr>
            <a:grpSpLocks/>
          </p:cNvGrpSpPr>
          <p:nvPr/>
        </p:nvGrpSpPr>
        <p:grpSpPr bwMode="auto">
          <a:xfrm>
            <a:off x="7601290" y="5978174"/>
            <a:ext cx="5348889" cy="3053179"/>
            <a:chOff x="1294979" y="1586707"/>
            <a:chExt cx="2187194" cy="1247785"/>
          </a:xfrm>
        </p:grpSpPr>
        <p:sp>
          <p:nvSpPr>
            <p:cNvPr id="6197" name="Diamond 43">
              <a:extLst>
                <a:ext uri="{FF2B5EF4-FFF2-40B4-BE49-F238E27FC236}">
                  <a16:creationId xmlns:a16="http://schemas.microsoft.com/office/drawing/2014/main" id="{6897A291-B0F2-EF43-B1F4-48EFD5799359}"/>
                </a:ext>
              </a:extLst>
            </p:cNvPr>
            <p:cNvSpPr>
              <a:spLocks noChangeArrowheads="1"/>
            </p:cNvSpPr>
            <p:nvPr/>
          </p:nvSpPr>
          <p:spPr bwMode="auto">
            <a:xfrm>
              <a:off x="1294979" y="1586707"/>
              <a:ext cx="2187194" cy="1247785"/>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447" b="1" dirty="0"/>
                <a:t>   </a:t>
              </a:r>
            </a:p>
          </p:txBody>
        </p:sp>
        <p:sp>
          <p:nvSpPr>
            <p:cNvPr id="6198" name="TextBox 68">
              <a:extLst>
                <a:ext uri="{FF2B5EF4-FFF2-40B4-BE49-F238E27FC236}">
                  <a16:creationId xmlns:a16="http://schemas.microsoft.com/office/drawing/2014/main" id="{CE9D51D8-E4A5-4F43-B03A-A7AE91F7C5A3}"/>
                </a:ext>
              </a:extLst>
            </p:cNvPr>
            <p:cNvSpPr txBox="1">
              <a:spLocks noChangeArrowheads="1"/>
            </p:cNvSpPr>
            <p:nvPr/>
          </p:nvSpPr>
          <p:spPr bwMode="auto">
            <a:xfrm>
              <a:off x="1607598" y="1829315"/>
              <a:ext cx="1570411" cy="80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VN" sz="2447" b="1" dirty="0"/>
                <a:t>Liệu doanh nghiệp có đang sở hữu những dự án tốt?</a:t>
              </a:r>
            </a:p>
            <a:p>
              <a:pPr algn="ctr" eaLnBrk="1" hangingPunct="1"/>
              <a:r>
                <a:rPr lang="en-US" altLang="en-VN" sz="2447" b="1" dirty="0"/>
                <a:t>ROE &gt; Chi phí Vốn</a:t>
              </a:r>
            </a:p>
            <a:p>
              <a:pPr algn="ctr" eaLnBrk="1" hangingPunct="1"/>
              <a:r>
                <a:rPr lang="en-US" altLang="en-VN" sz="2447" b="1" dirty="0"/>
                <a:t>ROC &gt; WACC</a:t>
              </a:r>
            </a:p>
          </p:txBody>
        </p:sp>
      </p:grpSp>
      <p:sp>
        <p:nvSpPr>
          <p:cNvPr id="6173" name="TextBox 34">
            <a:extLst>
              <a:ext uri="{FF2B5EF4-FFF2-40B4-BE49-F238E27FC236}">
                <a16:creationId xmlns:a16="http://schemas.microsoft.com/office/drawing/2014/main" id="{30D1B81A-D5D4-0F4F-A204-54E2338FEC76}"/>
              </a:ext>
            </a:extLst>
          </p:cNvPr>
          <p:cNvSpPr txBox="1">
            <a:spLocks noChangeArrowheads="1"/>
          </p:cNvSpPr>
          <p:nvPr/>
        </p:nvSpPr>
        <p:spPr bwMode="auto">
          <a:xfrm>
            <a:off x="6587445" y="6677376"/>
            <a:ext cx="978882"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Có</a:t>
            </a:r>
          </a:p>
        </p:txBody>
      </p:sp>
      <p:sp>
        <p:nvSpPr>
          <p:cNvPr id="6174" name="TextBox 34">
            <a:extLst>
              <a:ext uri="{FF2B5EF4-FFF2-40B4-BE49-F238E27FC236}">
                <a16:creationId xmlns:a16="http://schemas.microsoft.com/office/drawing/2014/main" id="{8DBD39FA-D984-3243-86C3-6DF96C9F2EE8}"/>
              </a:ext>
            </a:extLst>
          </p:cNvPr>
          <p:cNvSpPr txBox="1">
            <a:spLocks noChangeArrowheads="1"/>
          </p:cNvSpPr>
          <p:nvPr/>
        </p:nvSpPr>
        <p:spPr bwMode="auto">
          <a:xfrm>
            <a:off x="21670775" y="5080864"/>
            <a:ext cx="1903381"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Không</a:t>
            </a:r>
          </a:p>
        </p:txBody>
      </p:sp>
      <p:sp>
        <p:nvSpPr>
          <p:cNvPr id="6175" name="TextBox 34">
            <a:extLst>
              <a:ext uri="{FF2B5EF4-FFF2-40B4-BE49-F238E27FC236}">
                <a16:creationId xmlns:a16="http://schemas.microsoft.com/office/drawing/2014/main" id="{39294C45-CADB-BF43-B499-C4DD1AC8BAB8}"/>
              </a:ext>
            </a:extLst>
          </p:cNvPr>
          <p:cNvSpPr txBox="1">
            <a:spLocks noChangeArrowheads="1"/>
          </p:cNvSpPr>
          <p:nvPr/>
        </p:nvSpPr>
        <p:spPr bwMode="auto">
          <a:xfrm>
            <a:off x="8871504" y="4152481"/>
            <a:ext cx="1907267"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Không</a:t>
            </a:r>
          </a:p>
        </p:txBody>
      </p:sp>
      <p:cxnSp>
        <p:nvCxnSpPr>
          <p:cNvPr id="75" name="Straight Arrow Connector 74">
            <a:extLst>
              <a:ext uri="{FF2B5EF4-FFF2-40B4-BE49-F238E27FC236}">
                <a16:creationId xmlns:a16="http://schemas.microsoft.com/office/drawing/2014/main" id="{214BA710-3BB5-1043-865C-0FD8A50F1E01}"/>
              </a:ext>
            </a:extLst>
          </p:cNvPr>
          <p:cNvCxnSpPr>
            <a:cxnSpLocks noChangeShapeType="1"/>
          </p:cNvCxnSpPr>
          <p:nvPr/>
        </p:nvCxnSpPr>
        <p:spPr bwMode="auto">
          <a:xfrm>
            <a:off x="16135428" y="5139132"/>
            <a:ext cx="0" cy="959458"/>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sp>
        <p:nvSpPr>
          <p:cNvPr id="76" name="Rectangle 75">
            <a:extLst>
              <a:ext uri="{FF2B5EF4-FFF2-40B4-BE49-F238E27FC236}">
                <a16:creationId xmlns:a16="http://schemas.microsoft.com/office/drawing/2014/main" id="{FDFD156B-B7B6-5944-B1F5-C8B19BA573B2}"/>
              </a:ext>
            </a:extLst>
          </p:cNvPr>
          <p:cNvSpPr/>
          <p:nvPr/>
        </p:nvSpPr>
        <p:spPr bwMode="auto">
          <a:xfrm>
            <a:off x="13043404" y="6106359"/>
            <a:ext cx="5644110" cy="1573204"/>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Nhanh chóng tăng đòn bẩy</a:t>
            </a:r>
          </a:p>
          <a:p>
            <a:pPr>
              <a:buFontTx/>
              <a:buAutoNum type="arabicPeriod"/>
              <a:defRPr/>
            </a:pPr>
            <a:r>
              <a:rPr lang="en-US" altLang="en-VN" sz="2692" b="1" dirty="0"/>
              <a:t>Hoán đổi Vốn thành Nợ</a:t>
            </a:r>
          </a:p>
          <a:p>
            <a:pPr>
              <a:buFontTx/>
              <a:buAutoNum type="arabicPeriod"/>
              <a:defRPr/>
            </a:pPr>
            <a:r>
              <a:rPr lang="en-US" altLang="en-VN" sz="2692" b="1" dirty="0"/>
              <a:t>Vay tiền và mua lại cổ phiếu</a:t>
            </a:r>
          </a:p>
        </p:txBody>
      </p:sp>
      <p:sp>
        <p:nvSpPr>
          <p:cNvPr id="6178" name="TextBox 34">
            <a:extLst>
              <a:ext uri="{FF2B5EF4-FFF2-40B4-BE49-F238E27FC236}">
                <a16:creationId xmlns:a16="http://schemas.microsoft.com/office/drawing/2014/main" id="{8DF62F29-D098-C745-AFA2-55AE03714817}"/>
              </a:ext>
            </a:extLst>
          </p:cNvPr>
          <p:cNvSpPr txBox="1">
            <a:spLocks noChangeArrowheads="1"/>
          </p:cNvSpPr>
          <p:nvPr/>
        </p:nvSpPr>
        <p:spPr bwMode="auto">
          <a:xfrm>
            <a:off x="16236425" y="4490428"/>
            <a:ext cx="974999"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Có</a:t>
            </a:r>
          </a:p>
        </p:txBody>
      </p:sp>
      <p:grpSp>
        <p:nvGrpSpPr>
          <p:cNvPr id="6179" name="Group 83">
            <a:extLst>
              <a:ext uri="{FF2B5EF4-FFF2-40B4-BE49-F238E27FC236}">
                <a16:creationId xmlns:a16="http://schemas.microsoft.com/office/drawing/2014/main" id="{A88BA191-F700-9C4A-8F97-80A73202D40B}"/>
              </a:ext>
            </a:extLst>
          </p:cNvPr>
          <p:cNvGrpSpPr>
            <a:grpSpLocks/>
          </p:cNvGrpSpPr>
          <p:nvPr/>
        </p:nvGrpSpPr>
        <p:grpSpPr bwMode="auto">
          <a:xfrm>
            <a:off x="18770984" y="6774485"/>
            <a:ext cx="5348892" cy="3053179"/>
            <a:chOff x="1294979" y="1586707"/>
            <a:chExt cx="2187194" cy="1247785"/>
          </a:xfrm>
        </p:grpSpPr>
        <p:sp>
          <p:nvSpPr>
            <p:cNvPr id="6195" name="Diamond 43">
              <a:extLst>
                <a:ext uri="{FF2B5EF4-FFF2-40B4-BE49-F238E27FC236}">
                  <a16:creationId xmlns:a16="http://schemas.microsoft.com/office/drawing/2014/main" id="{4DD0B0D5-B94F-9543-85E9-D5DF5D7A794F}"/>
                </a:ext>
              </a:extLst>
            </p:cNvPr>
            <p:cNvSpPr>
              <a:spLocks noChangeArrowheads="1"/>
            </p:cNvSpPr>
            <p:nvPr/>
          </p:nvSpPr>
          <p:spPr bwMode="auto">
            <a:xfrm>
              <a:off x="1294979" y="1586707"/>
              <a:ext cx="2187194" cy="1247785"/>
            </a:xfrm>
            <a:prstGeom prst="diamond">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VN" sz="2447" b="1" dirty="0"/>
                <a:t>   </a:t>
              </a:r>
            </a:p>
          </p:txBody>
        </p:sp>
        <p:sp>
          <p:nvSpPr>
            <p:cNvPr id="6196" name="TextBox 85">
              <a:extLst>
                <a:ext uri="{FF2B5EF4-FFF2-40B4-BE49-F238E27FC236}">
                  <a16:creationId xmlns:a16="http://schemas.microsoft.com/office/drawing/2014/main" id="{19057D29-468C-B04D-A936-F52D5E7DE28F}"/>
                </a:ext>
              </a:extLst>
            </p:cNvPr>
            <p:cNvSpPr txBox="1">
              <a:spLocks noChangeArrowheads="1"/>
            </p:cNvSpPr>
            <p:nvPr/>
          </p:nvSpPr>
          <p:spPr bwMode="auto">
            <a:xfrm>
              <a:off x="1603370" y="1819047"/>
              <a:ext cx="1570411" cy="80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VN" sz="2447" b="1" dirty="0"/>
                <a:t>Liệu doanh nghiệp có đang sở hữu những dự án tốt?</a:t>
              </a:r>
            </a:p>
            <a:p>
              <a:pPr algn="ctr" eaLnBrk="1" hangingPunct="1"/>
              <a:r>
                <a:rPr lang="en-US" altLang="en-VN" sz="2447" b="1" dirty="0"/>
                <a:t>ROE &gt; Chi phí Vốn</a:t>
              </a:r>
            </a:p>
            <a:p>
              <a:pPr algn="ctr" eaLnBrk="1" hangingPunct="1"/>
              <a:r>
                <a:rPr lang="en-US" altLang="en-VN" sz="2447" b="1" dirty="0"/>
                <a:t>ROC &gt; WACC</a:t>
              </a:r>
            </a:p>
          </p:txBody>
        </p:sp>
      </p:grpSp>
      <p:cxnSp>
        <p:nvCxnSpPr>
          <p:cNvPr id="87" name="Straight Arrow Connector 86">
            <a:extLst>
              <a:ext uri="{FF2B5EF4-FFF2-40B4-BE49-F238E27FC236}">
                <a16:creationId xmlns:a16="http://schemas.microsoft.com/office/drawing/2014/main" id="{2FA7E617-6E75-F54B-9D5B-9B9FB62E161A}"/>
              </a:ext>
            </a:extLst>
          </p:cNvPr>
          <p:cNvCxnSpPr>
            <a:cxnSpLocks noChangeShapeType="1"/>
          </p:cNvCxnSpPr>
          <p:nvPr/>
        </p:nvCxnSpPr>
        <p:spPr bwMode="auto">
          <a:xfrm>
            <a:off x="21466794" y="9804357"/>
            <a:ext cx="0" cy="547709"/>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cxnSp>
        <p:nvCxnSpPr>
          <p:cNvPr id="88" name="Straight Arrow Connector 87">
            <a:extLst>
              <a:ext uri="{FF2B5EF4-FFF2-40B4-BE49-F238E27FC236}">
                <a16:creationId xmlns:a16="http://schemas.microsoft.com/office/drawing/2014/main" id="{AF91EDA1-9C05-6A47-857D-204ABDDD8E35}"/>
              </a:ext>
            </a:extLst>
          </p:cNvPr>
          <p:cNvCxnSpPr>
            <a:cxnSpLocks noChangeShapeType="1"/>
          </p:cNvCxnSpPr>
          <p:nvPr/>
        </p:nvCxnSpPr>
        <p:spPr bwMode="auto">
          <a:xfrm>
            <a:off x="21466794" y="12142798"/>
            <a:ext cx="0" cy="547709"/>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sp>
        <p:nvSpPr>
          <p:cNvPr id="89" name="Rectangle 88">
            <a:extLst>
              <a:ext uri="{FF2B5EF4-FFF2-40B4-BE49-F238E27FC236}">
                <a16:creationId xmlns:a16="http://schemas.microsoft.com/office/drawing/2014/main" id="{478C0279-D558-5E46-8743-4BA004194342}"/>
              </a:ext>
            </a:extLst>
          </p:cNvPr>
          <p:cNvSpPr/>
          <p:nvPr/>
        </p:nvSpPr>
        <p:spPr bwMode="auto">
          <a:xfrm>
            <a:off x="19909130" y="12880843"/>
            <a:ext cx="3154175" cy="637050"/>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Mua lại cổ phiếu</a:t>
            </a:r>
          </a:p>
        </p:txBody>
      </p:sp>
      <p:sp>
        <p:nvSpPr>
          <p:cNvPr id="6183" name="TextBox 34">
            <a:extLst>
              <a:ext uri="{FF2B5EF4-FFF2-40B4-BE49-F238E27FC236}">
                <a16:creationId xmlns:a16="http://schemas.microsoft.com/office/drawing/2014/main" id="{B172CFC6-22CF-F544-8DCB-E6BBE31B9BF3}"/>
              </a:ext>
            </a:extLst>
          </p:cNvPr>
          <p:cNvSpPr txBox="1">
            <a:spLocks noChangeArrowheads="1"/>
          </p:cNvSpPr>
          <p:nvPr/>
        </p:nvSpPr>
        <p:spPr bwMode="auto">
          <a:xfrm>
            <a:off x="21618290" y="9676172"/>
            <a:ext cx="1903381"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Không</a:t>
            </a:r>
          </a:p>
        </p:txBody>
      </p:sp>
      <p:cxnSp>
        <p:nvCxnSpPr>
          <p:cNvPr id="93" name="Straight Connector 92">
            <a:extLst>
              <a:ext uri="{FF2B5EF4-FFF2-40B4-BE49-F238E27FC236}">
                <a16:creationId xmlns:a16="http://schemas.microsoft.com/office/drawing/2014/main" id="{AA88B9EE-5B3F-2B43-A5D7-E773A0B26218}"/>
              </a:ext>
            </a:extLst>
          </p:cNvPr>
          <p:cNvCxnSpPr>
            <a:cxnSpLocks noChangeShapeType="1"/>
          </p:cNvCxnSpPr>
          <p:nvPr/>
        </p:nvCxnSpPr>
        <p:spPr bwMode="auto">
          <a:xfrm>
            <a:off x="17388119" y="8266114"/>
            <a:ext cx="1382865"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cxnSp>
        <p:nvCxnSpPr>
          <p:cNvPr id="94" name="Straight Arrow Connector 93">
            <a:extLst>
              <a:ext uri="{FF2B5EF4-FFF2-40B4-BE49-F238E27FC236}">
                <a16:creationId xmlns:a16="http://schemas.microsoft.com/office/drawing/2014/main" id="{CEAACBE1-3577-B043-8483-71412BB943E3}"/>
              </a:ext>
            </a:extLst>
          </p:cNvPr>
          <p:cNvCxnSpPr>
            <a:cxnSpLocks noChangeShapeType="1"/>
          </p:cNvCxnSpPr>
          <p:nvPr/>
        </p:nvCxnSpPr>
        <p:spPr bwMode="auto">
          <a:xfrm>
            <a:off x="17388119" y="8266114"/>
            <a:ext cx="0" cy="547709"/>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sp>
        <p:nvSpPr>
          <p:cNvPr id="95" name="Rectangle 94">
            <a:extLst>
              <a:ext uri="{FF2B5EF4-FFF2-40B4-BE49-F238E27FC236}">
                <a16:creationId xmlns:a16="http://schemas.microsoft.com/office/drawing/2014/main" id="{182A958A-3245-8D48-945D-1C218C11B29A}"/>
              </a:ext>
            </a:extLst>
          </p:cNvPr>
          <p:cNvSpPr/>
          <p:nvPr/>
        </p:nvSpPr>
        <p:spPr bwMode="auto">
          <a:xfrm>
            <a:off x="15671191" y="8899283"/>
            <a:ext cx="3655271" cy="982765"/>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Thực hiện những dự án này bằng nợ</a:t>
            </a:r>
          </a:p>
        </p:txBody>
      </p:sp>
      <p:cxnSp>
        <p:nvCxnSpPr>
          <p:cNvPr id="96" name="Straight Arrow Connector 95">
            <a:extLst>
              <a:ext uri="{FF2B5EF4-FFF2-40B4-BE49-F238E27FC236}">
                <a16:creationId xmlns:a16="http://schemas.microsoft.com/office/drawing/2014/main" id="{0CE7EE96-E6CF-C342-9A52-023A369AA107}"/>
              </a:ext>
            </a:extLst>
          </p:cNvPr>
          <p:cNvCxnSpPr>
            <a:cxnSpLocks noChangeShapeType="1"/>
          </p:cNvCxnSpPr>
          <p:nvPr/>
        </p:nvCxnSpPr>
        <p:spPr bwMode="auto">
          <a:xfrm>
            <a:off x="17388119" y="11249374"/>
            <a:ext cx="0" cy="543823"/>
          </a:xfrm>
          <a:prstGeom prst="straightConnector1">
            <a:avLst/>
          </a:prstGeom>
          <a:noFill/>
          <a:ln w="25400">
            <a:solidFill>
              <a:srgbClr val="000000"/>
            </a:solidFill>
            <a:round/>
            <a:headEnd/>
            <a:tailEnd type="triangle" w="med" len="med"/>
          </a:ln>
          <a:effectLst>
            <a:outerShdw blurRad="40000" dist="20000" dir="5400000" rotWithShape="0">
              <a:srgbClr val="808080">
                <a:alpha val="37999"/>
              </a:srgbClr>
            </a:outerShdw>
          </a:effectLst>
        </p:spPr>
      </p:cxnSp>
      <p:sp>
        <p:nvSpPr>
          <p:cNvPr id="97" name="Rectangle 96">
            <a:extLst>
              <a:ext uri="{FF2B5EF4-FFF2-40B4-BE49-F238E27FC236}">
                <a16:creationId xmlns:a16="http://schemas.microsoft.com/office/drawing/2014/main" id="{AC1A0F60-E868-E144-AF09-E6524DA61DD5}"/>
              </a:ext>
            </a:extLst>
          </p:cNvPr>
          <p:cNvSpPr/>
          <p:nvPr/>
        </p:nvSpPr>
        <p:spPr bwMode="auto">
          <a:xfrm>
            <a:off x="16238321" y="11925268"/>
            <a:ext cx="2299596" cy="687549"/>
          </a:xfrm>
          <a:prstGeom prst="rect">
            <a:avLst/>
          </a:prstGeom>
          <a:solidFill>
            <a:srgbClr val="FFFF99"/>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altLang="en-VN" sz="2692" b="1" dirty="0"/>
              <a:t>Trả cổ tức</a:t>
            </a:r>
          </a:p>
        </p:txBody>
      </p:sp>
      <p:cxnSp>
        <p:nvCxnSpPr>
          <p:cNvPr id="99" name="Straight Connector 98">
            <a:extLst>
              <a:ext uri="{FF2B5EF4-FFF2-40B4-BE49-F238E27FC236}">
                <a16:creationId xmlns:a16="http://schemas.microsoft.com/office/drawing/2014/main" id="{AD790C4F-D7D9-644F-A5F6-724140500426}"/>
              </a:ext>
            </a:extLst>
          </p:cNvPr>
          <p:cNvCxnSpPr>
            <a:cxnSpLocks noChangeShapeType="1"/>
            <a:endCxn id="6203" idx="1"/>
          </p:cNvCxnSpPr>
          <p:nvPr/>
        </p:nvCxnSpPr>
        <p:spPr bwMode="auto">
          <a:xfrm>
            <a:off x="17388119" y="11249374"/>
            <a:ext cx="2148103" cy="0"/>
          </a:xfrm>
          <a:prstGeom prst="line">
            <a:avLst/>
          </a:prstGeom>
          <a:noFill/>
          <a:ln w="25400">
            <a:solidFill>
              <a:srgbClr val="000000"/>
            </a:solidFill>
            <a:round/>
            <a:headEnd/>
            <a:tailEnd/>
          </a:ln>
          <a:effectLst>
            <a:outerShdw blurRad="40000" dist="20000" dir="5400000" rotWithShape="0">
              <a:srgbClr val="808080">
                <a:alpha val="37999"/>
              </a:srgbClr>
            </a:outerShdw>
          </a:effectLst>
        </p:spPr>
      </p:cxnSp>
      <p:sp>
        <p:nvSpPr>
          <p:cNvPr id="6190" name="TextBox 34">
            <a:extLst>
              <a:ext uri="{FF2B5EF4-FFF2-40B4-BE49-F238E27FC236}">
                <a16:creationId xmlns:a16="http://schemas.microsoft.com/office/drawing/2014/main" id="{D9BE3DB8-1E57-F448-87D2-685E3389BC5A}"/>
              </a:ext>
            </a:extLst>
          </p:cNvPr>
          <p:cNvSpPr txBox="1">
            <a:spLocks noChangeArrowheads="1"/>
          </p:cNvSpPr>
          <p:nvPr/>
        </p:nvSpPr>
        <p:spPr bwMode="auto">
          <a:xfrm>
            <a:off x="17702761" y="7710640"/>
            <a:ext cx="978882"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Có</a:t>
            </a:r>
          </a:p>
        </p:txBody>
      </p:sp>
      <p:sp>
        <p:nvSpPr>
          <p:cNvPr id="6191" name="TextBox 34">
            <a:extLst>
              <a:ext uri="{FF2B5EF4-FFF2-40B4-BE49-F238E27FC236}">
                <a16:creationId xmlns:a16="http://schemas.microsoft.com/office/drawing/2014/main" id="{407B1B5F-BDD4-DA44-A5CF-42EC09D15E7E}"/>
              </a:ext>
            </a:extLst>
          </p:cNvPr>
          <p:cNvSpPr txBox="1">
            <a:spLocks noChangeArrowheads="1"/>
          </p:cNvSpPr>
          <p:nvPr/>
        </p:nvSpPr>
        <p:spPr bwMode="auto">
          <a:xfrm>
            <a:off x="17702761" y="10495791"/>
            <a:ext cx="978882"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Có</a:t>
            </a:r>
          </a:p>
        </p:txBody>
      </p:sp>
      <p:sp>
        <p:nvSpPr>
          <p:cNvPr id="6192" name="TextBox 34">
            <a:extLst>
              <a:ext uri="{FF2B5EF4-FFF2-40B4-BE49-F238E27FC236}">
                <a16:creationId xmlns:a16="http://schemas.microsoft.com/office/drawing/2014/main" id="{7A8EDB89-2288-2945-A83F-5B0A3361D329}"/>
              </a:ext>
            </a:extLst>
          </p:cNvPr>
          <p:cNvSpPr txBox="1">
            <a:spLocks noChangeArrowheads="1"/>
          </p:cNvSpPr>
          <p:nvPr/>
        </p:nvSpPr>
        <p:spPr bwMode="auto">
          <a:xfrm>
            <a:off x="21618290" y="12080646"/>
            <a:ext cx="1903381" cy="5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2692" b="1" dirty="0"/>
              <a:t>Không</a:t>
            </a:r>
          </a:p>
        </p:txBody>
      </p:sp>
      <p:sp>
        <p:nvSpPr>
          <p:cNvPr id="6193" name="Title 1">
            <a:extLst>
              <a:ext uri="{FF2B5EF4-FFF2-40B4-BE49-F238E27FC236}">
                <a16:creationId xmlns:a16="http://schemas.microsoft.com/office/drawing/2014/main" id="{F01FE475-1A3E-4E48-BA35-B8198DE5DEFA}"/>
              </a:ext>
            </a:extLst>
          </p:cNvPr>
          <p:cNvSpPr>
            <a:spLocks noGrp="1"/>
          </p:cNvSpPr>
          <p:nvPr>
            <p:ph type="title"/>
          </p:nvPr>
        </p:nvSpPr>
        <p:spPr bwMode="auto">
          <a:xfrm>
            <a:off x="2137831" y="3727"/>
            <a:ext cx="20136999" cy="228794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3744" tIns="111872" rIns="223744" bIns="111872" numCol="1" rtlCol="0" anchor="t" anchorCtr="0" compatLnSpc="1">
            <a:prstTxWarp prst="textNoShape">
              <a:avLst/>
            </a:prstTxWarp>
            <a:normAutofit/>
          </a:bodyPr>
          <a:lstStyle/>
          <a:p>
            <a:pPr algn="ctr"/>
            <a:r>
              <a:rPr lang="en-US" altLang="en-VN" sz="4894">
                <a:solidFill>
                  <a:schemeClr val="tx1"/>
                </a:solidFill>
                <a:latin typeface="Arial" panose="020B0604020202020204" pitchFamily="34" charset="0"/>
                <a:cs typeface="Arial" panose="020B0604020202020204" pitchFamily="34" charset="0"/>
              </a:rPr>
              <a:t>CHIẾN LƯỢC TÀI CHÍNH</a:t>
            </a:r>
            <a:br>
              <a:rPr lang="en-US" altLang="en-VN" sz="4894">
                <a:solidFill>
                  <a:schemeClr val="tx1"/>
                </a:solidFill>
                <a:latin typeface="Arial" panose="020B0604020202020204" pitchFamily="34" charset="0"/>
                <a:cs typeface="Arial" panose="020B0604020202020204" pitchFamily="34" charset="0"/>
              </a:rPr>
            </a:br>
            <a:r>
              <a:rPr lang="en-US" altLang="en-VN" sz="4894">
                <a:solidFill>
                  <a:schemeClr val="tx1"/>
                </a:solidFill>
                <a:latin typeface="Arial" panose="020B0604020202020204" pitchFamily="34" charset="0"/>
                <a:cs typeface="Arial" panose="020B0604020202020204" pitchFamily="34" charset="0"/>
              </a:rPr>
              <a:t>Khung </a:t>
            </a:r>
            <a:r>
              <a:rPr lang="en-US" altLang="en-VN" sz="4894" dirty="0">
                <a:solidFill>
                  <a:schemeClr val="tx1"/>
                </a:solidFill>
                <a:latin typeface="Arial" panose="020B0604020202020204" pitchFamily="34" charset="0"/>
                <a:cs typeface="Arial" panose="020B0604020202020204" pitchFamily="34" charset="0"/>
              </a:rPr>
              <a:t>thiết lập Cấu Trúc Vốn Tối </a:t>
            </a:r>
            <a:r>
              <a:rPr lang="vi-VN" altLang="en-VN" sz="4894" dirty="0">
                <a:solidFill>
                  <a:schemeClr val="tx1"/>
                </a:solidFill>
                <a:latin typeface="Arial" panose="020B0604020202020204" pitchFamily="34" charset="0"/>
                <a:cs typeface="Arial" panose="020B0604020202020204" pitchFamily="34" charset="0"/>
              </a:rPr>
              <a:t>Ư</a:t>
            </a:r>
            <a:r>
              <a:rPr lang="en-US" altLang="en-VN" sz="4894" dirty="0">
                <a:solidFill>
                  <a:schemeClr val="tx1"/>
                </a:solidFill>
                <a:latin typeface="Arial" panose="020B0604020202020204" pitchFamily="34" charset="0"/>
                <a:cs typeface="Arial" panose="020B0604020202020204" pitchFamily="34" charset="0"/>
              </a:rPr>
              <a:t>u (OCS)</a:t>
            </a:r>
          </a:p>
        </p:txBody>
      </p:sp>
      <p:sp>
        <p:nvSpPr>
          <p:cNvPr id="6194" name="TextBox 1">
            <a:extLst>
              <a:ext uri="{FF2B5EF4-FFF2-40B4-BE49-F238E27FC236}">
                <a16:creationId xmlns:a16="http://schemas.microsoft.com/office/drawing/2014/main" id="{A249827B-04A9-F34F-A604-9AFC69C46B87}"/>
              </a:ext>
            </a:extLst>
          </p:cNvPr>
          <p:cNvSpPr txBox="1">
            <a:spLocks noChangeArrowheads="1"/>
          </p:cNvSpPr>
          <p:nvPr/>
        </p:nvSpPr>
        <p:spPr bwMode="auto">
          <a:xfrm>
            <a:off x="-7446496" y="8677868"/>
            <a:ext cx="184731" cy="99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VN" altLang="en-VN" sz="5873"/>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3A37EC-BF83-CF45-9C08-5173CAC69A6D}"/>
              </a:ext>
            </a:extLst>
          </p:cNvPr>
          <p:cNvGrpSpPr/>
          <p:nvPr/>
        </p:nvGrpSpPr>
        <p:grpSpPr>
          <a:xfrm>
            <a:off x="2372060" y="2609849"/>
            <a:ext cx="7156762" cy="10426729"/>
            <a:chOff x="7620667" y="1157883"/>
            <a:chExt cx="7987078" cy="11636421"/>
          </a:xfrm>
        </p:grpSpPr>
        <p:sp>
          <p:nvSpPr>
            <p:cNvPr id="3" name="Freeform 2">
              <a:extLst>
                <a:ext uri="{FF2B5EF4-FFF2-40B4-BE49-F238E27FC236}">
                  <a16:creationId xmlns:a16="http://schemas.microsoft.com/office/drawing/2014/main" id="{A8C1AB92-0FC9-6B40-8B18-CB62EC4423B8}"/>
                </a:ext>
              </a:extLst>
            </p:cNvPr>
            <p:cNvSpPr>
              <a:spLocks noChangeArrowheads="1"/>
            </p:cNvSpPr>
            <p:nvPr/>
          </p:nvSpPr>
          <p:spPr bwMode="auto">
            <a:xfrm>
              <a:off x="8401464" y="8995186"/>
              <a:ext cx="3829913" cy="1842913"/>
            </a:xfrm>
            <a:custGeom>
              <a:avLst/>
              <a:gdLst>
                <a:gd name="connsiteX0" fmla="*/ 3200426 w 3829913"/>
                <a:gd name="connsiteY0" fmla="*/ 121498 h 1842913"/>
                <a:gd name="connsiteX1" fmla="*/ 887911 w 3829913"/>
                <a:gd name="connsiteY1" fmla="*/ 1456974 h 1842913"/>
                <a:gd name="connsiteX2" fmla="*/ 598586 w 3829913"/>
                <a:gd name="connsiteY2" fmla="*/ 1292374 h 1842913"/>
                <a:gd name="connsiteX3" fmla="*/ 597225 w 3829913"/>
                <a:gd name="connsiteY3" fmla="*/ 803328 h 1842913"/>
                <a:gd name="connsiteX4" fmla="*/ 655432 w 3829913"/>
                <a:gd name="connsiteY4" fmla="*/ 785755 h 1842913"/>
                <a:gd name="connsiteX5" fmla="*/ 3138769 w 3829913"/>
                <a:gd name="connsiteY5" fmla="*/ 134634 h 1842913"/>
                <a:gd name="connsiteX6" fmla="*/ 3829913 w 3829913"/>
                <a:gd name="connsiteY6" fmla="*/ 0 h 1842913"/>
                <a:gd name="connsiteX7" fmla="*/ 763424 w 3829913"/>
                <a:gd name="connsiteY7" fmla="*/ 1836337 h 1842913"/>
                <a:gd name="connsiteX8" fmla="*/ 217936 w 3829913"/>
                <a:gd name="connsiteY8" fmla="*/ 917842 h 1842913"/>
                <a:gd name="connsiteX9" fmla="*/ 438398 w 3829913"/>
                <a:gd name="connsiteY9" fmla="*/ 851281 h 1842913"/>
                <a:gd name="connsiteX10" fmla="*/ 439881 w 3829913"/>
                <a:gd name="connsiteY10" fmla="*/ 1384471 h 1842913"/>
                <a:gd name="connsiteX11" fmla="*/ 888564 w 3829913"/>
                <a:gd name="connsiteY11" fmla="*/ 1639862 h 1842913"/>
                <a:gd name="connsiteX12" fmla="*/ 3372321 w 3829913"/>
                <a:gd name="connsiteY12" fmla="*/ 204841 h 1842913"/>
                <a:gd name="connsiteX13" fmla="*/ 3546159 w 3829913"/>
                <a:gd name="connsiteY13" fmla="*/ 64205 h 1842913"/>
                <a:gd name="connsiteX14" fmla="*/ 3559521 w 3829913"/>
                <a:gd name="connsiteY14" fmla="*/ 48144 h 1842913"/>
                <a:gd name="connsiteX15" fmla="*/ 3604256 w 3829913"/>
                <a:gd name="connsiteY15" fmla="*/ 39495 h 1842913"/>
                <a:gd name="connsiteX16" fmla="*/ 3829913 w 3829913"/>
                <a:gd name="connsiteY16" fmla="*/ 0 h 18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29913" h="1842913">
                  <a:moveTo>
                    <a:pt x="3200426" y="121498"/>
                  </a:moveTo>
                  <a:lnTo>
                    <a:pt x="887911" y="1456974"/>
                  </a:lnTo>
                  <a:cubicBezTo>
                    <a:pt x="729207" y="1549071"/>
                    <a:pt x="599239" y="1475916"/>
                    <a:pt x="598586" y="1292374"/>
                  </a:cubicBezTo>
                  <a:lnTo>
                    <a:pt x="597225" y="803328"/>
                  </a:lnTo>
                  <a:lnTo>
                    <a:pt x="655432" y="785755"/>
                  </a:lnTo>
                  <a:cubicBezTo>
                    <a:pt x="1784423" y="450530"/>
                    <a:pt x="2612121" y="249375"/>
                    <a:pt x="3138769" y="134634"/>
                  </a:cubicBezTo>
                  <a:close/>
                  <a:moveTo>
                    <a:pt x="3829913" y="0"/>
                  </a:moveTo>
                  <a:cubicBezTo>
                    <a:pt x="1785804" y="1224007"/>
                    <a:pt x="763424" y="1836337"/>
                    <a:pt x="763424" y="1836337"/>
                  </a:cubicBezTo>
                  <a:cubicBezTo>
                    <a:pt x="122558" y="1934910"/>
                    <a:pt x="-268103" y="892383"/>
                    <a:pt x="217936" y="917842"/>
                  </a:cubicBezTo>
                  <a:lnTo>
                    <a:pt x="438398" y="851281"/>
                  </a:lnTo>
                  <a:lnTo>
                    <a:pt x="439881" y="1384471"/>
                  </a:lnTo>
                  <a:cubicBezTo>
                    <a:pt x="441187" y="1667949"/>
                    <a:pt x="641690" y="1782254"/>
                    <a:pt x="888564" y="1639862"/>
                  </a:cubicBezTo>
                  <a:lnTo>
                    <a:pt x="3372321" y="204841"/>
                  </a:lnTo>
                  <a:cubicBezTo>
                    <a:pt x="3434040" y="169243"/>
                    <a:pt x="3492778" y="120990"/>
                    <a:pt x="3546159" y="64205"/>
                  </a:cubicBezTo>
                  <a:lnTo>
                    <a:pt x="3559521" y="48144"/>
                  </a:lnTo>
                  <a:lnTo>
                    <a:pt x="3604256" y="39495"/>
                  </a:lnTo>
                  <a:cubicBezTo>
                    <a:pt x="3754704" y="11179"/>
                    <a:pt x="3829913" y="0"/>
                    <a:pt x="3829913" y="0"/>
                  </a:cubicBezTo>
                  <a:close/>
                </a:path>
              </a:pathLst>
            </a:custGeom>
            <a:solidFill>
              <a:schemeClr val="bg1">
                <a:lumMod val="9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4" name="Freeform 2">
              <a:extLst>
                <a:ext uri="{FF2B5EF4-FFF2-40B4-BE49-F238E27FC236}">
                  <a16:creationId xmlns:a16="http://schemas.microsoft.com/office/drawing/2014/main" id="{60974665-D42D-5844-8067-962BF1AFBABC}"/>
                </a:ext>
              </a:extLst>
            </p:cNvPr>
            <p:cNvSpPr>
              <a:spLocks noChangeArrowheads="1"/>
            </p:cNvSpPr>
            <p:nvPr/>
          </p:nvSpPr>
          <p:spPr bwMode="auto">
            <a:xfrm>
              <a:off x="11278652" y="11423280"/>
              <a:ext cx="1952845" cy="1371024"/>
            </a:xfrm>
            <a:custGeom>
              <a:avLst/>
              <a:gdLst>
                <a:gd name="T0" fmla="*/ 2538 w 2989"/>
                <a:gd name="T1" fmla="*/ 513 h 2098"/>
                <a:gd name="T2" fmla="*/ 2538 w 2989"/>
                <a:gd name="T3" fmla="*/ 513 h 2098"/>
                <a:gd name="T4" fmla="*/ 2521 w 2989"/>
                <a:gd name="T5" fmla="*/ 1568 h 2098"/>
                <a:gd name="T6" fmla="*/ 2521 w 2989"/>
                <a:gd name="T7" fmla="*/ 1568 h 2098"/>
                <a:gd name="T8" fmla="*/ 1793 w 2989"/>
                <a:gd name="T9" fmla="*/ 1880 h 2098"/>
                <a:gd name="T10" fmla="*/ 1793 w 2989"/>
                <a:gd name="T11" fmla="*/ 1880 h 2098"/>
                <a:gd name="T12" fmla="*/ 587 w 2989"/>
                <a:gd name="T13" fmla="*/ 1852 h 2098"/>
                <a:gd name="T14" fmla="*/ 587 w 2989"/>
                <a:gd name="T15" fmla="*/ 1852 h 2098"/>
                <a:gd name="T16" fmla="*/ 262 w 2989"/>
                <a:gd name="T17" fmla="*/ 898 h 2098"/>
                <a:gd name="T18" fmla="*/ 262 w 2989"/>
                <a:gd name="T19" fmla="*/ 898 h 2098"/>
                <a:gd name="T20" fmla="*/ 2139 w 2989"/>
                <a:gd name="T21" fmla="*/ 179 h 2098"/>
                <a:gd name="T22" fmla="*/ 2139 w 2989"/>
                <a:gd name="T23" fmla="*/ 179 h 2098"/>
                <a:gd name="T24" fmla="*/ 2538 w 2989"/>
                <a:gd name="T25" fmla="*/ 513 h 2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2098">
                  <a:moveTo>
                    <a:pt x="2538" y="513"/>
                  </a:moveTo>
                  <a:lnTo>
                    <a:pt x="2538" y="513"/>
                  </a:lnTo>
                  <a:cubicBezTo>
                    <a:pt x="2689" y="868"/>
                    <a:pt x="2988" y="870"/>
                    <a:pt x="2521" y="1568"/>
                  </a:cubicBezTo>
                  <a:lnTo>
                    <a:pt x="2521" y="1568"/>
                  </a:lnTo>
                  <a:cubicBezTo>
                    <a:pt x="2357" y="1812"/>
                    <a:pt x="1976" y="1733"/>
                    <a:pt x="1793" y="1880"/>
                  </a:cubicBezTo>
                  <a:lnTo>
                    <a:pt x="1793" y="1880"/>
                  </a:lnTo>
                  <a:cubicBezTo>
                    <a:pt x="1532" y="2088"/>
                    <a:pt x="846" y="2097"/>
                    <a:pt x="587" y="1852"/>
                  </a:cubicBezTo>
                  <a:lnTo>
                    <a:pt x="587" y="1852"/>
                  </a:lnTo>
                  <a:cubicBezTo>
                    <a:pt x="0" y="1299"/>
                    <a:pt x="187" y="1590"/>
                    <a:pt x="262" y="898"/>
                  </a:cubicBezTo>
                  <a:lnTo>
                    <a:pt x="262" y="898"/>
                  </a:lnTo>
                  <a:cubicBezTo>
                    <a:pt x="289" y="653"/>
                    <a:pt x="1728" y="0"/>
                    <a:pt x="2139" y="179"/>
                  </a:cubicBezTo>
                  <a:lnTo>
                    <a:pt x="2139" y="179"/>
                  </a:lnTo>
                  <a:cubicBezTo>
                    <a:pt x="2376" y="281"/>
                    <a:pt x="2572" y="200"/>
                    <a:pt x="2538" y="513"/>
                  </a:cubicBez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5" name="Freeform 3">
              <a:extLst>
                <a:ext uri="{FF2B5EF4-FFF2-40B4-BE49-F238E27FC236}">
                  <a16:creationId xmlns:a16="http://schemas.microsoft.com/office/drawing/2014/main" id="{FC3CE4BB-9798-E84E-B0EE-E9158F7EE034}"/>
                </a:ext>
              </a:extLst>
            </p:cNvPr>
            <p:cNvSpPr>
              <a:spLocks noChangeArrowheads="1"/>
            </p:cNvSpPr>
            <p:nvPr/>
          </p:nvSpPr>
          <p:spPr bwMode="auto">
            <a:xfrm>
              <a:off x="8599971" y="1157883"/>
              <a:ext cx="3470763" cy="9507879"/>
            </a:xfrm>
            <a:custGeom>
              <a:avLst/>
              <a:gdLst>
                <a:gd name="T0" fmla="*/ 4972 w 5312"/>
                <a:gd name="T1" fmla="*/ 72 h 14555"/>
                <a:gd name="T2" fmla="*/ 4972 w 5312"/>
                <a:gd name="T3" fmla="*/ 72 h 14555"/>
                <a:gd name="T4" fmla="*/ 4487 w 5312"/>
                <a:gd name="T5" fmla="*/ 121 h 14555"/>
                <a:gd name="T6" fmla="*/ 683 w 5312"/>
                <a:gd name="T7" fmla="*/ 2317 h 14555"/>
                <a:gd name="T8" fmla="*/ 683 w 5312"/>
                <a:gd name="T9" fmla="*/ 2317 h 14555"/>
                <a:gd name="T10" fmla="*/ 1 w 5312"/>
                <a:gd name="T11" fmla="*/ 3498 h 14555"/>
                <a:gd name="T12" fmla="*/ 31 w 5312"/>
                <a:gd name="T13" fmla="*/ 13920 h 14555"/>
                <a:gd name="T14" fmla="*/ 31 w 5312"/>
                <a:gd name="T15" fmla="*/ 13920 h 14555"/>
                <a:gd name="T16" fmla="*/ 231 w 5312"/>
                <a:gd name="T17" fmla="*/ 14358 h 14555"/>
                <a:gd name="T18" fmla="*/ 568 w 5312"/>
                <a:gd name="T19" fmla="*/ 14554 h 14555"/>
                <a:gd name="T20" fmla="*/ 568 w 5312"/>
                <a:gd name="T21" fmla="*/ 14554 h 14555"/>
                <a:gd name="T22" fmla="*/ 368 w 5312"/>
                <a:gd name="T23" fmla="*/ 14116 h 14555"/>
                <a:gd name="T24" fmla="*/ 339 w 5312"/>
                <a:gd name="T25" fmla="*/ 3694 h 14555"/>
                <a:gd name="T26" fmla="*/ 339 w 5312"/>
                <a:gd name="T27" fmla="*/ 3694 h 14555"/>
                <a:gd name="T28" fmla="*/ 1021 w 5312"/>
                <a:gd name="T29" fmla="*/ 2513 h 14555"/>
                <a:gd name="T30" fmla="*/ 4824 w 5312"/>
                <a:gd name="T31" fmla="*/ 317 h 14555"/>
                <a:gd name="T32" fmla="*/ 4824 w 5312"/>
                <a:gd name="T33" fmla="*/ 317 h 14555"/>
                <a:gd name="T34" fmla="*/ 5311 w 5312"/>
                <a:gd name="T35" fmla="*/ 269 h 14555"/>
                <a:gd name="T36" fmla="*/ 4972 w 5312"/>
                <a:gd name="T37" fmla="*/ 72 h 14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2" h="14555">
                  <a:moveTo>
                    <a:pt x="4972" y="72"/>
                  </a:moveTo>
                  <a:lnTo>
                    <a:pt x="4972" y="72"/>
                  </a:lnTo>
                  <a:cubicBezTo>
                    <a:pt x="4848" y="0"/>
                    <a:pt x="4676" y="11"/>
                    <a:pt x="4487" y="121"/>
                  </a:cubicBezTo>
                  <a:lnTo>
                    <a:pt x="683" y="2317"/>
                  </a:lnTo>
                  <a:lnTo>
                    <a:pt x="683" y="2317"/>
                  </a:lnTo>
                  <a:cubicBezTo>
                    <a:pt x="305" y="2535"/>
                    <a:pt x="0" y="3064"/>
                    <a:pt x="1" y="3498"/>
                  </a:cubicBezTo>
                  <a:lnTo>
                    <a:pt x="31" y="13920"/>
                  </a:lnTo>
                  <a:lnTo>
                    <a:pt x="31" y="13920"/>
                  </a:lnTo>
                  <a:cubicBezTo>
                    <a:pt x="31" y="14135"/>
                    <a:pt x="108" y="14287"/>
                    <a:pt x="231" y="14358"/>
                  </a:cubicBezTo>
                  <a:lnTo>
                    <a:pt x="568" y="14554"/>
                  </a:lnTo>
                  <a:lnTo>
                    <a:pt x="568" y="14554"/>
                  </a:lnTo>
                  <a:cubicBezTo>
                    <a:pt x="445" y="14483"/>
                    <a:pt x="369" y="14331"/>
                    <a:pt x="368" y="14116"/>
                  </a:cubicBezTo>
                  <a:lnTo>
                    <a:pt x="339" y="3694"/>
                  </a:lnTo>
                  <a:lnTo>
                    <a:pt x="339" y="3694"/>
                  </a:lnTo>
                  <a:cubicBezTo>
                    <a:pt x="338" y="3260"/>
                    <a:pt x="643" y="2731"/>
                    <a:pt x="1021" y="2513"/>
                  </a:cubicBezTo>
                  <a:lnTo>
                    <a:pt x="4824" y="317"/>
                  </a:lnTo>
                  <a:lnTo>
                    <a:pt x="4824" y="317"/>
                  </a:lnTo>
                  <a:cubicBezTo>
                    <a:pt x="5014" y="207"/>
                    <a:pt x="5186" y="197"/>
                    <a:pt x="5311" y="269"/>
                  </a:cubicBezTo>
                  <a:lnTo>
                    <a:pt x="4972" y="72"/>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6" name="Freeform 4">
              <a:extLst>
                <a:ext uri="{FF2B5EF4-FFF2-40B4-BE49-F238E27FC236}">
                  <a16:creationId xmlns:a16="http://schemas.microsoft.com/office/drawing/2014/main" id="{C1DB8CBD-4C40-D847-A2C4-C5019EFFBDB7}"/>
                </a:ext>
              </a:extLst>
            </p:cNvPr>
            <p:cNvSpPr>
              <a:spLocks noChangeArrowheads="1"/>
            </p:cNvSpPr>
            <p:nvPr/>
          </p:nvSpPr>
          <p:spPr bwMode="auto">
            <a:xfrm>
              <a:off x="8939846" y="1434392"/>
              <a:ext cx="3145290" cy="9144961"/>
            </a:xfrm>
            <a:custGeom>
              <a:avLst/>
              <a:gdLst>
                <a:gd name="T0" fmla="*/ 4237 w 4816"/>
                <a:gd name="T1" fmla="*/ 141 h 14002"/>
                <a:gd name="T2" fmla="*/ 4237 w 4816"/>
                <a:gd name="T3" fmla="*/ 141 h 14002"/>
                <a:gd name="T4" fmla="*/ 4815 w 4816"/>
                <a:gd name="T5" fmla="*/ 393 h 14002"/>
                <a:gd name="T6" fmla="*/ 4804 w 4816"/>
                <a:gd name="T7" fmla="*/ 10821 h 14002"/>
                <a:gd name="T8" fmla="*/ 4804 w 4816"/>
                <a:gd name="T9" fmla="*/ 10821 h 14002"/>
                <a:gd name="T10" fmla="*/ 4357 w 4816"/>
                <a:gd name="T11" fmla="*/ 11647 h 14002"/>
                <a:gd name="T12" fmla="*/ 497 w 4816"/>
                <a:gd name="T13" fmla="*/ 13860 h 14002"/>
                <a:gd name="T14" fmla="*/ 497 w 4816"/>
                <a:gd name="T15" fmla="*/ 13860 h 14002"/>
                <a:gd name="T16" fmla="*/ 55 w 4816"/>
                <a:gd name="T17" fmla="*/ 13608 h 14002"/>
                <a:gd name="T18" fmla="*/ 1 w 4816"/>
                <a:gd name="T19" fmla="*/ 3099 h 14002"/>
                <a:gd name="T20" fmla="*/ 1 w 4816"/>
                <a:gd name="T21" fmla="*/ 3099 h 14002"/>
                <a:gd name="T22" fmla="*/ 441 w 4816"/>
                <a:gd name="T23" fmla="*/ 2337 h 14002"/>
                <a:gd name="T24" fmla="*/ 1087 w 4816"/>
                <a:gd name="T25" fmla="*/ 1981 h 14002"/>
                <a:gd name="T26" fmla="*/ 1087 w 4816"/>
                <a:gd name="T27" fmla="*/ 1981 h 14002"/>
                <a:gd name="T28" fmla="*/ 1155 w 4816"/>
                <a:gd name="T29" fmla="*/ 2019 h 14002"/>
                <a:gd name="T30" fmla="*/ 1155 w 4816"/>
                <a:gd name="T31" fmla="*/ 2019 h 14002"/>
                <a:gd name="T32" fmla="*/ 1443 w 4816"/>
                <a:gd name="T33" fmla="*/ 2183 h 14002"/>
                <a:gd name="T34" fmla="*/ 3360 w 4816"/>
                <a:gd name="T35" fmla="*/ 1056 h 14002"/>
                <a:gd name="T36" fmla="*/ 3360 w 4816"/>
                <a:gd name="T37" fmla="*/ 1056 h 14002"/>
                <a:gd name="T38" fmla="*/ 3645 w 4816"/>
                <a:gd name="T39" fmla="*/ 562 h 14002"/>
                <a:gd name="T40" fmla="*/ 3645 w 4816"/>
                <a:gd name="T41" fmla="*/ 562 h 14002"/>
                <a:gd name="T42" fmla="*/ 3713 w 4816"/>
                <a:gd name="T43" fmla="*/ 444 h 14002"/>
                <a:gd name="T44" fmla="*/ 4237 w 4816"/>
                <a:gd name="T45" fmla="*/ 141 h 14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16" h="14002">
                  <a:moveTo>
                    <a:pt x="4237" y="141"/>
                  </a:moveTo>
                  <a:lnTo>
                    <a:pt x="4237" y="141"/>
                  </a:lnTo>
                  <a:cubicBezTo>
                    <a:pt x="4481" y="0"/>
                    <a:pt x="4814" y="113"/>
                    <a:pt x="4815" y="393"/>
                  </a:cubicBezTo>
                  <a:lnTo>
                    <a:pt x="4804" y="10821"/>
                  </a:lnTo>
                  <a:lnTo>
                    <a:pt x="4804" y="10821"/>
                  </a:lnTo>
                  <a:cubicBezTo>
                    <a:pt x="4804" y="11102"/>
                    <a:pt x="4601" y="11507"/>
                    <a:pt x="4357" y="11647"/>
                  </a:cubicBezTo>
                  <a:lnTo>
                    <a:pt x="497" y="13860"/>
                  </a:lnTo>
                  <a:lnTo>
                    <a:pt x="497" y="13860"/>
                  </a:lnTo>
                  <a:cubicBezTo>
                    <a:pt x="253" y="14001"/>
                    <a:pt x="55" y="13889"/>
                    <a:pt x="55" y="13608"/>
                  </a:cubicBezTo>
                  <a:lnTo>
                    <a:pt x="1" y="3099"/>
                  </a:lnTo>
                  <a:lnTo>
                    <a:pt x="1" y="3099"/>
                  </a:lnTo>
                  <a:cubicBezTo>
                    <a:pt x="0" y="2819"/>
                    <a:pt x="197" y="2478"/>
                    <a:pt x="441" y="2337"/>
                  </a:cubicBezTo>
                  <a:lnTo>
                    <a:pt x="1087" y="1981"/>
                  </a:lnTo>
                  <a:lnTo>
                    <a:pt x="1087" y="1981"/>
                  </a:lnTo>
                  <a:cubicBezTo>
                    <a:pt x="1125" y="1959"/>
                    <a:pt x="1155" y="1976"/>
                    <a:pt x="1155" y="2019"/>
                  </a:cubicBezTo>
                  <a:lnTo>
                    <a:pt x="1155" y="2019"/>
                  </a:lnTo>
                  <a:cubicBezTo>
                    <a:pt x="1156" y="2202"/>
                    <a:pt x="1284" y="2275"/>
                    <a:pt x="1443" y="2183"/>
                  </a:cubicBezTo>
                  <a:lnTo>
                    <a:pt x="3360" y="1056"/>
                  </a:lnTo>
                  <a:lnTo>
                    <a:pt x="3360" y="1056"/>
                  </a:lnTo>
                  <a:cubicBezTo>
                    <a:pt x="3518" y="965"/>
                    <a:pt x="3646" y="744"/>
                    <a:pt x="3645" y="562"/>
                  </a:cubicBezTo>
                  <a:lnTo>
                    <a:pt x="3645" y="562"/>
                  </a:lnTo>
                  <a:cubicBezTo>
                    <a:pt x="3645" y="518"/>
                    <a:pt x="3676" y="466"/>
                    <a:pt x="3713" y="444"/>
                  </a:cubicBezTo>
                  <a:lnTo>
                    <a:pt x="4237" y="141"/>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7" name="Freeform 6">
              <a:extLst>
                <a:ext uri="{FF2B5EF4-FFF2-40B4-BE49-F238E27FC236}">
                  <a16:creationId xmlns:a16="http://schemas.microsoft.com/office/drawing/2014/main" id="{7CD174D8-4202-FC48-83B3-89ACD7A47B30}"/>
                </a:ext>
              </a:extLst>
            </p:cNvPr>
            <p:cNvSpPr>
              <a:spLocks noChangeArrowheads="1"/>
            </p:cNvSpPr>
            <p:nvPr/>
          </p:nvSpPr>
          <p:spPr bwMode="auto">
            <a:xfrm>
              <a:off x="9302764" y="2284082"/>
              <a:ext cx="2543306" cy="4144754"/>
            </a:xfrm>
            <a:custGeom>
              <a:avLst/>
              <a:gdLst>
                <a:gd name="T0" fmla="*/ 3892 w 3893"/>
                <a:gd name="T1" fmla="*/ 4103 h 6346"/>
                <a:gd name="T2" fmla="*/ 10 w 3893"/>
                <a:gd name="T3" fmla="*/ 6345 h 6346"/>
                <a:gd name="T4" fmla="*/ 0 w 3893"/>
                <a:gd name="T5" fmla="*/ 2241 h 6346"/>
                <a:gd name="T6" fmla="*/ 3881 w 3893"/>
                <a:gd name="T7" fmla="*/ 0 h 6346"/>
                <a:gd name="T8" fmla="*/ 3892 w 3893"/>
                <a:gd name="T9" fmla="*/ 4103 h 6346"/>
              </a:gdLst>
              <a:ahLst/>
              <a:cxnLst>
                <a:cxn ang="0">
                  <a:pos x="T0" y="T1"/>
                </a:cxn>
                <a:cxn ang="0">
                  <a:pos x="T2" y="T3"/>
                </a:cxn>
                <a:cxn ang="0">
                  <a:pos x="T4" y="T5"/>
                </a:cxn>
                <a:cxn ang="0">
                  <a:pos x="T6" y="T7"/>
                </a:cxn>
                <a:cxn ang="0">
                  <a:pos x="T8" y="T9"/>
                </a:cxn>
              </a:cxnLst>
              <a:rect l="0" t="0" r="r" b="b"/>
              <a:pathLst>
                <a:path w="3893" h="6346">
                  <a:moveTo>
                    <a:pt x="3892" y="4103"/>
                  </a:moveTo>
                  <a:lnTo>
                    <a:pt x="10" y="6345"/>
                  </a:lnTo>
                  <a:lnTo>
                    <a:pt x="0" y="2241"/>
                  </a:lnTo>
                  <a:lnTo>
                    <a:pt x="3881" y="0"/>
                  </a:lnTo>
                  <a:lnTo>
                    <a:pt x="3892" y="4103"/>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8" name="Freeform 7">
              <a:extLst>
                <a:ext uri="{FF2B5EF4-FFF2-40B4-BE49-F238E27FC236}">
                  <a16:creationId xmlns:a16="http://schemas.microsoft.com/office/drawing/2014/main" id="{DFB6BFBB-18B8-724E-8F60-2437C34A549A}"/>
                </a:ext>
              </a:extLst>
            </p:cNvPr>
            <p:cNvSpPr>
              <a:spLocks noChangeArrowheads="1"/>
            </p:cNvSpPr>
            <p:nvPr/>
          </p:nvSpPr>
          <p:spPr bwMode="auto">
            <a:xfrm>
              <a:off x="9302764" y="2284083"/>
              <a:ext cx="2537546" cy="2042133"/>
            </a:xfrm>
            <a:custGeom>
              <a:avLst/>
              <a:gdLst>
                <a:gd name="T0" fmla="*/ 3881 w 3885"/>
                <a:gd name="T1" fmla="*/ 0 h 3128"/>
                <a:gd name="T2" fmla="*/ 0 w 3885"/>
                <a:gd name="T3" fmla="*/ 2241 h 3128"/>
                <a:gd name="T4" fmla="*/ 2 w 3885"/>
                <a:gd name="T5" fmla="*/ 3127 h 3128"/>
                <a:gd name="T6" fmla="*/ 3884 w 3885"/>
                <a:gd name="T7" fmla="*/ 886 h 3128"/>
                <a:gd name="T8" fmla="*/ 3881 w 3885"/>
                <a:gd name="T9" fmla="*/ 0 h 3128"/>
              </a:gdLst>
              <a:ahLst/>
              <a:cxnLst>
                <a:cxn ang="0">
                  <a:pos x="T0" y="T1"/>
                </a:cxn>
                <a:cxn ang="0">
                  <a:pos x="T2" y="T3"/>
                </a:cxn>
                <a:cxn ang="0">
                  <a:pos x="T4" y="T5"/>
                </a:cxn>
                <a:cxn ang="0">
                  <a:pos x="T6" y="T7"/>
                </a:cxn>
                <a:cxn ang="0">
                  <a:pos x="T8" y="T9"/>
                </a:cxn>
              </a:cxnLst>
              <a:rect l="0" t="0" r="r" b="b"/>
              <a:pathLst>
                <a:path w="3885" h="3128">
                  <a:moveTo>
                    <a:pt x="3881" y="0"/>
                  </a:moveTo>
                  <a:lnTo>
                    <a:pt x="0" y="2241"/>
                  </a:lnTo>
                  <a:lnTo>
                    <a:pt x="2" y="3127"/>
                  </a:lnTo>
                  <a:lnTo>
                    <a:pt x="3884" y="886"/>
                  </a:lnTo>
                  <a:lnTo>
                    <a:pt x="3881" y="0"/>
                  </a:lnTo>
                </a:path>
              </a:pathLst>
            </a:custGeom>
            <a:solidFill>
              <a:schemeClr val="bg1">
                <a:lumMod val="65000"/>
              </a:schemeClr>
            </a:solidFill>
            <a:ln>
              <a:noFill/>
            </a:ln>
            <a:effectLst/>
          </p:spPr>
          <p:txBody>
            <a:bodyPr wrap="none" anchor="ctr"/>
            <a:lstStyle/>
            <a:p>
              <a:endParaRPr lang="en-US" sz="6532" dirty="0">
                <a:latin typeface="Lato Light" panose="020F0502020204030203" pitchFamily="34" charset="0"/>
              </a:endParaRPr>
            </a:p>
          </p:txBody>
        </p:sp>
        <p:sp>
          <p:nvSpPr>
            <p:cNvPr id="9" name="Freeform 8">
              <a:extLst>
                <a:ext uri="{FF2B5EF4-FFF2-40B4-BE49-F238E27FC236}">
                  <a16:creationId xmlns:a16="http://schemas.microsoft.com/office/drawing/2014/main" id="{FD46A9EF-57A2-9243-BB00-C4651D4DEEE1}"/>
                </a:ext>
              </a:extLst>
            </p:cNvPr>
            <p:cNvSpPr>
              <a:spLocks noChangeArrowheads="1"/>
            </p:cNvSpPr>
            <p:nvPr/>
          </p:nvSpPr>
          <p:spPr bwMode="auto">
            <a:xfrm>
              <a:off x="9616717" y="3986338"/>
              <a:ext cx="975769" cy="2015560"/>
            </a:xfrm>
            <a:custGeom>
              <a:avLst/>
              <a:gdLst>
                <a:gd name="connsiteX0" fmla="*/ 975116 w 975769"/>
                <a:gd name="connsiteY0" fmla="*/ 1371024 h 2015560"/>
                <a:gd name="connsiteX1" fmla="*/ 975769 w 975769"/>
                <a:gd name="connsiteY1" fmla="*/ 1453222 h 2015560"/>
                <a:gd name="connsiteX2" fmla="*/ 0 w 975769"/>
                <a:gd name="connsiteY2" fmla="*/ 2015560 h 2015560"/>
                <a:gd name="connsiteX3" fmla="*/ 0 w 975769"/>
                <a:gd name="connsiteY3" fmla="*/ 1933362 h 2015560"/>
                <a:gd name="connsiteX4" fmla="*/ 975116 w 975769"/>
                <a:gd name="connsiteY4" fmla="*/ 1175164 h 2015560"/>
                <a:gd name="connsiteX5" fmla="*/ 975769 w 975769"/>
                <a:gd name="connsiteY5" fmla="*/ 1257362 h 2015560"/>
                <a:gd name="connsiteX6" fmla="*/ 0 w 975769"/>
                <a:gd name="connsiteY6" fmla="*/ 1819700 h 2015560"/>
                <a:gd name="connsiteX7" fmla="*/ 0 w 975769"/>
                <a:gd name="connsiteY7" fmla="*/ 1737502 h 2015560"/>
                <a:gd name="connsiteX8" fmla="*/ 975116 w 975769"/>
                <a:gd name="connsiteY8" fmla="*/ 979303 h 2015560"/>
                <a:gd name="connsiteX9" fmla="*/ 975769 w 975769"/>
                <a:gd name="connsiteY9" fmla="*/ 1062439 h 2015560"/>
                <a:gd name="connsiteX10" fmla="*/ 0 w 975769"/>
                <a:gd name="connsiteY10" fmla="*/ 1626718 h 2015560"/>
                <a:gd name="connsiteX11" fmla="*/ 0 w 975769"/>
                <a:gd name="connsiteY11" fmla="*/ 1544236 h 2015560"/>
                <a:gd name="connsiteX12" fmla="*/ 975116 w 975769"/>
                <a:gd name="connsiteY12" fmla="*/ 783443 h 2015560"/>
                <a:gd name="connsiteX13" fmla="*/ 975769 w 975769"/>
                <a:gd name="connsiteY13" fmla="*/ 866579 h 2015560"/>
                <a:gd name="connsiteX14" fmla="*/ 0 w 975769"/>
                <a:gd name="connsiteY14" fmla="*/ 1430858 h 2015560"/>
                <a:gd name="connsiteX15" fmla="*/ 0 w 975769"/>
                <a:gd name="connsiteY15" fmla="*/ 1347721 h 2015560"/>
                <a:gd name="connsiteX16" fmla="*/ 975116 w 975769"/>
                <a:gd name="connsiteY16" fmla="*/ 587582 h 2015560"/>
                <a:gd name="connsiteX17" fmla="*/ 975769 w 975769"/>
                <a:gd name="connsiteY17" fmla="*/ 670718 h 2015560"/>
                <a:gd name="connsiteX18" fmla="*/ 0 w 975769"/>
                <a:gd name="connsiteY18" fmla="*/ 1234997 h 2015560"/>
                <a:gd name="connsiteX19" fmla="*/ 0 w 975769"/>
                <a:gd name="connsiteY19" fmla="*/ 1152515 h 2015560"/>
                <a:gd name="connsiteX20" fmla="*/ 975116 w 975769"/>
                <a:gd name="connsiteY20" fmla="*/ 391722 h 2015560"/>
                <a:gd name="connsiteX21" fmla="*/ 975769 w 975769"/>
                <a:gd name="connsiteY21" fmla="*/ 474858 h 2015560"/>
                <a:gd name="connsiteX22" fmla="*/ 0 w 975769"/>
                <a:gd name="connsiteY22" fmla="*/ 1039137 h 2015560"/>
                <a:gd name="connsiteX23" fmla="*/ 0 w 975769"/>
                <a:gd name="connsiteY23" fmla="*/ 956000 h 2015560"/>
                <a:gd name="connsiteX24" fmla="*/ 975116 w 975769"/>
                <a:gd name="connsiteY24" fmla="*/ 195861 h 2015560"/>
                <a:gd name="connsiteX25" fmla="*/ 975769 w 975769"/>
                <a:gd name="connsiteY25" fmla="*/ 278059 h 2015560"/>
                <a:gd name="connsiteX26" fmla="*/ 0 w 975769"/>
                <a:gd name="connsiteY26" fmla="*/ 840397 h 2015560"/>
                <a:gd name="connsiteX27" fmla="*/ 0 w 975769"/>
                <a:gd name="connsiteY27" fmla="*/ 758199 h 2015560"/>
                <a:gd name="connsiteX28" fmla="*/ 975116 w 975769"/>
                <a:gd name="connsiteY28" fmla="*/ 0 h 2015560"/>
                <a:gd name="connsiteX29" fmla="*/ 975769 w 975769"/>
                <a:gd name="connsiteY29" fmla="*/ 82482 h 2015560"/>
                <a:gd name="connsiteX30" fmla="*/ 0 w 975769"/>
                <a:gd name="connsiteY30" fmla="*/ 647415 h 2015560"/>
                <a:gd name="connsiteX31" fmla="*/ 0 w 975769"/>
                <a:gd name="connsiteY31" fmla="*/ 564278 h 20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75769" h="2015560">
                  <a:moveTo>
                    <a:pt x="975116" y="1371024"/>
                  </a:moveTo>
                  <a:lnTo>
                    <a:pt x="975769" y="1453222"/>
                  </a:lnTo>
                  <a:lnTo>
                    <a:pt x="0" y="2015560"/>
                  </a:lnTo>
                  <a:lnTo>
                    <a:pt x="0" y="1933362"/>
                  </a:lnTo>
                  <a:close/>
                  <a:moveTo>
                    <a:pt x="975116" y="1175164"/>
                  </a:moveTo>
                  <a:lnTo>
                    <a:pt x="975769" y="1257362"/>
                  </a:lnTo>
                  <a:lnTo>
                    <a:pt x="0" y="1819700"/>
                  </a:lnTo>
                  <a:lnTo>
                    <a:pt x="0" y="1737502"/>
                  </a:lnTo>
                  <a:close/>
                  <a:moveTo>
                    <a:pt x="975116" y="979303"/>
                  </a:moveTo>
                  <a:lnTo>
                    <a:pt x="975769" y="1062439"/>
                  </a:lnTo>
                  <a:lnTo>
                    <a:pt x="0" y="1626718"/>
                  </a:lnTo>
                  <a:lnTo>
                    <a:pt x="0" y="1544236"/>
                  </a:lnTo>
                  <a:close/>
                  <a:moveTo>
                    <a:pt x="975116" y="783443"/>
                  </a:moveTo>
                  <a:lnTo>
                    <a:pt x="975769" y="866579"/>
                  </a:lnTo>
                  <a:lnTo>
                    <a:pt x="0" y="1430858"/>
                  </a:lnTo>
                  <a:lnTo>
                    <a:pt x="0" y="1347721"/>
                  </a:lnTo>
                  <a:close/>
                  <a:moveTo>
                    <a:pt x="975116" y="587582"/>
                  </a:moveTo>
                  <a:lnTo>
                    <a:pt x="975769" y="670718"/>
                  </a:lnTo>
                  <a:lnTo>
                    <a:pt x="0" y="1234997"/>
                  </a:lnTo>
                  <a:lnTo>
                    <a:pt x="0" y="1152515"/>
                  </a:lnTo>
                  <a:close/>
                  <a:moveTo>
                    <a:pt x="975116" y="391722"/>
                  </a:moveTo>
                  <a:lnTo>
                    <a:pt x="975769" y="474858"/>
                  </a:lnTo>
                  <a:lnTo>
                    <a:pt x="0" y="1039137"/>
                  </a:lnTo>
                  <a:lnTo>
                    <a:pt x="0" y="956000"/>
                  </a:lnTo>
                  <a:close/>
                  <a:moveTo>
                    <a:pt x="975116" y="195861"/>
                  </a:moveTo>
                  <a:lnTo>
                    <a:pt x="975769" y="278059"/>
                  </a:lnTo>
                  <a:lnTo>
                    <a:pt x="0" y="840397"/>
                  </a:lnTo>
                  <a:lnTo>
                    <a:pt x="0" y="758199"/>
                  </a:lnTo>
                  <a:close/>
                  <a:moveTo>
                    <a:pt x="975116" y="0"/>
                  </a:moveTo>
                  <a:lnTo>
                    <a:pt x="975769" y="82482"/>
                  </a:lnTo>
                  <a:lnTo>
                    <a:pt x="0" y="647415"/>
                  </a:lnTo>
                  <a:lnTo>
                    <a:pt x="0" y="564278"/>
                  </a:lnTo>
                  <a:close/>
                </a:path>
              </a:pathLst>
            </a:custGeom>
            <a:solidFill>
              <a:schemeClr val="accent1">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0" name="Freeform 16">
              <a:extLst>
                <a:ext uri="{FF2B5EF4-FFF2-40B4-BE49-F238E27FC236}">
                  <a16:creationId xmlns:a16="http://schemas.microsoft.com/office/drawing/2014/main" id="{620B89EC-40A3-8A4C-ACA0-00F55BB591A8}"/>
                </a:ext>
              </a:extLst>
            </p:cNvPr>
            <p:cNvSpPr>
              <a:spLocks noChangeArrowheads="1"/>
            </p:cNvSpPr>
            <p:nvPr/>
          </p:nvSpPr>
          <p:spPr bwMode="auto">
            <a:xfrm>
              <a:off x="10892691" y="3433321"/>
              <a:ext cx="558779" cy="1820351"/>
            </a:xfrm>
            <a:custGeom>
              <a:avLst/>
              <a:gdLst>
                <a:gd name="T0" fmla="*/ 853 w 857"/>
                <a:gd name="T1" fmla="*/ 0 h 2786"/>
                <a:gd name="T2" fmla="*/ 856 w 857"/>
                <a:gd name="T3" fmla="*/ 2293 h 2786"/>
                <a:gd name="T4" fmla="*/ 2 w 857"/>
                <a:gd name="T5" fmla="*/ 2785 h 2786"/>
                <a:gd name="T6" fmla="*/ 0 w 857"/>
                <a:gd name="T7" fmla="*/ 493 h 2786"/>
                <a:gd name="T8" fmla="*/ 853 w 857"/>
                <a:gd name="T9" fmla="*/ 0 h 2786"/>
              </a:gdLst>
              <a:ahLst/>
              <a:cxnLst>
                <a:cxn ang="0">
                  <a:pos x="T0" y="T1"/>
                </a:cxn>
                <a:cxn ang="0">
                  <a:pos x="T2" y="T3"/>
                </a:cxn>
                <a:cxn ang="0">
                  <a:pos x="T4" y="T5"/>
                </a:cxn>
                <a:cxn ang="0">
                  <a:pos x="T6" y="T7"/>
                </a:cxn>
                <a:cxn ang="0">
                  <a:pos x="T8" y="T9"/>
                </a:cxn>
              </a:cxnLst>
              <a:rect l="0" t="0" r="r" b="b"/>
              <a:pathLst>
                <a:path w="857" h="2786">
                  <a:moveTo>
                    <a:pt x="853" y="0"/>
                  </a:moveTo>
                  <a:lnTo>
                    <a:pt x="856" y="2293"/>
                  </a:lnTo>
                  <a:lnTo>
                    <a:pt x="2" y="2785"/>
                  </a:lnTo>
                  <a:lnTo>
                    <a:pt x="0" y="493"/>
                  </a:lnTo>
                  <a:lnTo>
                    <a:pt x="853" y="0"/>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11" name="Freeform 17">
              <a:extLst>
                <a:ext uri="{FF2B5EF4-FFF2-40B4-BE49-F238E27FC236}">
                  <a16:creationId xmlns:a16="http://schemas.microsoft.com/office/drawing/2014/main" id="{93FE46DC-06E5-9C43-8332-366246D28A05}"/>
                </a:ext>
              </a:extLst>
            </p:cNvPr>
            <p:cNvSpPr>
              <a:spLocks noChangeArrowheads="1"/>
            </p:cNvSpPr>
            <p:nvPr/>
          </p:nvSpPr>
          <p:spPr bwMode="auto">
            <a:xfrm>
              <a:off x="11534998" y="2606675"/>
              <a:ext cx="132494" cy="195861"/>
            </a:xfrm>
            <a:custGeom>
              <a:avLst/>
              <a:gdLst>
                <a:gd name="T0" fmla="*/ 101 w 203"/>
                <a:gd name="T1" fmla="*/ 32 h 298"/>
                <a:gd name="T2" fmla="*/ 101 w 203"/>
                <a:gd name="T3" fmla="*/ 32 h 298"/>
                <a:gd name="T4" fmla="*/ 202 w 203"/>
                <a:gd name="T5" fmla="*/ 90 h 298"/>
                <a:gd name="T6" fmla="*/ 202 w 203"/>
                <a:gd name="T7" fmla="*/ 90 h 298"/>
                <a:gd name="T8" fmla="*/ 102 w 203"/>
                <a:gd name="T9" fmla="*/ 264 h 298"/>
                <a:gd name="T10" fmla="*/ 102 w 203"/>
                <a:gd name="T11" fmla="*/ 264 h 298"/>
                <a:gd name="T12" fmla="*/ 0 w 203"/>
                <a:gd name="T13" fmla="*/ 207 h 298"/>
                <a:gd name="T14" fmla="*/ 0 w 203"/>
                <a:gd name="T15" fmla="*/ 207 h 298"/>
                <a:gd name="T16" fmla="*/ 101 w 203"/>
                <a:gd name="T17" fmla="*/ 3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8">
                  <a:moveTo>
                    <a:pt x="101" y="32"/>
                  </a:moveTo>
                  <a:lnTo>
                    <a:pt x="101" y="32"/>
                  </a:lnTo>
                  <a:cubicBezTo>
                    <a:pt x="156" y="0"/>
                    <a:pt x="201" y="26"/>
                    <a:pt x="202" y="90"/>
                  </a:cubicBezTo>
                  <a:lnTo>
                    <a:pt x="202" y="90"/>
                  </a:lnTo>
                  <a:cubicBezTo>
                    <a:pt x="202" y="154"/>
                    <a:pt x="157" y="232"/>
                    <a:pt x="102" y="264"/>
                  </a:cubicBezTo>
                  <a:lnTo>
                    <a:pt x="102" y="264"/>
                  </a:lnTo>
                  <a:cubicBezTo>
                    <a:pt x="46" y="297"/>
                    <a:pt x="1" y="271"/>
                    <a:pt x="0" y="207"/>
                  </a:cubicBezTo>
                  <a:lnTo>
                    <a:pt x="0" y="207"/>
                  </a:lnTo>
                  <a:cubicBezTo>
                    <a:pt x="0" y="143"/>
                    <a:pt x="45" y="65"/>
                    <a:pt x="101" y="32"/>
                  </a:cubicBez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12" name="Freeform 18">
              <a:extLst>
                <a:ext uri="{FF2B5EF4-FFF2-40B4-BE49-F238E27FC236}">
                  <a16:creationId xmlns:a16="http://schemas.microsoft.com/office/drawing/2014/main" id="{E15754C4-5EB9-0E49-B8B0-94D668B8A4ED}"/>
                </a:ext>
              </a:extLst>
            </p:cNvPr>
            <p:cNvSpPr>
              <a:spLocks noChangeArrowheads="1"/>
            </p:cNvSpPr>
            <p:nvPr/>
          </p:nvSpPr>
          <p:spPr bwMode="auto">
            <a:xfrm>
              <a:off x="11336258" y="2721888"/>
              <a:ext cx="132494" cy="192979"/>
            </a:xfrm>
            <a:custGeom>
              <a:avLst/>
              <a:gdLst>
                <a:gd name="T0" fmla="*/ 101 w 203"/>
                <a:gd name="T1" fmla="*/ 32 h 297"/>
                <a:gd name="T2" fmla="*/ 101 w 203"/>
                <a:gd name="T3" fmla="*/ 32 h 297"/>
                <a:gd name="T4" fmla="*/ 202 w 203"/>
                <a:gd name="T5" fmla="*/ 90 h 297"/>
                <a:gd name="T6" fmla="*/ 202 w 203"/>
                <a:gd name="T7" fmla="*/ 90 h 297"/>
                <a:gd name="T8" fmla="*/ 102 w 203"/>
                <a:gd name="T9" fmla="*/ 264 h 297"/>
                <a:gd name="T10" fmla="*/ 102 w 203"/>
                <a:gd name="T11" fmla="*/ 264 h 297"/>
                <a:gd name="T12" fmla="*/ 0 w 203"/>
                <a:gd name="T13" fmla="*/ 206 h 297"/>
                <a:gd name="T14" fmla="*/ 0 w 203"/>
                <a:gd name="T15" fmla="*/ 206 h 297"/>
                <a:gd name="T16" fmla="*/ 101 w 203"/>
                <a:gd name="T17" fmla="*/ 3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7">
                  <a:moveTo>
                    <a:pt x="101" y="32"/>
                  </a:moveTo>
                  <a:lnTo>
                    <a:pt x="101" y="32"/>
                  </a:lnTo>
                  <a:cubicBezTo>
                    <a:pt x="157" y="0"/>
                    <a:pt x="202" y="26"/>
                    <a:pt x="202" y="90"/>
                  </a:cubicBezTo>
                  <a:lnTo>
                    <a:pt x="202" y="90"/>
                  </a:lnTo>
                  <a:cubicBezTo>
                    <a:pt x="202" y="154"/>
                    <a:pt x="158" y="232"/>
                    <a:pt x="102" y="264"/>
                  </a:cubicBezTo>
                  <a:lnTo>
                    <a:pt x="102" y="264"/>
                  </a:lnTo>
                  <a:cubicBezTo>
                    <a:pt x="46" y="296"/>
                    <a:pt x="0" y="271"/>
                    <a:pt x="0" y="206"/>
                  </a:cubicBezTo>
                  <a:lnTo>
                    <a:pt x="0" y="206"/>
                  </a:lnTo>
                  <a:cubicBezTo>
                    <a:pt x="0" y="142"/>
                    <a:pt x="45" y="64"/>
                    <a:pt x="101" y="32"/>
                  </a:cubicBez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3" name="Freeform 19">
              <a:extLst>
                <a:ext uri="{FF2B5EF4-FFF2-40B4-BE49-F238E27FC236}">
                  <a16:creationId xmlns:a16="http://schemas.microsoft.com/office/drawing/2014/main" id="{3822C913-C1AE-CA47-AF6C-DD49DF74DCF5}"/>
                </a:ext>
              </a:extLst>
            </p:cNvPr>
            <p:cNvSpPr>
              <a:spLocks noChangeArrowheads="1"/>
            </p:cNvSpPr>
            <p:nvPr/>
          </p:nvSpPr>
          <p:spPr bwMode="auto">
            <a:xfrm>
              <a:off x="11134637" y="2837099"/>
              <a:ext cx="132494" cy="195861"/>
            </a:xfrm>
            <a:custGeom>
              <a:avLst/>
              <a:gdLst>
                <a:gd name="T0" fmla="*/ 101 w 203"/>
                <a:gd name="T1" fmla="*/ 33 h 298"/>
                <a:gd name="T2" fmla="*/ 101 w 203"/>
                <a:gd name="T3" fmla="*/ 33 h 298"/>
                <a:gd name="T4" fmla="*/ 202 w 203"/>
                <a:gd name="T5" fmla="*/ 90 h 298"/>
                <a:gd name="T6" fmla="*/ 202 w 203"/>
                <a:gd name="T7" fmla="*/ 90 h 298"/>
                <a:gd name="T8" fmla="*/ 101 w 203"/>
                <a:gd name="T9" fmla="*/ 265 h 298"/>
                <a:gd name="T10" fmla="*/ 101 w 203"/>
                <a:gd name="T11" fmla="*/ 265 h 298"/>
                <a:gd name="T12" fmla="*/ 0 w 203"/>
                <a:gd name="T13" fmla="*/ 207 h 298"/>
                <a:gd name="T14" fmla="*/ 0 w 203"/>
                <a:gd name="T15" fmla="*/ 207 h 298"/>
                <a:gd name="T16" fmla="*/ 101 w 203"/>
                <a:gd name="T17" fmla="*/ 3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98">
                  <a:moveTo>
                    <a:pt x="101" y="33"/>
                  </a:moveTo>
                  <a:lnTo>
                    <a:pt x="101" y="33"/>
                  </a:lnTo>
                  <a:cubicBezTo>
                    <a:pt x="157" y="0"/>
                    <a:pt x="202" y="27"/>
                    <a:pt x="202" y="90"/>
                  </a:cubicBezTo>
                  <a:lnTo>
                    <a:pt x="202" y="90"/>
                  </a:lnTo>
                  <a:cubicBezTo>
                    <a:pt x="202" y="154"/>
                    <a:pt x="157" y="233"/>
                    <a:pt x="101" y="265"/>
                  </a:cubicBezTo>
                  <a:lnTo>
                    <a:pt x="101" y="265"/>
                  </a:lnTo>
                  <a:cubicBezTo>
                    <a:pt x="46" y="297"/>
                    <a:pt x="0" y="271"/>
                    <a:pt x="0" y="207"/>
                  </a:cubicBezTo>
                  <a:lnTo>
                    <a:pt x="0" y="207"/>
                  </a:lnTo>
                  <a:cubicBezTo>
                    <a:pt x="0" y="143"/>
                    <a:pt x="45" y="65"/>
                    <a:pt x="101" y="33"/>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14" name="Freeform 20">
              <a:extLst>
                <a:ext uri="{FF2B5EF4-FFF2-40B4-BE49-F238E27FC236}">
                  <a16:creationId xmlns:a16="http://schemas.microsoft.com/office/drawing/2014/main" id="{9E001AEF-D27D-2243-87A1-BD6FB4782204}"/>
                </a:ext>
              </a:extLst>
            </p:cNvPr>
            <p:cNvSpPr>
              <a:spLocks noChangeArrowheads="1"/>
            </p:cNvSpPr>
            <p:nvPr/>
          </p:nvSpPr>
          <p:spPr bwMode="auto">
            <a:xfrm>
              <a:off x="9956591" y="5219109"/>
              <a:ext cx="1901000" cy="2569230"/>
            </a:xfrm>
            <a:custGeom>
              <a:avLst/>
              <a:gdLst>
                <a:gd name="T0" fmla="*/ 0 w 2910"/>
                <a:gd name="T1" fmla="*/ 1677 h 3933"/>
                <a:gd name="T2" fmla="*/ 7 w 2910"/>
                <a:gd name="T3" fmla="*/ 3932 h 3933"/>
                <a:gd name="T4" fmla="*/ 2909 w 2910"/>
                <a:gd name="T5" fmla="*/ 2257 h 3933"/>
                <a:gd name="T6" fmla="*/ 2903 w 2910"/>
                <a:gd name="T7" fmla="*/ 0 h 3933"/>
                <a:gd name="T8" fmla="*/ 0 w 2910"/>
                <a:gd name="T9" fmla="*/ 1677 h 3933"/>
              </a:gdLst>
              <a:ahLst/>
              <a:cxnLst>
                <a:cxn ang="0">
                  <a:pos x="T0" y="T1"/>
                </a:cxn>
                <a:cxn ang="0">
                  <a:pos x="T2" y="T3"/>
                </a:cxn>
                <a:cxn ang="0">
                  <a:pos x="T4" y="T5"/>
                </a:cxn>
                <a:cxn ang="0">
                  <a:pos x="T6" y="T7"/>
                </a:cxn>
                <a:cxn ang="0">
                  <a:pos x="T8" y="T9"/>
                </a:cxn>
              </a:cxnLst>
              <a:rect l="0" t="0" r="r" b="b"/>
              <a:pathLst>
                <a:path w="2910" h="3933">
                  <a:moveTo>
                    <a:pt x="0" y="1677"/>
                  </a:moveTo>
                  <a:lnTo>
                    <a:pt x="7" y="3932"/>
                  </a:lnTo>
                  <a:lnTo>
                    <a:pt x="2909" y="2257"/>
                  </a:lnTo>
                  <a:lnTo>
                    <a:pt x="2903" y="0"/>
                  </a:lnTo>
                  <a:lnTo>
                    <a:pt x="0" y="1677"/>
                  </a:lnTo>
                </a:path>
              </a:pathLst>
            </a:custGeom>
            <a:solidFill>
              <a:schemeClr val="bg1">
                <a:lumMod val="85000"/>
              </a:schemeClr>
            </a:solidFill>
            <a:ln>
              <a:noFill/>
            </a:ln>
            <a:effectLst/>
          </p:spPr>
          <p:txBody>
            <a:bodyPr wrap="none" anchor="ctr"/>
            <a:lstStyle/>
            <a:p>
              <a:endParaRPr lang="en-US" sz="6532" dirty="0">
                <a:latin typeface="Lato Light" panose="020F0502020204030203" pitchFamily="34" charset="0"/>
              </a:endParaRPr>
            </a:p>
          </p:txBody>
        </p:sp>
        <p:sp>
          <p:nvSpPr>
            <p:cNvPr id="15" name="Freeform 21">
              <a:extLst>
                <a:ext uri="{FF2B5EF4-FFF2-40B4-BE49-F238E27FC236}">
                  <a16:creationId xmlns:a16="http://schemas.microsoft.com/office/drawing/2014/main" id="{97BF7641-C320-9848-88B5-72882BCF2015}"/>
                </a:ext>
              </a:extLst>
            </p:cNvPr>
            <p:cNvSpPr>
              <a:spLocks noChangeArrowheads="1"/>
            </p:cNvSpPr>
            <p:nvPr/>
          </p:nvSpPr>
          <p:spPr bwMode="auto">
            <a:xfrm>
              <a:off x="9956593" y="5219110"/>
              <a:ext cx="1898120" cy="1503518"/>
            </a:xfrm>
            <a:custGeom>
              <a:avLst/>
              <a:gdLst>
                <a:gd name="T0" fmla="*/ 2904 w 2905"/>
                <a:gd name="T1" fmla="*/ 627 h 2304"/>
                <a:gd name="T2" fmla="*/ 2 w 2905"/>
                <a:gd name="T3" fmla="*/ 2303 h 2304"/>
                <a:gd name="T4" fmla="*/ 0 w 2905"/>
                <a:gd name="T5" fmla="*/ 1677 h 2304"/>
                <a:gd name="T6" fmla="*/ 2903 w 2905"/>
                <a:gd name="T7" fmla="*/ 0 h 2304"/>
                <a:gd name="T8" fmla="*/ 2904 w 2905"/>
                <a:gd name="T9" fmla="*/ 627 h 2304"/>
              </a:gdLst>
              <a:ahLst/>
              <a:cxnLst>
                <a:cxn ang="0">
                  <a:pos x="T0" y="T1"/>
                </a:cxn>
                <a:cxn ang="0">
                  <a:pos x="T2" y="T3"/>
                </a:cxn>
                <a:cxn ang="0">
                  <a:pos x="T4" y="T5"/>
                </a:cxn>
                <a:cxn ang="0">
                  <a:pos x="T6" y="T7"/>
                </a:cxn>
                <a:cxn ang="0">
                  <a:pos x="T8" y="T9"/>
                </a:cxn>
              </a:cxnLst>
              <a:rect l="0" t="0" r="r" b="b"/>
              <a:pathLst>
                <a:path w="2905" h="2304">
                  <a:moveTo>
                    <a:pt x="2904" y="627"/>
                  </a:moveTo>
                  <a:lnTo>
                    <a:pt x="2" y="2303"/>
                  </a:lnTo>
                  <a:lnTo>
                    <a:pt x="0" y="1677"/>
                  </a:lnTo>
                  <a:lnTo>
                    <a:pt x="2903" y="0"/>
                  </a:lnTo>
                  <a:lnTo>
                    <a:pt x="2904" y="627"/>
                  </a:lnTo>
                </a:path>
              </a:pathLst>
            </a:custGeom>
            <a:solidFill>
              <a:schemeClr val="bg1">
                <a:lumMod val="65000"/>
              </a:schemeClr>
            </a:solidFill>
            <a:ln>
              <a:noFill/>
            </a:ln>
            <a:effectLst/>
          </p:spPr>
          <p:txBody>
            <a:bodyPr wrap="none" anchor="ctr"/>
            <a:lstStyle/>
            <a:p>
              <a:endParaRPr lang="en-US" sz="6532" dirty="0">
                <a:latin typeface="Lato Light" panose="020F0502020204030203" pitchFamily="34" charset="0"/>
              </a:endParaRPr>
            </a:p>
          </p:txBody>
        </p:sp>
        <p:sp>
          <p:nvSpPr>
            <p:cNvPr id="16" name="Freeform 22">
              <a:extLst>
                <a:ext uri="{FF2B5EF4-FFF2-40B4-BE49-F238E27FC236}">
                  <a16:creationId xmlns:a16="http://schemas.microsoft.com/office/drawing/2014/main" id="{4B34470F-D4B5-0E4C-A597-811CA598A0A1}"/>
                </a:ext>
              </a:extLst>
            </p:cNvPr>
            <p:cNvSpPr>
              <a:spLocks noChangeArrowheads="1"/>
            </p:cNvSpPr>
            <p:nvPr/>
          </p:nvSpPr>
          <p:spPr bwMode="auto">
            <a:xfrm>
              <a:off x="11088552" y="5878699"/>
              <a:ext cx="625025" cy="1022506"/>
            </a:xfrm>
            <a:custGeom>
              <a:avLst/>
              <a:gdLst>
                <a:gd name="T0" fmla="*/ 956 w 957"/>
                <a:gd name="T1" fmla="*/ 1011 h 1564"/>
                <a:gd name="T2" fmla="*/ 1 w 957"/>
                <a:gd name="T3" fmla="*/ 1563 h 1564"/>
                <a:gd name="T4" fmla="*/ 0 w 957"/>
                <a:gd name="T5" fmla="*/ 552 h 1564"/>
                <a:gd name="T6" fmla="*/ 955 w 957"/>
                <a:gd name="T7" fmla="*/ 0 h 1564"/>
                <a:gd name="T8" fmla="*/ 956 w 957"/>
                <a:gd name="T9" fmla="*/ 1011 h 1564"/>
              </a:gdLst>
              <a:ahLst/>
              <a:cxnLst>
                <a:cxn ang="0">
                  <a:pos x="T0" y="T1"/>
                </a:cxn>
                <a:cxn ang="0">
                  <a:pos x="T2" y="T3"/>
                </a:cxn>
                <a:cxn ang="0">
                  <a:pos x="T4" y="T5"/>
                </a:cxn>
                <a:cxn ang="0">
                  <a:pos x="T6" y="T7"/>
                </a:cxn>
                <a:cxn ang="0">
                  <a:pos x="T8" y="T9"/>
                </a:cxn>
              </a:cxnLst>
              <a:rect l="0" t="0" r="r" b="b"/>
              <a:pathLst>
                <a:path w="957" h="1564">
                  <a:moveTo>
                    <a:pt x="956" y="1011"/>
                  </a:moveTo>
                  <a:lnTo>
                    <a:pt x="1" y="1563"/>
                  </a:lnTo>
                  <a:lnTo>
                    <a:pt x="0" y="552"/>
                  </a:lnTo>
                  <a:lnTo>
                    <a:pt x="955" y="0"/>
                  </a:lnTo>
                  <a:lnTo>
                    <a:pt x="956" y="1011"/>
                  </a:ln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17" name="Freeform 16">
              <a:extLst>
                <a:ext uri="{FF2B5EF4-FFF2-40B4-BE49-F238E27FC236}">
                  <a16:creationId xmlns:a16="http://schemas.microsoft.com/office/drawing/2014/main" id="{EE57D162-03B6-8246-BA9E-1A31FEB31448}"/>
                </a:ext>
              </a:extLst>
            </p:cNvPr>
            <p:cNvSpPr>
              <a:spLocks noChangeArrowheads="1"/>
            </p:cNvSpPr>
            <p:nvPr/>
          </p:nvSpPr>
          <p:spPr bwMode="auto">
            <a:xfrm>
              <a:off x="10091969" y="6397154"/>
              <a:ext cx="808711" cy="998811"/>
            </a:xfrm>
            <a:custGeom>
              <a:avLst/>
              <a:gdLst>
                <a:gd name="connsiteX0" fmla="*/ 808711 w 808711"/>
                <a:gd name="connsiteY0" fmla="*/ 463728 h 998811"/>
                <a:gd name="connsiteX1" fmla="*/ 808711 w 808711"/>
                <a:gd name="connsiteY1" fmla="*/ 531675 h 998811"/>
                <a:gd name="connsiteX2" fmla="*/ 0 w 808711"/>
                <a:gd name="connsiteY2" fmla="*/ 998811 h 998811"/>
                <a:gd name="connsiteX3" fmla="*/ 0 w 808711"/>
                <a:gd name="connsiteY3" fmla="*/ 930211 h 998811"/>
                <a:gd name="connsiteX4" fmla="*/ 808711 w 808711"/>
                <a:gd name="connsiteY4" fmla="*/ 308192 h 998811"/>
                <a:gd name="connsiteX5" fmla="*/ 808711 w 808711"/>
                <a:gd name="connsiteY5" fmla="*/ 376793 h 998811"/>
                <a:gd name="connsiteX6" fmla="*/ 0 w 808711"/>
                <a:gd name="connsiteY6" fmla="*/ 843275 h 998811"/>
                <a:gd name="connsiteX7" fmla="*/ 0 w 808711"/>
                <a:gd name="connsiteY7" fmla="*/ 774675 h 998811"/>
                <a:gd name="connsiteX8" fmla="*/ 808711 w 808711"/>
                <a:gd name="connsiteY8" fmla="*/ 152656 h 998811"/>
                <a:gd name="connsiteX9" fmla="*/ 808711 w 808711"/>
                <a:gd name="connsiteY9" fmla="*/ 220603 h 998811"/>
                <a:gd name="connsiteX10" fmla="*/ 0 w 808711"/>
                <a:gd name="connsiteY10" fmla="*/ 687739 h 998811"/>
                <a:gd name="connsiteX11" fmla="*/ 0 w 808711"/>
                <a:gd name="connsiteY11" fmla="*/ 619139 h 998811"/>
                <a:gd name="connsiteX12" fmla="*/ 808711 w 808711"/>
                <a:gd name="connsiteY12" fmla="*/ 0 h 998811"/>
                <a:gd name="connsiteX13" fmla="*/ 808711 w 808711"/>
                <a:gd name="connsiteY13" fmla="*/ 68517 h 998811"/>
                <a:gd name="connsiteX14" fmla="*/ 0 w 808711"/>
                <a:gd name="connsiteY14" fmla="*/ 535084 h 998811"/>
                <a:gd name="connsiteX15" fmla="*/ 0 w 808711"/>
                <a:gd name="connsiteY15" fmla="*/ 466567 h 99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711" h="998811">
                  <a:moveTo>
                    <a:pt x="808711" y="463728"/>
                  </a:moveTo>
                  <a:lnTo>
                    <a:pt x="808711" y="531675"/>
                  </a:lnTo>
                  <a:lnTo>
                    <a:pt x="0" y="998811"/>
                  </a:lnTo>
                  <a:lnTo>
                    <a:pt x="0" y="930211"/>
                  </a:lnTo>
                  <a:close/>
                  <a:moveTo>
                    <a:pt x="808711" y="308192"/>
                  </a:moveTo>
                  <a:lnTo>
                    <a:pt x="808711" y="376793"/>
                  </a:lnTo>
                  <a:lnTo>
                    <a:pt x="0" y="843275"/>
                  </a:lnTo>
                  <a:lnTo>
                    <a:pt x="0" y="774675"/>
                  </a:lnTo>
                  <a:close/>
                  <a:moveTo>
                    <a:pt x="808711" y="152656"/>
                  </a:moveTo>
                  <a:lnTo>
                    <a:pt x="808711" y="220603"/>
                  </a:lnTo>
                  <a:lnTo>
                    <a:pt x="0" y="687739"/>
                  </a:lnTo>
                  <a:lnTo>
                    <a:pt x="0" y="619139"/>
                  </a:lnTo>
                  <a:close/>
                  <a:moveTo>
                    <a:pt x="808711" y="0"/>
                  </a:moveTo>
                  <a:lnTo>
                    <a:pt x="808711" y="68517"/>
                  </a:lnTo>
                  <a:lnTo>
                    <a:pt x="0" y="535084"/>
                  </a:lnTo>
                  <a:lnTo>
                    <a:pt x="0" y="466567"/>
                  </a:lnTo>
                  <a:close/>
                </a:path>
              </a:pathLst>
            </a:custGeom>
            <a:solidFill>
              <a:schemeClr val="accent4">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sp>
          <p:nvSpPr>
            <p:cNvPr id="18" name="Freeform 27">
              <a:extLst>
                <a:ext uri="{FF2B5EF4-FFF2-40B4-BE49-F238E27FC236}">
                  <a16:creationId xmlns:a16="http://schemas.microsoft.com/office/drawing/2014/main" id="{91C3E520-6F5D-F34C-B387-32C577B8E2B7}"/>
                </a:ext>
              </a:extLst>
            </p:cNvPr>
            <p:cNvSpPr>
              <a:spLocks noChangeArrowheads="1"/>
            </p:cNvSpPr>
            <p:nvPr/>
          </p:nvSpPr>
          <p:spPr bwMode="auto">
            <a:xfrm>
              <a:off x="9250919" y="8001482"/>
              <a:ext cx="797843" cy="1034029"/>
            </a:xfrm>
            <a:custGeom>
              <a:avLst/>
              <a:gdLst>
                <a:gd name="T0" fmla="*/ 964 w 1223"/>
                <a:gd name="T1" fmla="*/ 59 h 1585"/>
                <a:gd name="T2" fmla="*/ 964 w 1223"/>
                <a:gd name="T3" fmla="*/ 59 h 1585"/>
                <a:gd name="T4" fmla="*/ 563 w 1223"/>
                <a:gd name="T5" fmla="*/ 99 h 1585"/>
                <a:gd name="T6" fmla="*/ 563 w 1223"/>
                <a:gd name="T7" fmla="*/ 99 h 1585"/>
                <a:gd name="T8" fmla="*/ 1 w 1223"/>
                <a:gd name="T9" fmla="*/ 1072 h 1585"/>
                <a:gd name="T10" fmla="*/ 1 w 1223"/>
                <a:gd name="T11" fmla="*/ 1072 h 1585"/>
                <a:gd name="T12" fmla="*/ 165 w 1223"/>
                <a:gd name="T13" fmla="*/ 1434 h 1585"/>
                <a:gd name="T14" fmla="*/ 430 w 1223"/>
                <a:gd name="T15" fmla="*/ 1584 h 1585"/>
                <a:gd name="T16" fmla="*/ 430 w 1223"/>
                <a:gd name="T17" fmla="*/ 1584 h 1585"/>
                <a:gd name="T18" fmla="*/ 259 w 1223"/>
                <a:gd name="T19" fmla="*/ 1222 h 1585"/>
                <a:gd name="T20" fmla="*/ 259 w 1223"/>
                <a:gd name="T21" fmla="*/ 1222 h 1585"/>
                <a:gd name="T22" fmla="*/ 821 w 1223"/>
                <a:gd name="T23" fmla="*/ 249 h 1585"/>
                <a:gd name="T24" fmla="*/ 821 w 1223"/>
                <a:gd name="T25" fmla="*/ 249 h 1585"/>
                <a:gd name="T26" fmla="*/ 1222 w 1223"/>
                <a:gd name="T27" fmla="*/ 210 h 1585"/>
                <a:gd name="T28" fmla="*/ 964 w 1223"/>
                <a:gd name="T29" fmla="*/ 59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3" h="1585">
                  <a:moveTo>
                    <a:pt x="964" y="59"/>
                  </a:moveTo>
                  <a:lnTo>
                    <a:pt x="964" y="59"/>
                  </a:lnTo>
                  <a:cubicBezTo>
                    <a:pt x="862" y="0"/>
                    <a:pt x="720" y="8"/>
                    <a:pt x="563" y="99"/>
                  </a:cubicBezTo>
                  <a:lnTo>
                    <a:pt x="563" y="99"/>
                  </a:lnTo>
                  <a:cubicBezTo>
                    <a:pt x="252" y="278"/>
                    <a:pt x="0" y="714"/>
                    <a:pt x="1" y="1072"/>
                  </a:cubicBezTo>
                  <a:lnTo>
                    <a:pt x="1" y="1072"/>
                  </a:lnTo>
                  <a:cubicBezTo>
                    <a:pt x="1" y="1250"/>
                    <a:pt x="64" y="1375"/>
                    <a:pt x="165" y="1434"/>
                  </a:cubicBezTo>
                  <a:lnTo>
                    <a:pt x="430" y="1584"/>
                  </a:lnTo>
                  <a:lnTo>
                    <a:pt x="430" y="1584"/>
                  </a:lnTo>
                  <a:cubicBezTo>
                    <a:pt x="329" y="1525"/>
                    <a:pt x="260" y="1400"/>
                    <a:pt x="259" y="1222"/>
                  </a:cubicBezTo>
                  <a:lnTo>
                    <a:pt x="259" y="1222"/>
                  </a:lnTo>
                  <a:cubicBezTo>
                    <a:pt x="259" y="864"/>
                    <a:pt x="510" y="429"/>
                    <a:pt x="821" y="249"/>
                  </a:cubicBezTo>
                  <a:lnTo>
                    <a:pt x="821" y="249"/>
                  </a:lnTo>
                  <a:cubicBezTo>
                    <a:pt x="978" y="159"/>
                    <a:pt x="1120" y="150"/>
                    <a:pt x="1222" y="210"/>
                  </a:cubicBezTo>
                  <a:lnTo>
                    <a:pt x="964" y="59"/>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19" name="Freeform 28">
              <a:extLst>
                <a:ext uri="{FF2B5EF4-FFF2-40B4-BE49-F238E27FC236}">
                  <a16:creationId xmlns:a16="http://schemas.microsoft.com/office/drawing/2014/main" id="{57BF869A-291B-E84F-9CDA-7B00E5E6B9DC}"/>
                </a:ext>
              </a:extLst>
            </p:cNvPr>
            <p:cNvSpPr>
              <a:spLocks noChangeArrowheads="1"/>
            </p:cNvSpPr>
            <p:nvPr/>
          </p:nvSpPr>
          <p:spPr bwMode="auto">
            <a:xfrm>
              <a:off x="9412216" y="8041805"/>
              <a:ext cx="737357" cy="1082994"/>
            </a:xfrm>
            <a:custGeom>
              <a:avLst/>
              <a:gdLst>
                <a:gd name="T0" fmla="*/ 563 w 1131"/>
                <a:gd name="T1" fmla="*/ 179 h 1656"/>
                <a:gd name="T2" fmla="*/ 563 w 1131"/>
                <a:gd name="T3" fmla="*/ 179 h 1656"/>
                <a:gd name="T4" fmla="*/ 1128 w 1131"/>
                <a:gd name="T5" fmla="*/ 502 h 1656"/>
                <a:gd name="T6" fmla="*/ 1128 w 1131"/>
                <a:gd name="T7" fmla="*/ 502 h 1656"/>
                <a:gd name="T8" fmla="*/ 567 w 1131"/>
                <a:gd name="T9" fmla="*/ 1475 h 1656"/>
                <a:gd name="T10" fmla="*/ 567 w 1131"/>
                <a:gd name="T11" fmla="*/ 1475 h 1656"/>
                <a:gd name="T12" fmla="*/ 1 w 1131"/>
                <a:gd name="T13" fmla="*/ 1153 h 1656"/>
                <a:gd name="T14" fmla="*/ 1 w 1131"/>
                <a:gd name="T15" fmla="*/ 1153 h 1656"/>
                <a:gd name="T16" fmla="*/ 563 w 1131"/>
                <a:gd name="T17" fmla="*/ 17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1" h="1656">
                  <a:moveTo>
                    <a:pt x="563" y="179"/>
                  </a:moveTo>
                  <a:lnTo>
                    <a:pt x="563" y="179"/>
                  </a:lnTo>
                  <a:cubicBezTo>
                    <a:pt x="874" y="0"/>
                    <a:pt x="1127" y="144"/>
                    <a:pt x="1128" y="502"/>
                  </a:cubicBezTo>
                  <a:lnTo>
                    <a:pt x="1128" y="502"/>
                  </a:lnTo>
                  <a:cubicBezTo>
                    <a:pt x="1130" y="859"/>
                    <a:pt x="878" y="1295"/>
                    <a:pt x="567" y="1475"/>
                  </a:cubicBezTo>
                  <a:lnTo>
                    <a:pt x="567" y="1475"/>
                  </a:lnTo>
                  <a:cubicBezTo>
                    <a:pt x="255" y="1655"/>
                    <a:pt x="2" y="1511"/>
                    <a:pt x="1" y="1153"/>
                  </a:cubicBezTo>
                  <a:lnTo>
                    <a:pt x="1" y="1153"/>
                  </a:lnTo>
                  <a:cubicBezTo>
                    <a:pt x="0" y="795"/>
                    <a:pt x="252" y="360"/>
                    <a:pt x="563" y="179"/>
                  </a:cubicBezTo>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20" name="Freeform 29">
              <a:extLst>
                <a:ext uri="{FF2B5EF4-FFF2-40B4-BE49-F238E27FC236}">
                  <a16:creationId xmlns:a16="http://schemas.microsoft.com/office/drawing/2014/main" id="{F0011014-B58D-5E42-8BBE-CD46423E40EE}"/>
                </a:ext>
              </a:extLst>
            </p:cNvPr>
            <p:cNvSpPr>
              <a:spLocks noChangeArrowheads="1"/>
            </p:cNvSpPr>
            <p:nvPr/>
          </p:nvSpPr>
          <p:spPr bwMode="auto">
            <a:xfrm>
              <a:off x="9582152" y="8309674"/>
              <a:ext cx="429166" cy="515573"/>
            </a:xfrm>
            <a:custGeom>
              <a:avLst/>
              <a:gdLst>
                <a:gd name="T0" fmla="*/ 476 w 658"/>
                <a:gd name="T1" fmla="*/ 49 h 789"/>
                <a:gd name="T2" fmla="*/ 476 w 658"/>
                <a:gd name="T3" fmla="*/ 49 h 789"/>
                <a:gd name="T4" fmla="*/ 651 w 658"/>
                <a:gd name="T5" fmla="*/ 161 h 789"/>
                <a:gd name="T6" fmla="*/ 651 w 658"/>
                <a:gd name="T7" fmla="*/ 161 h 789"/>
                <a:gd name="T8" fmla="*/ 363 w 658"/>
                <a:gd name="T9" fmla="*/ 748 h 789"/>
                <a:gd name="T10" fmla="*/ 363 w 658"/>
                <a:gd name="T11" fmla="*/ 748 h 789"/>
                <a:gd name="T12" fmla="*/ 330 w 658"/>
                <a:gd name="T13" fmla="*/ 779 h 789"/>
                <a:gd name="T14" fmla="*/ 330 w 658"/>
                <a:gd name="T15" fmla="*/ 779 h 789"/>
                <a:gd name="T16" fmla="*/ 298 w 658"/>
                <a:gd name="T17" fmla="*/ 786 h 789"/>
                <a:gd name="T18" fmla="*/ 298 w 658"/>
                <a:gd name="T19" fmla="*/ 786 h 789"/>
                <a:gd name="T20" fmla="*/ 4 w 658"/>
                <a:gd name="T21" fmla="*/ 537 h 789"/>
                <a:gd name="T22" fmla="*/ 4 w 658"/>
                <a:gd name="T23" fmla="*/ 537 h 789"/>
                <a:gd name="T24" fmla="*/ 177 w 658"/>
                <a:gd name="T25" fmla="*/ 223 h 789"/>
                <a:gd name="T26" fmla="*/ 177 w 658"/>
                <a:gd name="T27" fmla="*/ 223 h 789"/>
                <a:gd name="T28" fmla="*/ 228 w 658"/>
                <a:gd name="T29" fmla="*/ 204 h 789"/>
                <a:gd name="T30" fmla="*/ 228 w 658"/>
                <a:gd name="T31" fmla="*/ 204 h 789"/>
                <a:gd name="T32" fmla="*/ 326 w 658"/>
                <a:gd name="T33" fmla="*/ 235 h 789"/>
                <a:gd name="T34" fmla="*/ 326 w 658"/>
                <a:gd name="T35" fmla="*/ 235 h 789"/>
                <a:gd name="T36" fmla="*/ 424 w 658"/>
                <a:gd name="T37" fmla="*/ 90 h 789"/>
                <a:gd name="T38" fmla="*/ 424 w 658"/>
                <a:gd name="T39" fmla="*/ 90 h 789"/>
                <a:gd name="T40" fmla="*/ 476 w 658"/>
                <a:gd name="T41" fmla="*/ 49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8" h="789">
                  <a:moveTo>
                    <a:pt x="476" y="49"/>
                  </a:moveTo>
                  <a:lnTo>
                    <a:pt x="476" y="49"/>
                  </a:lnTo>
                  <a:cubicBezTo>
                    <a:pt x="561" y="0"/>
                    <a:pt x="644" y="34"/>
                    <a:pt x="651" y="161"/>
                  </a:cubicBezTo>
                  <a:lnTo>
                    <a:pt x="651" y="161"/>
                  </a:lnTo>
                  <a:cubicBezTo>
                    <a:pt x="657" y="303"/>
                    <a:pt x="515" y="531"/>
                    <a:pt x="363" y="748"/>
                  </a:cubicBezTo>
                  <a:lnTo>
                    <a:pt x="363" y="748"/>
                  </a:lnTo>
                  <a:cubicBezTo>
                    <a:pt x="354" y="762"/>
                    <a:pt x="342" y="773"/>
                    <a:pt x="330" y="779"/>
                  </a:cubicBezTo>
                  <a:lnTo>
                    <a:pt x="330" y="779"/>
                  </a:lnTo>
                  <a:cubicBezTo>
                    <a:pt x="319" y="786"/>
                    <a:pt x="308" y="788"/>
                    <a:pt x="298" y="786"/>
                  </a:cubicBezTo>
                  <a:lnTo>
                    <a:pt x="298" y="786"/>
                  </a:lnTo>
                  <a:cubicBezTo>
                    <a:pt x="144" y="749"/>
                    <a:pt x="0" y="686"/>
                    <a:pt x="4" y="537"/>
                  </a:cubicBezTo>
                  <a:lnTo>
                    <a:pt x="4" y="537"/>
                  </a:lnTo>
                  <a:cubicBezTo>
                    <a:pt x="8" y="404"/>
                    <a:pt x="91" y="273"/>
                    <a:pt x="177" y="223"/>
                  </a:cubicBezTo>
                  <a:lnTo>
                    <a:pt x="177" y="223"/>
                  </a:lnTo>
                  <a:cubicBezTo>
                    <a:pt x="194" y="213"/>
                    <a:pt x="211" y="207"/>
                    <a:pt x="228" y="204"/>
                  </a:cubicBezTo>
                  <a:lnTo>
                    <a:pt x="228" y="204"/>
                  </a:lnTo>
                  <a:cubicBezTo>
                    <a:pt x="295" y="193"/>
                    <a:pt x="321" y="228"/>
                    <a:pt x="326" y="235"/>
                  </a:cubicBezTo>
                  <a:lnTo>
                    <a:pt x="326" y="235"/>
                  </a:lnTo>
                  <a:cubicBezTo>
                    <a:pt x="331" y="222"/>
                    <a:pt x="357" y="157"/>
                    <a:pt x="424" y="90"/>
                  </a:cubicBezTo>
                  <a:lnTo>
                    <a:pt x="424" y="90"/>
                  </a:lnTo>
                  <a:cubicBezTo>
                    <a:pt x="441" y="72"/>
                    <a:pt x="459" y="59"/>
                    <a:pt x="476" y="49"/>
                  </a:cubicBezTo>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21" name="Freeform 30">
              <a:extLst>
                <a:ext uri="{FF2B5EF4-FFF2-40B4-BE49-F238E27FC236}">
                  <a16:creationId xmlns:a16="http://schemas.microsoft.com/office/drawing/2014/main" id="{0FE6B78C-39E5-AA4C-99FF-5EF9643B74C8}"/>
                </a:ext>
              </a:extLst>
            </p:cNvPr>
            <p:cNvSpPr>
              <a:spLocks noChangeArrowheads="1"/>
            </p:cNvSpPr>
            <p:nvPr/>
          </p:nvSpPr>
          <p:spPr bwMode="auto">
            <a:xfrm>
              <a:off x="11339137" y="8021644"/>
              <a:ext cx="175699" cy="334115"/>
            </a:xfrm>
            <a:custGeom>
              <a:avLst/>
              <a:gdLst>
                <a:gd name="T0" fmla="*/ 131 w 269"/>
                <a:gd name="T1" fmla="*/ 510 h 511"/>
                <a:gd name="T2" fmla="*/ 0 w 269"/>
                <a:gd name="T3" fmla="*/ 434 h 511"/>
                <a:gd name="T4" fmla="*/ 0 w 269"/>
                <a:gd name="T5" fmla="*/ 94 h 511"/>
                <a:gd name="T6" fmla="*/ 268 w 269"/>
                <a:gd name="T7" fmla="*/ 0 h 511"/>
                <a:gd name="T8" fmla="*/ 131 w 269"/>
                <a:gd name="T9" fmla="*/ 510 h 511"/>
              </a:gdLst>
              <a:ahLst/>
              <a:cxnLst>
                <a:cxn ang="0">
                  <a:pos x="T0" y="T1"/>
                </a:cxn>
                <a:cxn ang="0">
                  <a:pos x="T2" y="T3"/>
                </a:cxn>
                <a:cxn ang="0">
                  <a:pos x="T4" y="T5"/>
                </a:cxn>
                <a:cxn ang="0">
                  <a:pos x="T6" y="T7"/>
                </a:cxn>
                <a:cxn ang="0">
                  <a:pos x="T8" y="T9"/>
                </a:cxn>
              </a:cxnLst>
              <a:rect l="0" t="0" r="r" b="b"/>
              <a:pathLst>
                <a:path w="269" h="511">
                  <a:moveTo>
                    <a:pt x="131" y="510"/>
                  </a:moveTo>
                  <a:lnTo>
                    <a:pt x="0" y="434"/>
                  </a:lnTo>
                  <a:lnTo>
                    <a:pt x="0" y="94"/>
                  </a:lnTo>
                  <a:lnTo>
                    <a:pt x="268" y="0"/>
                  </a:lnTo>
                  <a:lnTo>
                    <a:pt x="131" y="510"/>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2" name="Freeform 31">
              <a:extLst>
                <a:ext uri="{FF2B5EF4-FFF2-40B4-BE49-F238E27FC236}">
                  <a16:creationId xmlns:a16="http://schemas.microsoft.com/office/drawing/2014/main" id="{E2AC801D-03DF-CE43-8C99-C764D5454D10}"/>
                </a:ext>
              </a:extLst>
            </p:cNvPr>
            <p:cNvSpPr>
              <a:spLocks noChangeArrowheads="1"/>
            </p:cNvSpPr>
            <p:nvPr/>
          </p:nvSpPr>
          <p:spPr bwMode="auto">
            <a:xfrm>
              <a:off x="10650745" y="7091307"/>
              <a:ext cx="1163642" cy="1310538"/>
            </a:xfrm>
            <a:custGeom>
              <a:avLst/>
              <a:gdLst>
                <a:gd name="T0" fmla="*/ 0 w 1782"/>
                <a:gd name="T1" fmla="*/ 941 h 2006"/>
                <a:gd name="T2" fmla="*/ 0 w 1782"/>
                <a:gd name="T3" fmla="*/ 1790 h 2006"/>
                <a:gd name="T4" fmla="*/ 1 w 1782"/>
                <a:gd name="T5" fmla="*/ 1790 h 2006"/>
                <a:gd name="T6" fmla="*/ 1 w 1782"/>
                <a:gd name="T7" fmla="*/ 1796 h 2006"/>
                <a:gd name="T8" fmla="*/ 1 w 1782"/>
                <a:gd name="T9" fmla="*/ 1796 h 2006"/>
                <a:gd name="T10" fmla="*/ 57 w 1782"/>
                <a:gd name="T11" fmla="*/ 1889 h 2006"/>
                <a:gd name="T12" fmla="*/ 257 w 1782"/>
                <a:gd name="T13" fmla="*/ 2005 h 2006"/>
                <a:gd name="T14" fmla="*/ 263 w 1782"/>
                <a:gd name="T15" fmla="*/ 1826 h 2006"/>
                <a:gd name="T16" fmla="*/ 750 w 1782"/>
                <a:gd name="T17" fmla="*/ 1545 h 2006"/>
                <a:gd name="T18" fmla="*/ 901 w 1782"/>
                <a:gd name="T19" fmla="*/ 1632 h 2006"/>
                <a:gd name="T20" fmla="*/ 908 w 1782"/>
                <a:gd name="T21" fmla="*/ 1454 h 2006"/>
                <a:gd name="T22" fmla="*/ 908 w 1782"/>
                <a:gd name="T23" fmla="*/ 1454 h 2006"/>
                <a:gd name="T24" fmla="*/ 911 w 1782"/>
                <a:gd name="T25" fmla="*/ 1452 h 2006"/>
                <a:gd name="T26" fmla="*/ 1515 w 1782"/>
                <a:gd name="T27" fmla="*/ 1103 h 2006"/>
                <a:gd name="T28" fmla="*/ 1515 w 1782"/>
                <a:gd name="T29" fmla="*/ 1102 h 2006"/>
                <a:gd name="T30" fmla="*/ 1515 w 1782"/>
                <a:gd name="T31" fmla="*/ 1102 h 2006"/>
                <a:gd name="T32" fmla="*/ 1613 w 1782"/>
                <a:gd name="T33" fmla="*/ 948 h 2006"/>
                <a:gd name="T34" fmla="*/ 1613 w 1782"/>
                <a:gd name="T35" fmla="*/ 271 h 2006"/>
                <a:gd name="T36" fmla="*/ 1657 w 1782"/>
                <a:gd name="T37" fmla="*/ 296 h 2006"/>
                <a:gd name="T38" fmla="*/ 1781 w 1782"/>
                <a:gd name="T39" fmla="*/ 146 h 2006"/>
                <a:gd name="T40" fmla="*/ 1575 w 1782"/>
                <a:gd name="T41" fmla="*/ 28 h 2006"/>
                <a:gd name="T42" fmla="*/ 1575 w 1782"/>
                <a:gd name="T43" fmla="*/ 28 h 2006"/>
                <a:gd name="T44" fmla="*/ 1487 w 1782"/>
                <a:gd name="T45" fmla="*/ 8 h 2006"/>
                <a:gd name="T46" fmla="*/ 1487 w 1782"/>
                <a:gd name="T47" fmla="*/ 8 h 2006"/>
                <a:gd name="T48" fmla="*/ 1449 w 1782"/>
                <a:gd name="T49" fmla="*/ 23 h 2006"/>
                <a:gd name="T50" fmla="*/ 1449 w 1782"/>
                <a:gd name="T51" fmla="*/ 21 h 2006"/>
                <a:gd name="T52" fmla="*/ 805 w 1782"/>
                <a:gd name="T53" fmla="*/ 394 h 2006"/>
                <a:gd name="T54" fmla="*/ 805 w 1782"/>
                <a:gd name="T55" fmla="*/ 394 h 2006"/>
                <a:gd name="T56" fmla="*/ 735 w 1782"/>
                <a:gd name="T57" fmla="*/ 434 h 2006"/>
                <a:gd name="T58" fmla="*/ 735 w 1782"/>
                <a:gd name="T59" fmla="*/ 434 h 2006"/>
                <a:gd name="T60" fmla="*/ 711 w 1782"/>
                <a:gd name="T61" fmla="*/ 448 h 2006"/>
                <a:gd name="T62" fmla="*/ 92 w 1782"/>
                <a:gd name="T63" fmla="*/ 806 h 2006"/>
                <a:gd name="T64" fmla="*/ 92 w 1782"/>
                <a:gd name="T65" fmla="*/ 806 h 2006"/>
                <a:gd name="T66" fmla="*/ 1 w 1782"/>
                <a:gd name="T67" fmla="*/ 941 h 2006"/>
                <a:gd name="T68" fmla="*/ 0 w 1782"/>
                <a:gd name="T69" fmla="*/ 941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2" h="2006">
                  <a:moveTo>
                    <a:pt x="0" y="941"/>
                  </a:moveTo>
                  <a:lnTo>
                    <a:pt x="0" y="1790"/>
                  </a:lnTo>
                  <a:lnTo>
                    <a:pt x="1" y="1790"/>
                  </a:lnTo>
                  <a:lnTo>
                    <a:pt x="1" y="1796"/>
                  </a:lnTo>
                  <a:lnTo>
                    <a:pt x="1" y="1796"/>
                  </a:lnTo>
                  <a:cubicBezTo>
                    <a:pt x="3" y="1839"/>
                    <a:pt x="25" y="1873"/>
                    <a:pt x="57" y="1889"/>
                  </a:cubicBezTo>
                  <a:lnTo>
                    <a:pt x="257" y="2005"/>
                  </a:lnTo>
                  <a:lnTo>
                    <a:pt x="263" y="1826"/>
                  </a:lnTo>
                  <a:lnTo>
                    <a:pt x="750" y="1545"/>
                  </a:lnTo>
                  <a:lnTo>
                    <a:pt x="901" y="1632"/>
                  </a:lnTo>
                  <a:lnTo>
                    <a:pt x="908" y="1454"/>
                  </a:lnTo>
                  <a:lnTo>
                    <a:pt x="908" y="1454"/>
                  </a:lnTo>
                  <a:cubicBezTo>
                    <a:pt x="909" y="1453"/>
                    <a:pt x="911" y="1453"/>
                    <a:pt x="911" y="1452"/>
                  </a:cubicBezTo>
                  <a:lnTo>
                    <a:pt x="1515" y="1103"/>
                  </a:lnTo>
                  <a:lnTo>
                    <a:pt x="1515" y="1102"/>
                  </a:lnTo>
                  <a:lnTo>
                    <a:pt x="1515" y="1102"/>
                  </a:lnTo>
                  <a:cubicBezTo>
                    <a:pt x="1576" y="1080"/>
                    <a:pt x="1616" y="1014"/>
                    <a:pt x="1613" y="948"/>
                  </a:cubicBezTo>
                  <a:lnTo>
                    <a:pt x="1613" y="271"/>
                  </a:lnTo>
                  <a:lnTo>
                    <a:pt x="1657" y="296"/>
                  </a:lnTo>
                  <a:lnTo>
                    <a:pt x="1781" y="146"/>
                  </a:lnTo>
                  <a:lnTo>
                    <a:pt x="1575" y="28"/>
                  </a:lnTo>
                  <a:lnTo>
                    <a:pt x="1575" y="28"/>
                  </a:lnTo>
                  <a:cubicBezTo>
                    <a:pt x="1552" y="9"/>
                    <a:pt x="1521" y="0"/>
                    <a:pt x="1487" y="8"/>
                  </a:cubicBezTo>
                  <a:lnTo>
                    <a:pt x="1487" y="8"/>
                  </a:lnTo>
                  <a:cubicBezTo>
                    <a:pt x="1475" y="10"/>
                    <a:pt x="1462" y="16"/>
                    <a:pt x="1449" y="23"/>
                  </a:cubicBezTo>
                  <a:lnTo>
                    <a:pt x="1449" y="21"/>
                  </a:lnTo>
                  <a:lnTo>
                    <a:pt x="805" y="394"/>
                  </a:lnTo>
                  <a:lnTo>
                    <a:pt x="805" y="394"/>
                  </a:lnTo>
                  <a:lnTo>
                    <a:pt x="735" y="434"/>
                  </a:lnTo>
                  <a:lnTo>
                    <a:pt x="735" y="434"/>
                  </a:lnTo>
                  <a:cubicBezTo>
                    <a:pt x="726" y="438"/>
                    <a:pt x="718" y="443"/>
                    <a:pt x="711" y="448"/>
                  </a:cubicBezTo>
                  <a:lnTo>
                    <a:pt x="92" y="806"/>
                  </a:lnTo>
                  <a:lnTo>
                    <a:pt x="92" y="806"/>
                  </a:lnTo>
                  <a:cubicBezTo>
                    <a:pt x="41" y="829"/>
                    <a:pt x="3" y="883"/>
                    <a:pt x="1" y="941"/>
                  </a:cubicBezTo>
                  <a:lnTo>
                    <a:pt x="0" y="941"/>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3" name="Freeform 22">
              <a:extLst>
                <a:ext uri="{FF2B5EF4-FFF2-40B4-BE49-F238E27FC236}">
                  <a16:creationId xmlns:a16="http://schemas.microsoft.com/office/drawing/2014/main" id="{36530FEF-EAC6-B646-B550-B3CDF6088630}"/>
                </a:ext>
              </a:extLst>
            </p:cNvPr>
            <p:cNvSpPr>
              <a:spLocks noChangeArrowheads="1"/>
            </p:cNvSpPr>
            <p:nvPr/>
          </p:nvSpPr>
          <p:spPr bwMode="auto">
            <a:xfrm>
              <a:off x="10786119" y="7170812"/>
              <a:ext cx="1051582" cy="1237281"/>
            </a:xfrm>
            <a:custGeom>
              <a:avLst/>
              <a:gdLst>
                <a:gd name="connsiteX0" fmla="*/ 970038 w 1051582"/>
                <a:gd name="connsiteY0" fmla="*/ 1638 h 1237281"/>
                <a:gd name="connsiteX1" fmla="*/ 1051582 w 1051582"/>
                <a:gd name="connsiteY1" fmla="*/ 68200 h 1237281"/>
                <a:gd name="connsiteX2" fmla="*/ 1050929 w 1051582"/>
                <a:gd name="connsiteY2" fmla="*/ 79293 h 1237281"/>
                <a:gd name="connsiteX3" fmla="*/ 1050929 w 1051582"/>
                <a:gd name="connsiteY3" fmla="*/ 615704 h 1237281"/>
                <a:gd name="connsiteX4" fmla="*/ 986999 w 1051582"/>
                <a:gd name="connsiteY4" fmla="*/ 716200 h 1237281"/>
                <a:gd name="connsiteX5" fmla="*/ 987652 w 1051582"/>
                <a:gd name="connsiteY5" fmla="*/ 716200 h 1237281"/>
                <a:gd name="connsiteX6" fmla="*/ 851562 w 1051582"/>
                <a:gd name="connsiteY6" fmla="*/ 794862 h 1237281"/>
                <a:gd name="connsiteX7" fmla="*/ 639427 w 1051582"/>
                <a:gd name="connsiteY7" fmla="*/ 1184297 h 1237281"/>
                <a:gd name="connsiteX8" fmla="*/ 639427 w 1051582"/>
                <a:gd name="connsiteY8" fmla="*/ 917478 h 1237281"/>
                <a:gd name="connsiteX9" fmla="*/ 593635 w 1051582"/>
                <a:gd name="connsiteY9" fmla="*/ 943947 h 1237281"/>
                <a:gd name="connsiteX10" fmla="*/ 568846 w 1051582"/>
                <a:gd name="connsiteY10" fmla="*/ 958303 h 1237281"/>
                <a:gd name="connsiteX11" fmla="*/ 567541 w 1051582"/>
                <a:gd name="connsiteY11" fmla="*/ 959608 h 1237281"/>
                <a:gd name="connsiteX12" fmla="*/ 110899 w 1051582"/>
                <a:gd name="connsiteY12" fmla="*/ 1223246 h 1237281"/>
                <a:gd name="connsiteX13" fmla="*/ 82196 w 1051582"/>
                <a:gd name="connsiteY13" fmla="*/ 1235644 h 1237281"/>
                <a:gd name="connsiteX14" fmla="*/ 652 w 1051582"/>
                <a:gd name="connsiteY14" fmla="*/ 1168430 h 1237281"/>
                <a:gd name="connsiteX15" fmla="*/ 0 w 1051582"/>
                <a:gd name="connsiteY15" fmla="*/ 1165167 h 1237281"/>
                <a:gd name="connsiteX16" fmla="*/ 0 w 1051582"/>
                <a:gd name="connsiteY16" fmla="*/ 611136 h 1237281"/>
                <a:gd name="connsiteX17" fmla="*/ 59363 w 1051582"/>
                <a:gd name="connsiteY17" fmla="*/ 523040 h 1237281"/>
                <a:gd name="connsiteX18" fmla="*/ 463166 w 1051582"/>
                <a:gd name="connsiteY18" fmla="*/ 289420 h 1237281"/>
                <a:gd name="connsiteX19" fmla="*/ 478170 w 1051582"/>
                <a:gd name="connsiteY19" fmla="*/ 280937 h 1237281"/>
                <a:gd name="connsiteX20" fmla="*/ 523834 w 1051582"/>
                <a:gd name="connsiteY20" fmla="*/ 254182 h 1237281"/>
                <a:gd name="connsiteX21" fmla="*/ 943945 w 1051582"/>
                <a:gd name="connsiteY21" fmla="*/ 10774 h 1237281"/>
                <a:gd name="connsiteX22" fmla="*/ 943945 w 1051582"/>
                <a:gd name="connsiteY22" fmla="*/ 11426 h 1237281"/>
                <a:gd name="connsiteX23" fmla="*/ 970038 w 1051582"/>
                <a:gd name="connsiteY23" fmla="*/ 1638 h 123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82" h="1237281">
                  <a:moveTo>
                    <a:pt x="970038" y="1638"/>
                  </a:moveTo>
                  <a:cubicBezTo>
                    <a:pt x="1013093" y="-7498"/>
                    <a:pt x="1050277" y="22520"/>
                    <a:pt x="1051582" y="68200"/>
                  </a:cubicBezTo>
                  <a:cubicBezTo>
                    <a:pt x="1051582" y="71463"/>
                    <a:pt x="1051582" y="76030"/>
                    <a:pt x="1050929" y="79293"/>
                  </a:cubicBezTo>
                  <a:lnTo>
                    <a:pt x="1050929" y="615704"/>
                  </a:lnTo>
                  <a:cubicBezTo>
                    <a:pt x="1053539" y="658774"/>
                    <a:pt x="1027445" y="701191"/>
                    <a:pt x="986999" y="716200"/>
                  </a:cubicBezTo>
                  <a:lnTo>
                    <a:pt x="987652" y="716200"/>
                  </a:lnTo>
                  <a:lnTo>
                    <a:pt x="851562" y="794862"/>
                  </a:lnTo>
                  <a:lnTo>
                    <a:pt x="639427" y="1184297"/>
                  </a:lnTo>
                  <a:lnTo>
                    <a:pt x="639427" y="917478"/>
                  </a:lnTo>
                  <a:lnTo>
                    <a:pt x="593635" y="943947"/>
                  </a:lnTo>
                  <a:cubicBezTo>
                    <a:pt x="586459" y="950472"/>
                    <a:pt x="577979" y="955040"/>
                    <a:pt x="568846" y="958303"/>
                  </a:cubicBezTo>
                  <a:lnTo>
                    <a:pt x="567541" y="959608"/>
                  </a:lnTo>
                  <a:lnTo>
                    <a:pt x="110899" y="1223246"/>
                  </a:lnTo>
                  <a:cubicBezTo>
                    <a:pt x="101766" y="1229119"/>
                    <a:pt x="92633" y="1233034"/>
                    <a:pt x="82196" y="1235644"/>
                  </a:cubicBezTo>
                  <a:cubicBezTo>
                    <a:pt x="38488" y="1244780"/>
                    <a:pt x="1957" y="1214762"/>
                    <a:pt x="652" y="1168430"/>
                  </a:cubicBezTo>
                  <a:cubicBezTo>
                    <a:pt x="0" y="1167778"/>
                    <a:pt x="0" y="1166472"/>
                    <a:pt x="0" y="1165167"/>
                  </a:cubicBezTo>
                  <a:lnTo>
                    <a:pt x="0" y="611136"/>
                  </a:lnTo>
                  <a:cubicBezTo>
                    <a:pt x="1305" y="573288"/>
                    <a:pt x="25441" y="537396"/>
                    <a:pt x="59363" y="523040"/>
                  </a:cubicBezTo>
                  <a:lnTo>
                    <a:pt x="463166" y="289420"/>
                  </a:lnTo>
                  <a:cubicBezTo>
                    <a:pt x="467732" y="286157"/>
                    <a:pt x="472951" y="282895"/>
                    <a:pt x="478170" y="280937"/>
                  </a:cubicBezTo>
                  <a:lnTo>
                    <a:pt x="523834" y="254182"/>
                  </a:lnTo>
                  <a:lnTo>
                    <a:pt x="943945" y="10774"/>
                  </a:lnTo>
                  <a:lnTo>
                    <a:pt x="943945" y="11426"/>
                  </a:lnTo>
                  <a:cubicBezTo>
                    <a:pt x="952425" y="6858"/>
                    <a:pt x="960906" y="3595"/>
                    <a:pt x="970038" y="1638"/>
                  </a:cubicBezTo>
                  <a:close/>
                </a:path>
              </a:pathLst>
            </a:custGeom>
            <a:solidFill>
              <a:schemeClr val="accent2"/>
            </a:solidFill>
            <a:ln>
              <a:noFill/>
            </a:ln>
            <a:effectLst/>
          </p:spPr>
          <p:txBody>
            <a:bodyPr wrap="square" anchor="ctr">
              <a:noAutofit/>
            </a:bodyPr>
            <a:lstStyle/>
            <a:p>
              <a:endParaRPr lang="en-US" sz="6532" dirty="0">
                <a:latin typeface="Lato Light" panose="020F0502020204030203" pitchFamily="34" charset="0"/>
              </a:endParaRPr>
            </a:p>
          </p:txBody>
        </p:sp>
        <p:sp>
          <p:nvSpPr>
            <p:cNvPr id="24" name="Freeform 34">
              <a:extLst>
                <a:ext uri="{FF2B5EF4-FFF2-40B4-BE49-F238E27FC236}">
                  <a16:creationId xmlns:a16="http://schemas.microsoft.com/office/drawing/2014/main" id="{835E3603-08BC-7C46-BD6F-8115772E4502}"/>
                </a:ext>
              </a:extLst>
            </p:cNvPr>
            <p:cNvSpPr>
              <a:spLocks noChangeArrowheads="1"/>
            </p:cNvSpPr>
            <p:nvPr/>
          </p:nvSpPr>
          <p:spPr bwMode="auto">
            <a:xfrm>
              <a:off x="10993500" y="7534873"/>
              <a:ext cx="668230" cy="492533"/>
            </a:xfrm>
            <a:custGeom>
              <a:avLst/>
              <a:gdLst>
                <a:gd name="T0" fmla="*/ 518 w 1023"/>
                <a:gd name="T1" fmla="*/ 265 h 755"/>
                <a:gd name="T2" fmla="*/ 518 w 1023"/>
                <a:gd name="T3" fmla="*/ 265 h 755"/>
                <a:gd name="T4" fmla="*/ 634 w 1023"/>
                <a:gd name="T5" fmla="*/ 336 h 755"/>
                <a:gd name="T6" fmla="*/ 634 w 1023"/>
                <a:gd name="T7" fmla="*/ 336 h 755"/>
                <a:gd name="T8" fmla="*/ 518 w 1023"/>
                <a:gd name="T9" fmla="*/ 497 h 755"/>
                <a:gd name="T10" fmla="*/ 518 w 1023"/>
                <a:gd name="T11" fmla="*/ 497 h 755"/>
                <a:gd name="T12" fmla="*/ 402 w 1023"/>
                <a:gd name="T13" fmla="*/ 426 h 755"/>
                <a:gd name="T14" fmla="*/ 402 w 1023"/>
                <a:gd name="T15" fmla="*/ 426 h 755"/>
                <a:gd name="T16" fmla="*/ 518 w 1023"/>
                <a:gd name="T17" fmla="*/ 265 h 755"/>
                <a:gd name="T18" fmla="*/ 908 w 1023"/>
                <a:gd name="T19" fmla="*/ 25 h 755"/>
                <a:gd name="T20" fmla="*/ 908 w 1023"/>
                <a:gd name="T21" fmla="*/ 25 h 755"/>
                <a:gd name="T22" fmla="*/ 1022 w 1023"/>
                <a:gd name="T23" fmla="*/ 95 h 755"/>
                <a:gd name="T24" fmla="*/ 1022 w 1023"/>
                <a:gd name="T25" fmla="*/ 95 h 755"/>
                <a:gd name="T26" fmla="*/ 908 w 1023"/>
                <a:gd name="T27" fmla="*/ 256 h 755"/>
                <a:gd name="T28" fmla="*/ 908 w 1023"/>
                <a:gd name="T29" fmla="*/ 256 h 755"/>
                <a:gd name="T30" fmla="*/ 792 w 1023"/>
                <a:gd name="T31" fmla="*/ 186 h 755"/>
                <a:gd name="T32" fmla="*/ 792 w 1023"/>
                <a:gd name="T33" fmla="*/ 186 h 755"/>
                <a:gd name="T34" fmla="*/ 908 w 1023"/>
                <a:gd name="T35" fmla="*/ 25 h 755"/>
                <a:gd name="T36" fmla="*/ 115 w 1023"/>
                <a:gd name="T37" fmla="*/ 498 h 755"/>
                <a:gd name="T38" fmla="*/ 115 w 1023"/>
                <a:gd name="T39" fmla="*/ 498 h 755"/>
                <a:gd name="T40" fmla="*/ 231 w 1023"/>
                <a:gd name="T41" fmla="*/ 568 h 755"/>
                <a:gd name="T42" fmla="*/ 231 w 1023"/>
                <a:gd name="T43" fmla="*/ 568 h 755"/>
                <a:gd name="T44" fmla="*/ 115 w 1023"/>
                <a:gd name="T45" fmla="*/ 729 h 755"/>
                <a:gd name="T46" fmla="*/ 115 w 1023"/>
                <a:gd name="T47" fmla="*/ 729 h 755"/>
                <a:gd name="T48" fmla="*/ 0 w 1023"/>
                <a:gd name="T49" fmla="*/ 659 h 755"/>
                <a:gd name="T50" fmla="*/ 0 w 1023"/>
                <a:gd name="T51" fmla="*/ 659 h 755"/>
                <a:gd name="T52" fmla="*/ 115 w 1023"/>
                <a:gd name="T53" fmla="*/ 49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3" h="755">
                  <a:moveTo>
                    <a:pt x="518" y="265"/>
                  </a:moveTo>
                  <a:lnTo>
                    <a:pt x="518" y="265"/>
                  </a:lnTo>
                  <a:cubicBezTo>
                    <a:pt x="582" y="241"/>
                    <a:pt x="634" y="272"/>
                    <a:pt x="634" y="336"/>
                  </a:cubicBezTo>
                  <a:lnTo>
                    <a:pt x="634" y="336"/>
                  </a:lnTo>
                  <a:cubicBezTo>
                    <a:pt x="634" y="400"/>
                    <a:pt x="582" y="472"/>
                    <a:pt x="518" y="497"/>
                  </a:cubicBezTo>
                  <a:lnTo>
                    <a:pt x="518" y="497"/>
                  </a:lnTo>
                  <a:cubicBezTo>
                    <a:pt x="454" y="522"/>
                    <a:pt x="402" y="490"/>
                    <a:pt x="402" y="426"/>
                  </a:cubicBezTo>
                  <a:lnTo>
                    <a:pt x="402" y="426"/>
                  </a:lnTo>
                  <a:cubicBezTo>
                    <a:pt x="402" y="362"/>
                    <a:pt x="454" y="291"/>
                    <a:pt x="518" y="265"/>
                  </a:cubicBezTo>
                  <a:close/>
                  <a:moveTo>
                    <a:pt x="908" y="25"/>
                  </a:moveTo>
                  <a:lnTo>
                    <a:pt x="908" y="25"/>
                  </a:lnTo>
                  <a:cubicBezTo>
                    <a:pt x="971" y="0"/>
                    <a:pt x="1022" y="32"/>
                    <a:pt x="1022" y="95"/>
                  </a:cubicBezTo>
                  <a:lnTo>
                    <a:pt x="1022" y="95"/>
                  </a:lnTo>
                  <a:cubicBezTo>
                    <a:pt x="1022" y="160"/>
                    <a:pt x="971" y="232"/>
                    <a:pt x="908" y="256"/>
                  </a:cubicBezTo>
                  <a:lnTo>
                    <a:pt x="908" y="256"/>
                  </a:lnTo>
                  <a:cubicBezTo>
                    <a:pt x="844" y="281"/>
                    <a:pt x="792" y="250"/>
                    <a:pt x="792" y="186"/>
                  </a:cubicBezTo>
                  <a:lnTo>
                    <a:pt x="792" y="186"/>
                  </a:lnTo>
                  <a:cubicBezTo>
                    <a:pt x="792" y="122"/>
                    <a:pt x="844" y="50"/>
                    <a:pt x="908" y="25"/>
                  </a:cubicBezTo>
                  <a:close/>
                  <a:moveTo>
                    <a:pt x="115" y="498"/>
                  </a:moveTo>
                  <a:lnTo>
                    <a:pt x="115" y="498"/>
                  </a:lnTo>
                  <a:cubicBezTo>
                    <a:pt x="179" y="473"/>
                    <a:pt x="231" y="505"/>
                    <a:pt x="231" y="568"/>
                  </a:cubicBezTo>
                  <a:lnTo>
                    <a:pt x="231" y="568"/>
                  </a:lnTo>
                  <a:cubicBezTo>
                    <a:pt x="231" y="632"/>
                    <a:pt x="179" y="705"/>
                    <a:pt x="115" y="729"/>
                  </a:cubicBezTo>
                  <a:lnTo>
                    <a:pt x="115" y="729"/>
                  </a:lnTo>
                  <a:cubicBezTo>
                    <a:pt x="51" y="754"/>
                    <a:pt x="0" y="723"/>
                    <a:pt x="0" y="659"/>
                  </a:cubicBezTo>
                  <a:lnTo>
                    <a:pt x="0" y="659"/>
                  </a:lnTo>
                  <a:cubicBezTo>
                    <a:pt x="0" y="595"/>
                    <a:pt x="51" y="523"/>
                    <a:pt x="115" y="498"/>
                  </a:cubicBezTo>
                  <a:close/>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25" name="Freeform 35">
              <a:extLst>
                <a:ext uri="{FF2B5EF4-FFF2-40B4-BE49-F238E27FC236}">
                  <a16:creationId xmlns:a16="http://schemas.microsoft.com/office/drawing/2014/main" id="{108A420C-97C1-7940-87AB-FA9EA01E03C0}"/>
                </a:ext>
              </a:extLst>
            </p:cNvPr>
            <p:cNvSpPr>
              <a:spLocks noChangeArrowheads="1"/>
            </p:cNvSpPr>
            <p:nvPr/>
          </p:nvSpPr>
          <p:spPr bwMode="auto">
            <a:xfrm>
              <a:off x="9487103" y="10930749"/>
              <a:ext cx="1483355" cy="864091"/>
            </a:xfrm>
            <a:custGeom>
              <a:avLst/>
              <a:gdLst>
                <a:gd name="T0" fmla="*/ 1170 w 2273"/>
                <a:gd name="T1" fmla="*/ 17 h 1322"/>
                <a:gd name="T2" fmla="*/ 2034 w 2273"/>
                <a:gd name="T3" fmla="*/ 515 h 1322"/>
                <a:gd name="T4" fmla="*/ 2272 w 2273"/>
                <a:gd name="T5" fmla="*/ 448 h 1322"/>
                <a:gd name="T6" fmla="*/ 2272 w 2273"/>
                <a:gd name="T7" fmla="*/ 687 h 1322"/>
                <a:gd name="T8" fmla="*/ 2272 w 2273"/>
                <a:gd name="T9" fmla="*/ 687 h 1322"/>
                <a:gd name="T10" fmla="*/ 2232 w 2273"/>
                <a:gd name="T11" fmla="*/ 743 h 1322"/>
                <a:gd name="T12" fmla="*/ 2232 w 2273"/>
                <a:gd name="T13" fmla="*/ 743 h 1322"/>
                <a:gd name="T14" fmla="*/ 1257 w 2273"/>
                <a:gd name="T15" fmla="*/ 1306 h 1322"/>
                <a:gd name="T16" fmla="*/ 1254 w 2273"/>
                <a:gd name="T17" fmla="*/ 1306 h 1322"/>
                <a:gd name="T18" fmla="*/ 1254 w 2273"/>
                <a:gd name="T19" fmla="*/ 1306 h 1322"/>
                <a:gd name="T20" fmla="*/ 1180 w 2273"/>
                <a:gd name="T21" fmla="*/ 1321 h 1322"/>
                <a:gd name="T22" fmla="*/ 1180 w 2273"/>
                <a:gd name="T23" fmla="*/ 1321 h 1322"/>
                <a:gd name="T24" fmla="*/ 1106 w 2273"/>
                <a:gd name="T25" fmla="*/ 1306 h 1322"/>
                <a:gd name="T26" fmla="*/ 1104 w 2273"/>
                <a:gd name="T27" fmla="*/ 1306 h 1322"/>
                <a:gd name="T28" fmla="*/ 1099 w 2273"/>
                <a:gd name="T29" fmla="*/ 1303 h 1322"/>
                <a:gd name="T30" fmla="*/ 1099 w 2273"/>
                <a:gd name="T31" fmla="*/ 1303 h 1322"/>
                <a:gd name="T32" fmla="*/ 1088 w 2273"/>
                <a:gd name="T33" fmla="*/ 1297 h 1322"/>
                <a:gd name="T34" fmla="*/ 39 w 2273"/>
                <a:gd name="T35" fmla="*/ 691 h 1322"/>
                <a:gd name="T36" fmla="*/ 39 w 2273"/>
                <a:gd name="T37" fmla="*/ 691 h 1322"/>
                <a:gd name="T38" fmla="*/ 39 w 2273"/>
                <a:gd name="T39" fmla="*/ 691 h 1322"/>
                <a:gd name="T40" fmla="*/ 0 w 2273"/>
                <a:gd name="T41" fmla="*/ 634 h 1322"/>
                <a:gd name="T42" fmla="*/ 0 w 2273"/>
                <a:gd name="T43" fmla="*/ 397 h 1322"/>
                <a:gd name="T44" fmla="*/ 0 w 2273"/>
                <a:gd name="T45" fmla="*/ 397 h 1322"/>
                <a:gd name="T46" fmla="*/ 230 w 2273"/>
                <a:gd name="T47" fmla="*/ 469 h 1322"/>
                <a:gd name="T48" fmla="*/ 998 w 2273"/>
                <a:gd name="T49" fmla="*/ 25 h 1322"/>
                <a:gd name="T50" fmla="*/ 998 w 2273"/>
                <a:gd name="T51" fmla="*/ 25 h 1322"/>
                <a:gd name="T52" fmla="*/ 1011 w 2273"/>
                <a:gd name="T53" fmla="*/ 18 h 1322"/>
                <a:gd name="T54" fmla="*/ 1013 w 2273"/>
                <a:gd name="T55" fmla="*/ 17 h 1322"/>
                <a:gd name="T56" fmla="*/ 1013 w 2273"/>
                <a:gd name="T57" fmla="*/ 17 h 1322"/>
                <a:gd name="T58" fmla="*/ 1013 w 2273"/>
                <a:gd name="T59" fmla="*/ 17 h 1322"/>
                <a:gd name="T60" fmla="*/ 1091 w 2273"/>
                <a:gd name="T61" fmla="*/ 0 h 1322"/>
                <a:gd name="T62" fmla="*/ 1091 w 2273"/>
                <a:gd name="T63" fmla="*/ 0 h 1322"/>
                <a:gd name="T64" fmla="*/ 1169 w 2273"/>
                <a:gd name="T65" fmla="*/ 17 h 1322"/>
                <a:gd name="T66" fmla="*/ 1170 w 2273"/>
                <a:gd name="T67" fmla="*/ 1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3" h="1322">
                  <a:moveTo>
                    <a:pt x="1170" y="17"/>
                  </a:moveTo>
                  <a:lnTo>
                    <a:pt x="2034" y="515"/>
                  </a:lnTo>
                  <a:lnTo>
                    <a:pt x="2272" y="448"/>
                  </a:lnTo>
                  <a:lnTo>
                    <a:pt x="2272" y="687"/>
                  </a:lnTo>
                  <a:lnTo>
                    <a:pt x="2272" y="687"/>
                  </a:lnTo>
                  <a:cubicBezTo>
                    <a:pt x="2272" y="708"/>
                    <a:pt x="2257" y="728"/>
                    <a:pt x="2232" y="743"/>
                  </a:cubicBezTo>
                  <a:lnTo>
                    <a:pt x="2232" y="743"/>
                  </a:ln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397"/>
                  </a:lnTo>
                  <a:lnTo>
                    <a:pt x="0" y="397"/>
                  </a:lnTo>
                  <a:cubicBezTo>
                    <a:pt x="0" y="397"/>
                    <a:pt x="118" y="432"/>
                    <a:pt x="230" y="469"/>
                  </a:cubicBezTo>
                  <a:lnTo>
                    <a:pt x="998" y="25"/>
                  </a:lnTo>
                  <a:lnTo>
                    <a:pt x="998" y="25"/>
                  </a:lnTo>
                  <a:cubicBezTo>
                    <a:pt x="1002" y="23"/>
                    <a:pt x="1007" y="20"/>
                    <a:pt x="1011" y="18"/>
                  </a:cubicBezTo>
                  <a:lnTo>
                    <a:pt x="1013" y="17"/>
                  </a:lnTo>
                  <a:lnTo>
                    <a:pt x="1013" y="17"/>
                  </a:lnTo>
                  <a:lnTo>
                    <a:pt x="1013" y="17"/>
                  </a:lnTo>
                  <a:cubicBezTo>
                    <a:pt x="1035" y="6"/>
                    <a:pt x="1062" y="0"/>
                    <a:pt x="1091" y="0"/>
                  </a:cubicBezTo>
                  <a:lnTo>
                    <a:pt x="1091" y="0"/>
                  </a:lnTo>
                  <a:cubicBezTo>
                    <a:pt x="1120" y="0"/>
                    <a:pt x="1147" y="6"/>
                    <a:pt x="1169" y="17"/>
                  </a:cubicBezTo>
                  <a:lnTo>
                    <a:pt x="1170" y="17"/>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26" name="Freeform 36">
              <a:extLst>
                <a:ext uri="{FF2B5EF4-FFF2-40B4-BE49-F238E27FC236}">
                  <a16:creationId xmlns:a16="http://schemas.microsoft.com/office/drawing/2014/main" id="{4FD0E47D-57DD-CD40-8828-E413216B4186}"/>
                </a:ext>
              </a:extLst>
            </p:cNvPr>
            <p:cNvSpPr>
              <a:spLocks noChangeArrowheads="1"/>
            </p:cNvSpPr>
            <p:nvPr/>
          </p:nvSpPr>
          <p:spPr bwMode="auto">
            <a:xfrm>
              <a:off x="9487103" y="10887544"/>
              <a:ext cx="1483355" cy="864091"/>
            </a:xfrm>
            <a:custGeom>
              <a:avLst/>
              <a:gdLst>
                <a:gd name="T0" fmla="*/ 1170 w 2273"/>
                <a:gd name="T1" fmla="*/ 17 h 1323"/>
                <a:gd name="T2" fmla="*/ 2034 w 2273"/>
                <a:gd name="T3" fmla="*/ 516 h 1323"/>
                <a:gd name="T4" fmla="*/ 2272 w 2273"/>
                <a:gd name="T5" fmla="*/ 449 h 1323"/>
                <a:gd name="T6" fmla="*/ 2272 w 2273"/>
                <a:gd name="T7" fmla="*/ 687 h 1323"/>
                <a:gd name="T8" fmla="*/ 2272 w 2273"/>
                <a:gd name="T9" fmla="*/ 687 h 1323"/>
                <a:gd name="T10" fmla="*/ 2232 w 2273"/>
                <a:gd name="T11" fmla="*/ 744 h 1323"/>
                <a:gd name="T12" fmla="*/ 1257 w 2273"/>
                <a:gd name="T13" fmla="*/ 1307 h 1323"/>
                <a:gd name="T14" fmla="*/ 1254 w 2273"/>
                <a:gd name="T15" fmla="*/ 1307 h 1323"/>
                <a:gd name="T16" fmla="*/ 1254 w 2273"/>
                <a:gd name="T17" fmla="*/ 1307 h 1323"/>
                <a:gd name="T18" fmla="*/ 1180 w 2273"/>
                <a:gd name="T19" fmla="*/ 1322 h 1323"/>
                <a:gd name="T20" fmla="*/ 1180 w 2273"/>
                <a:gd name="T21" fmla="*/ 1322 h 1323"/>
                <a:gd name="T22" fmla="*/ 1106 w 2273"/>
                <a:gd name="T23" fmla="*/ 1307 h 1323"/>
                <a:gd name="T24" fmla="*/ 1104 w 2273"/>
                <a:gd name="T25" fmla="*/ 1307 h 1323"/>
                <a:gd name="T26" fmla="*/ 1099 w 2273"/>
                <a:gd name="T27" fmla="*/ 1304 h 1323"/>
                <a:gd name="T28" fmla="*/ 1099 w 2273"/>
                <a:gd name="T29" fmla="*/ 1304 h 1323"/>
                <a:gd name="T30" fmla="*/ 1088 w 2273"/>
                <a:gd name="T31" fmla="*/ 1297 h 1323"/>
                <a:gd name="T32" fmla="*/ 39 w 2273"/>
                <a:gd name="T33" fmla="*/ 692 h 1323"/>
                <a:gd name="T34" fmla="*/ 39 w 2273"/>
                <a:gd name="T35" fmla="*/ 691 h 1323"/>
                <a:gd name="T36" fmla="*/ 39 w 2273"/>
                <a:gd name="T37" fmla="*/ 691 h 1323"/>
                <a:gd name="T38" fmla="*/ 0 w 2273"/>
                <a:gd name="T39" fmla="*/ 636 h 1323"/>
                <a:gd name="T40" fmla="*/ 0 w 2273"/>
                <a:gd name="T41" fmla="*/ 397 h 1323"/>
                <a:gd name="T42" fmla="*/ 0 w 2273"/>
                <a:gd name="T43" fmla="*/ 397 h 1323"/>
                <a:gd name="T44" fmla="*/ 230 w 2273"/>
                <a:gd name="T45" fmla="*/ 470 h 1323"/>
                <a:gd name="T46" fmla="*/ 998 w 2273"/>
                <a:gd name="T47" fmla="*/ 26 h 1323"/>
                <a:gd name="T48" fmla="*/ 998 w 2273"/>
                <a:gd name="T49" fmla="*/ 26 h 1323"/>
                <a:gd name="T50" fmla="*/ 1011 w 2273"/>
                <a:gd name="T51" fmla="*/ 18 h 1323"/>
                <a:gd name="T52" fmla="*/ 1013 w 2273"/>
                <a:gd name="T53" fmla="*/ 17 h 1323"/>
                <a:gd name="T54" fmla="*/ 1013 w 2273"/>
                <a:gd name="T55" fmla="*/ 17 h 1323"/>
                <a:gd name="T56" fmla="*/ 1013 w 2273"/>
                <a:gd name="T57" fmla="*/ 17 h 1323"/>
                <a:gd name="T58" fmla="*/ 1091 w 2273"/>
                <a:gd name="T59" fmla="*/ 0 h 1323"/>
                <a:gd name="T60" fmla="*/ 1091 w 2273"/>
                <a:gd name="T61" fmla="*/ 0 h 1323"/>
                <a:gd name="T62" fmla="*/ 1169 w 2273"/>
                <a:gd name="T63" fmla="*/ 17 h 1323"/>
                <a:gd name="T64" fmla="*/ 1170 w 2273"/>
                <a:gd name="T65" fmla="*/ 17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3">
                  <a:moveTo>
                    <a:pt x="1170" y="17"/>
                  </a:moveTo>
                  <a:lnTo>
                    <a:pt x="2034" y="516"/>
                  </a:lnTo>
                  <a:lnTo>
                    <a:pt x="2272" y="449"/>
                  </a:lnTo>
                  <a:lnTo>
                    <a:pt x="2272" y="687"/>
                  </a:lnTo>
                  <a:lnTo>
                    <a:pt x="2272" y="687"/>
                  </a:lnTo>
                  <a:cubicBezTo>
                    <a:pt x="2272" y="709"/>
                    <a:pt x="2257" y="729"/>
                    <a:pt x="2232" y="744"/>
                  </a:cubicBezTo>
                  <a:lnTo>
                    <a:pt x="1257" y="1307"/>
                  </a:lnTo>
                  <a:lnTo>
                    <a:pt x="1254" y="1307"/>
                  </a:lnTo>
                  <a:lnTo>
                    <a:pt x="1254" y="1307"/>
                  </a:lnTo>
                  <a:cubicBezTo>
                    <a:pt x="1234" y="1316"/>
                    <a:pt x="1208" y="1322"/>
                    <a:pt x="1180" y="1322"/>
                  </a:cubicBezTo>
                  <a:lnTo>
                    <a:pt x="1180" y="1322"/>
                  </a:lnTo>
                  <a:cubicBezTo>
                    <a:pt x="1152" y="1322"/>
                    <a:pt x="1127" y="1316"/>
                    <a:pt x="1106" y="1307"/>
                  </a:cubicBezTo>
                  <a:lnTo>
                    <a:pt x="1104" y="1307"/>
                  </a:lnTo>
                  <a:lnTo>
                    <a:pt x="1099" y="1304"/>
                  </a:lnTo>
                  <a:lnTo>
                    <a:pt x="1099" y="1304"/>
                  </a:lnTo>
                  <a:cubicBezTo>
                    <a:pt x="1095" y="1302"/>
                    <a:pt x="1091" y="1300"/>
                    <a:pt x="1088" y="1297"/>
                  </a:cubicBezTo>
                  <a:lnTo>
                    <a:pt x="39" y="692"/>
                  </a:lnTo>
                  <a:lnTo>
                    <a:pt x="39" y="691"/>
                  </a:lnTo>
                  <a:lnTo>
                    <a:pt x="39" y="691"/>
                  </a:lnTo>
                  <a:cubicBezTo>
                    <a:pt x="15" y="677"/>
                    <a:pt x="0" y="658"/>
                    <a:pt x="0" y="636"/>
                  </a:cubicBezTo>
                  <a:lnTo>
                    <a:pt x="0" y="397"/>
                  </a:lnTo>
                  <a:lnTo>
                    <a:pt x="0" y="397"/>
                  </a:lnTo>
                  <a:cubicBezTo>
                    <a:pt x="0" y="397"/>
                    <a:pt x="118" y="433"/>
                    <a:pt x="230" y="470"/>
                  </a:cubicBezTo>
                  <a:lnTo>
                    <a:pt x="998" y="26"/>
                  </a:lnTo>
                  <a:lnTo>
                    <a:pt x="998" y="26"/>
                  </a:lnTo>
                  <a:cubicBezTo>
                    <a:pt x="1002" y="23"/>
                    <a:pt x="1007" y="20"/>
                    <a:pt x="1011" y="18"/>
                  </a:cubicBezTo>
                  <a:lnTo>
                    <a:pt x="1013" y="17"/>
                  </a:lnTo>
                  <a:lnTo>
                    <a:pt x="1013" y="17"/>
                  </a:lnTo>
                  <a:lnTo>
                    <a:pt x="1013" y="17"/>
                  </a:lnTo>
                  <a:cubicBezTo>
                    <a:pt x="1035" y="7"/>
                    <a:pt x="1062" y="0"/>
                    <a:pt x="1091" y="0"/>
                  </a:cubicBezTo>
                  <a:lnTo>
                    <a:pt x="1091" y="0"/>
                  </a:lnTo>
                  <a:cubicBezTo>
                    <a:pt x="1120" y="0"/>
                    <a:pt x="1147" y="7"/>
                    <a:pt x="1169" y="17"/>
                  </a:cubicBezTo>
                  <a:lnTo>
                    <a:pt x="1170" y="17"/>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27" name="Freeform 37">
              <a:extLst>
                <a:ext uri="{FF2B5EF4-FFF2-40B4-BE49-F238E27FC236}">
                  <a16:creationId xmlns:a16="http://schemas.microsoft.com/office/drawing/2014/main" id="{6772F8C9-9173-9045-BB0C-960A048CD093}"/>
                </a:ext>
              </a:extLst>
            </p:cNvPr>
            <p:cNvSpPr>
              <a:spLocks noChangeArrowheads="1"/>
            </p:cNvSpPr>
            <p:nvPr/>
          </p:nvSpPr>
          <p:spPr bwMode="auto">
            <a:xfrm>
              <a:off x="9487103" y="10734889"/>
              <a:ext cx="1483355" cy="864091"/>
            </a:xfrm>
            <a:custGeom>
              <a:avLst/>
              <a:gdLst>
                <a:gd name="T0" fmla="*/ 1170 w 2273"/>
                <a:gd name="T1" fmla="*/ 16 h 1322"/>
                <a:gd name="T2" fmla="*/ 2232 w 2273"/>
                <a:gd name="T3" fmla="*/ 629 h 1322"/>
                <a:gd name="T4" fmla="*/ 2232 w 2273"/>
                <a:gd name="T5" fmla="*/ 630 h 1322"/>
                <a:gd name="T6" fmla="*/ 2232 w 2273"/>
                <a:gd name="T7" fmla="*/ 630 h 1322"/>
                <a:gd name="T8" fmla="*/ 2272 w 2273"/>
                <a:gd name="T9" fmla="*/ 686 h 1322"/>
                <a:gd name="T10" fmla="*/ 2272 w 2273"/>
                <a:gd name="T11" fmla="*/ 686 h 1322"/>
                <a:gd name="T12" fmla="*/ 2232 w 2273"/>
                <a:gd name="T13" fmla="*/ 742 h 1322"/>
                <a:gd name="T14" fmla="*/ 1257 w 2273"/>
                <a:gd name="T15" fmla="*/ 1306 h 1322"/>
                <a:gd name="T16" fmla="*/ 1254 w 2273"/>
                <a:gd name="T17" fmla="*/ 1306 h 1322"/>
                <a:gd name="T18" fmla="*/ 1254 w 2273"/>
                <a:gd name="T19" fmla="*/ 1306 h 1322"/>
                <a:gd name="T20" fmla="*/ 1180 w 2273"/>
                <a:gd name="T21" fmla="*/ 1321 h 1322"/>
                <a:gd name="T22" fmla="*/ 1180 w 2273"/>
                <a:gd name="T23" fmla="*/ 1321 h 1322"/>
                <a:gd name="T24" fmla="*/ 1106 w 2273"/>
                <a:gd name="T25" fmla="*/ 1306 h 1322"/>
                <a:gd name="T26" fmla="*/ 1104 w 2273"/>
                <a:gd name="T27" fmla="*/ 1306 h 1322"/>
                <a:gd name="T28" fmla="*/ 1099 w 2273"/>
                <a:gd name="T29" fmla="*/ 1302 h 1322"/>
                <a:gd name="T30" fmla="*/ 1099 w 2273"/>
                <a:gd name="T31" fmla="*/ 1302 h 1322"/>
                <a:gd name="T32" fmla="*/ 1088 w 2273"/>
                <a:gd name="T33" fmla="*/ 1296 h 1322"/>
                <a:gd name="T34" fmla="*/ 39 w 2273"/>
                <a:gd name="T35" fmla="*/ 690 h 1322"/>
                <a:gd name="T36" fmla="*/ 39 w 2273"/>
                <a:gd name="T37" fmla="*/ 690 h 1322"/>
                <a:gd name="T38" fmla="*/ 39 w 2273"/>
                <a:gd name="T39" fmla="*/ 690 h 1322"/>
                <a:gd name="T40" fmla="*/ 0 w 2273"/>
                <a:gd name="T41" fmla="*/ 634 h 1322"/>
                <a:gd name="T42" fmla="*/ 0 w 2273"/>
                <a:gd name="T43" fmla="*/ 634 h 1322"/>
                <a:gd name="T44" fmla="*/ 39 w 2273"/>
                <a:gd name="T45" fmla="*/ 578 h 1322"/>
                <a:gd name="T46" fmla="*/ 998 w 2273"/>
                <a:gd name="T47" fmla="*/ 24 h 1322"/>
                <a:gd name="T48" fmla="*/ 998 w 2273"/>
                <a:gd name="T49" fmla="*/ 24 h 1322"/>
                <a:gd name="T50" fmla="*/ 1011 w 2273"/>
                <a:gd name="T51" fmla="*/ 17 h 1322"/>
                <a:gd name="T52" fmla="*/ 1013 w 2273"/>
                <a:gd name="T53" fmla="*/ 16 h 1322"/>
                <a:gd name="T54" fmla="*/ 1013 w 2273"/>
                <a:gd name="T55" fmla="*/ 16 h 1322"/>
                <a:gd name="T56" fmla="*/ 1013 w 2273"/>
                <a:gd name="T57" fmla="*/ 16 h 1322"/>
                <a:gd name="T58" fmla="*/ 1091 w 2273"/>
                <a:gd name="T59" fmla="*/ 0 h 1322"/>
                <a:gd name="T60" fmla="*/ 1091 w 2273"/>
                <a:gd name="T61" fmla="*/ 0 h 1322"/>
                <a:gd name="T62" fmla="*/ 1169 w 2273"/>
                <a:gd name="T63" fmla="*/ 16 h 1322"/>
                <a:gd name="T64" fmla="*/ 1170 w 2273"/>
                <a:gd name="T65" fmla="*/ 16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2">
                  <a:moveTo>
                    <a:pt x="1170" y="16"/>
                  </a:moveTo>
                  <a:lnTo>
                    <a:pt x="2232" y="629"/>
                  </a:lnTo>
                  <a:lnTo>
                    <a:pt x="2232" y="630"/>
                  </a:lnTo>
                  <a:lnTo>
                    <a:pt x="2232" y="630"/>
                  </a:lnTo>
                  <a:cubicBezTo>
                    <a:pt x="2257" y="643"/>
                    <a:pt x="2272" y="664"/>
                    <a:pt x="2272" y="686"/>
                  </a:cubicBezTo>
                  <a:lnTo>
                    <a:pt x="2272" y="686"/>
                  </a:lnTo>
                  <a:cubicBezTo>
                    <a:pt x="2272" y="708"/>
                    <a:pt x="2257" y="728"/>
                    <a:pt x="2232" y="742"/>
                  </a:cubicBez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2"/>
                  </a:lnTo>
                  <a:lnTo>
                    <a:pt x="1099" y="1302"/>
                  </a:lnTo>
                  <a:cubicBezTo>
                    <a:pt x="1095" y="1301"/>
                    <a:pt x="1091" y="1298"/>
                    <a:pt x="1088" y="1296"/>
                  </a:cubicBezTo>
                  <a:lnTo>
                    <a:pt x="39" y="690"/>
                  </a:lnTo>
                  <a:lnTo>
                    <a:pt x="39" y="690"/>
                  </a:lnTo>
                  <a:lnTo>
                    <a:pt x="39" y="690"/>
                  </a:lnTo>
                  <a:cubicBezTo>
                    <a:pt x="15" y="676"/>
                    <a:pt x="0" y="656"/>
                    <a:pt x="0" y="634"/>
                  </a:cubicBezTo>
                  <a:lnTo>
                    <a:pt x="0" y="634"/>
                  </a:lnTo>
                  <a:cubicBezTo>
                    <a:pt x="0" y="612"/>
                    <a:pt x="15" y="592"/>
                    <a:pt x="39" y="578"/>
                  </a:cubicBezTo>
                  <a:lnTo>
                    <a:pt x="998" y="24"/>
                  </a:lnTo>
                  <a:lnTo>
                    <a:pt x="998" y="24"/>
                  </a:lnTo>
                  <a:cubicBezTo>
                    <a:pt x="1002" y="22"/>
                    <a:pt x="1007" y="19"/>
                    <a:pt x="1011" y="17"/>
                  </a:cubicBezTo>
                  <a:lnTo>
                    <a:pt x="1013" y="16"/>
                  </a:lnTo>
                  <a:lnTo>
                    <a:pt x="1013" y="16"/>
                  </a:lnTo>
                  <a:lnTo>
                    <a:pt x="1013" y="16"/>
                  </a:lnTo>
                  <a:cubicBezTo>
                    <a:pt x="1035" y="5"/>
                    <a:pt x="1062" y="0"/>
                    <a:pt x="1091" y="0"/>
                  </a:cubicBezTo>
                  <a:lnTo>
                    <a:pt x="1091" y="0"/>
                  </a:lnTo>
                  <a:cubicBezTo>
                    <a:pt x="1120" y="0"/>
                    <a:pt x="1147" y="5"/>
                    <a:pt x="1169" y="16"/>
                  </a:cubicBezTo>
                  <a:lnTo>
                    <a:pt x="1170" y="16"/>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28" name="Freeform 38">
              <a:extLst>
                <a:ext uri="{FF2B5EF4-FFF2-40B4-BE49-F238E27FC236}">
                  <a16:creationId xmlns:a16="http://schemas.microsoft.com/office/drawing/2014/main" id="{444D00F8-0DE6-5F47-963A-CB7F71B1A940}"/>
                </a:ext>
              </a:extLst>
            </p:cNvPr>
            <p:cNvSpPr>
              <a:spLocks noChangeArrowheads="1"/>
            </p:cNvSpPr>
            <p:nvPr/>
          </p:nvSpPr>
          <p:spPr bwMode="auto">
            <a:xfrm>
              <a:off x="12275236" y="9153603"/>
              <a:ext cx="1575525" cy="915936"/>
            </a:xfrm>
            <a:custGeom>
              <a:avLst/>
              <a:gdLst>
                <a:gd name="T0" fmla="*/ 1243 w 2413"/>
                <a:gd name="T1" fmla="*/ 18 h 1403"/>
                <a:gd name="T2" fmla="*/ 2159 w 2413"/>
                <a:gd name="T3" fmla="*/ 547 h 1403"/>
                <a:gd name="T4" fmla="*/ 2412 w 2413"/>
                <a:gd name="T5" fmla="*/ 476 h 1403"/>
                <a:gd name="T6" fmla="*/ 2412 w 2413"/>
                <a:gd name="T7" fmla="*/ 728 h 1403"/>
                <a:gd name="T8" fmla="*/ 2412 w 2413"/>
                <a:gd name="T9" fmla="*/ 728 h 1403"/>
                <a:gd name="T10" fmla="*/ 2370 w 2413"/>
                <a:gd name="T11" fmla="*/ 788 h 1403"/>
                <a:gd name="T12" fmla="*/ 1335 w 2413"/>
                <a:gd name="T13" fmla="*/ 1386 h 1403"/>
                <a:gd name="T14" fmla="*/ 1332 w 2413"/>
                <a:gd name="T15" fmla="*/ 1386 h 1403"/>
                <a:gd name="T16" fmla="*/ 1332 w 2413"/>
                <a:gd name="T17" fmla="*/ 1386 h 1403"/>
                <a:gd name="T18" fmla="*/ 1253 w 2413"/>
                <a:gd name="T19" fmla="*/ 1402 h 1403"/>
                <a:gd name="T20" fmla="*/ 1253 w 2413"/>
                <a:gd name="T21" fmla="*/ 1402 h 1403"/>
                <a:gd name="T22" fmla="*/ 1174 w 2413"/>
                <a:gd name="T23" fmla="*/ 1386 h 1403"/>
                <a:gd name="T24" fmla="*/ 1173 w 2413"/>
                <a:gd name="T25" fmla="*/ 1386 h 1403"/>
                <a:gd name="T26" fmla="*/ 1167 w 2413"/>
                <a:gd name="T27" fmla="*/ 1383 h 1403"/>
                <a:gd name="T28" fmla="*/ 1167 w 2413"/>
                <a:gd name="T29" fmla="*/ 1383 h 1403"/>
                <a:gd name="T30" fmla="*/ 1156 w 2413"/>
                <a:gd name="T31" fmla="*/ 1376 h 1403"/>
                <a:gd name="T32" fmla="*/ 43 w 2413"/>
                <a:gd name="T33" fmla="*/ 734 h 1403"/>
                <a:gd name="T34" fmla="*/ 43 w 2413"/>
                <a:gd name="T35" fmla="*/ 733 h 1403"/>
                <a:gd name="T36" fmla="*/ 43 w 2413"/>
                <a:gd name="T37" fmla="*/ 733 h 1403"/>
                <a:gd name="T38" fmla="*/ 0 w 2413"/>
                <a:gd name="T39" fmla="*/ 674 h 1403"/>
                <a:gd name="T40" fmla="*/ 0 w 2413"/>
                <a:gd name="T41" fmla="*/ 421 h 1403"/>
                <a:gd name="T42" fmla="*/ 0 w 2413"/>
                <a:gd name="T43" fmla="*/ 421 h 1403"/>
                <a:gd name="T44" fmla="*/ 245 w 2413"/>
                <a:gd name="T45" fmla="*/ 498 h 1403"/>
                <a:gd name="T46" fmla="*/ 1060 w 2413"/>
                <a:gd name="T47" fmla="*/ 27 h 1403"/>
                <a:gd name="T48" fmla="*/ 1060 w 2413"/>
                <a:gd name="T49" fmla="*/ 27 h 1403"/>
                <a:gd name="T50" fmla="*/ 1073 w 2413"/>
                <a:gd name="T51" fmla="*/ 19 h 1403"/>
                <a:gd name="T52" fmla="*/ 1076 w 2413"/>
                <a:gd name="T53" fmla="*/ 18 h 1403"/>
                <a:gd name="T54" fmla="*/ 1076 w 2413"/>
                <a:gd name="T55" fmla="*/ 18 h 1403"/>
                <a:gd name="T56" fmla="*/ 1076 w 2413"/>
                <a:gd name="T57" fmla="*/ 18 h 1403"/>
                <a:gd name="T58" fmla="*/ 1158 w 2413"/>
                <a:gd name="T59" fmla="*/ 0 h 1403"/>
                <a:gd name="T60" fmla="*/ 1158 w 2413"/>
                <a:gd name="T61" fmla="*/ 0 h 1403"/>
                <a:gd name="T62" fmla="*/ 1241 w 2413"/>
                <a:gd name="T63" fmla="*/ 18 h 1403"/>
                <a:gd name="T64" fmla="*/ 1243 w 2413"/>
                <a:gd name="T65" fmla="*/ 18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3" h="1403">
                  <a:moveTo>
                    <a:pt x="1243" y="18"/>
                  </a:moveTo>
                  <a:lnTo>
                    <a:pt x="2159" y="547"/>
                  </a:lnTo>
                  <a:lnTo>
                    <a:pt x="2412" y="476"/>
                  </a:lnTo>
                  <a:lnTo>
                    <a:pt x="2412" y="728"/>
                  </a:lnTo>
                  <a:lnTo>
                    <a:pt x="2412" y="728"/>
                  </a:lnTo>
                  <a:cubicBezTo>
                    <a:pt x="2412" y="752"/>
                    <a:pt x="2396" y="773"/>
                    <a:pt x="2370" y="788"/>
                  </a:cubicBezTo>
                  <a:lnTo>
                    <a:pt x="1335" y="1386"/>
                  </a:lnTo>
                  <a:lnTo>
                    <a:pt x="1332" y="1386"/>
                  </a:lnTo>
                  <a:lnTo>
                    <a:pt x="1332" y="1386"/>
                  </a:lnTo>
                  <a:cubicBezTo>
                    <a:pt x="1310" y="1396"/>
                    <a:pt x="1282" y="1402"/>
                    <a:pt x="1253" y="1402"/>
                  </a:cubicBezTo>
                  <a:lnTo>
                    <a:pt x="1253" y="1402"/>
                  </a:lnTo>
                  <a:cubicBezTo>
                    <a:pt x="1224" y="1402"/>
                    <a:pt x="1196" y="1396"/>
                    <a:pt x="1174" y="1386"/>
                  </a:cubicBezTo>
                  <a:lnTo>
                    <a:pt x="1173" y="1386"/>
                  </a:lnTo>
                  <a:lnTo>
                    <a:pt x="1167" y="1383"/>
                  </a:lnTo>
                  <a:lnTo>
                    <a:pt x="1167" y="1383"/>
                  </a:lnTo>
                  <a:cubicBezTo>
                    <a:pt x="1163" y="1381"/>
                    <a:pt x="1159" y="1379"/>
                    <a:pt x="1156" y="1376"/>
                  </a:cubicBezTo>
                  <a:lnTo>
                    <a:pt x="43" y="734"/>
                  </a:lnTo>
                  <a:lnTo>
                    <a:pt x="43" y="733"/>
                  </a:lnTo>
                  <a:lnTo>
                    <a:pt x="43" y="733"/>
                  </a:lnTo>
                  <a:cubicBezTo>
                    <a:pt x="17" y="718"/>
                    <a:pt x="0" y="697"/>
                    <a:pt x="0" y="674"/>
                  </a:cubicBezTo>
                  <a:lnTo>
                    <a:pt x="0" y="421"/>
                  </a:lnTo>
                  <a:lnTo>
                    <a:pt x="0" y="421"/>
                  </a:lnTo>
                  <a:cubicBezTo>
                    <a:pt x="0" y="421"/>
                    <a:pt x="126" y="459"/>
                    <a:pt x="245" y="498"/>
                  </a:cubicBezTo>
                  <a:lnTo>
                    <a:pt x="1060" y="27"/>
                  </a:lnTo>
                  <a:lnTo>
                    <a:pt x="1060" y="27"/>
                  </a:lnTo>
                  <a:cubicBezTo>
                    <a:pt x="1064" y="23"/>
                    <a:pt x="1069" y="21"/>
                    <a:pt x="1073" y="19"/>
                  </a:cubicBezTo>
                  <a:lnTo>
                    <a:pt x="1076" y="18"/>
                  </a:lnTo>
                  <a:lnTo>
                    <a:pt x="1076" y="18"/>
                  </a:lnTo>
                  <a:lnTo>
                    <a:pt x="1076" y="18"/>
                  </a:lnTo>
                  <a:cubicBezTo>
                    <a:pt x="1099" y="7"/>
                    <a:pt x="1127" y="0"/>
                    <a:pt x="1158" y="0"/>
                  </a:cubicBezTo>
                  <a:lnTo>
                    <a:pt x="1158" y="0"/>
                  </a:lnTo>
                  <a:cubicBezTo>
                    <a:pt x="1190" y="0"/>
                    <a:pt x="1218" y="7"/>
                    <a:pt x="1241" y="18"/>
                  </a:cubicBezTo>
                  <a:lnTo>
                    <a:pt x="1243" y="18"/>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29" name="Freeform 39">
              <a:extLst>
                <a:ext uri="{FF2B5EF4-FFF2-40B4-BE49-F238E27FC236}">
                  <a16:creationId xmlns:a16="http://schemas.microsoft.com/office/drawing/2014/main" id="{70DDD04F-4BB9-9C4E-B2BD-777A8CE9B431}"/>
                </a:ext>
              </a:extLst>
            </p:cNvPr>
            <p:cNvSpPr>
              <a:spLocks noChangeArrowheads="1"/>
            </p:cNvSpPr>
            <p:nvPr/>
          </p:nvSpPr>
          <p:spPr bwMode="auto">
            <a:xfrm>
              <a:off x="9896107" y="10936511"/>
              <a:ext cx="636546" cy="455088"/>
            </a:xfrm>
            <a:custGeom>
              <a:avLst/>
              <a:gdLst>
                <a:gd name="T0" fmla="*/ 475 w 974"/>
                <a:gd name="T1" fmla="*/ 164 h 696"/>
                <a:gd name="T2" fmla="*/ 228 w 974"/>
                <a:gd name="T3" fmla="*/ 360 h 696"/>
                <a:gd name="T4" fmla="*/ 498 w 974"/>
                <a:gd name="T5" fmla="*/ 531 h 696"/>
                <a:gd name="T6" fmla="*/ 745 w 974"/>
                <a:gd name="T7" fmla="*/ 335 h 696"/>
                <a:gd name="T8" fmla="*/ 529 w 974"/>
                <a:gd name="T9" fmla="*/ 0 h 696"/>
                <a:gd name="T10" fmla="*/ 402 w 974"/>
                <a:gd name="T11" fmla="*/ 6 h 696"/>
                <a:gd name="T12" fmla="*/ 375 w 974"/>
                <a:gd name="T13" fmla="*/ 70 h 696"/>
                <a:gd name="T14" fmla="*/ 258 w 974"/>
                <a:gd name="T15" fmla="*/ 111 h 696"/>
                <a:gd name="T16" fmla="*/ 216 w 974"/>
                <a:gd name="T17" fmla="*/ 84 h 696"/>
                <a:gd name="T18" fmla="*/ 87 w 974"/>
                <a:gd name="T19" fmla="*/ 155 h 696"/>
                <a:gd name="T20" fmla="*/ 89 w 974"/>
                <a:gd name="T21" fmla="*/ 185 h 696"/>
                <a:gd name="T22" fmla="*/ 132 w 974"/>
                <a:gd name="T23" fmla="*/ 212 h 696"/>
                <a:gd name="T24" fmla="*/ 30 w 974"/>
                <a:gd name="T25" fmla="*/ 302 h 696"/>
                <a:gd name="T26" fmla="*/ 1 w 974"/>
                <a:gd name="T27" fmla="*/ 325 h 696"/>
                <a:gd name="T28" fmla="*/ 7 w 974"/>
                <a:gd name="T29" fmla="*/ 416 h 696"/>
                <a:gd name="T30" fmla="*/ 95 w 974"/>
                <a:gd name="T31" fmla="*/ 433 h 696"/>
                <a:gd name="T32" fmla="*/ 150 w 974"/>
                <a:gd name="T33" fmla="*/ 516 h 696"/>
                <a:gd name="T34" fmla="*/ 112 w 974"/>
                <a:gd name="T35" fmla="*/ 546 h 696"/>
                <a:gd name="T36" fmla="*/ 207 w 974"/>
                <a:gd name="T37" fmla="*/ 637 h 696"/>
                <a:gd name="T38" fmla="*/ 250 w 974"/>
                <a:gd name="T39" fmla="*/ 635 h 696"/>
                <a:gd name="T40" fmla="*/ 289 w 974"/>
                <a:gd name="T41" fmla="*/ 604 h 696"/>
                <a:gd name="T42" fmla="*/ 413 w 974"/>
                <a:gd name="T43" fmla="*/ 674 h 696"/>
                <a:gd name="T44" fmla="*/ 444 w 974"/>
                <a:gd name="T45" fmla="*/ 694 h 696"/>
                <a:gd name="T46" fmla="*/ 571 w 974"/>
                <a:gd name="T47" fmla="*/ 688 h 696"/>
                <a:gd name="T48" fmla="*/ 598 w 974"/>
                <a:gd name="T49" fmla="*/ 624 h 696"/>
                <a:gd name="T50" fmla="*/ 715 w 974"/>
                <a:gd name="T51" fmla="*/ 584 h 696"/>
                <a:gd name="T52" fmla="*/ 757 w 974"/>
                <a:gd name="T53" fmla="*/ 610 h 696"/>
                <a:gd name="T54" fmla="*/ 885 w 974"/>
                <a:gd name="T55" fmla="*/ 540 h 696"/>
                <a:gd name="T56" fmla="*/ 884 w 974"/>
                <a:gd name="T57" fmla="*/ 509 h 696"/>
                <a:gd name="T58" fmla="*/ 842 w 974"/>
                <a:gd name="T59" fmla="*/ 483 h 696"/>
                <a:gd name="T60" fmla="*/ 943 w 974"/>
                <a:gd name="T61" fmla="*/ 392 h 696"/>
                <a:gd name="T62" fmla="*/ 972 w 974"/>
                <a:gd name="T63" fmla="*/ 370 h 696"/>
                <a:gd name="T64" fmla="*/ 967 w 974"/>
                <a:gd name="T65" fmla="*/ 279 h 696"/>
                <a:gd name="T66" fmla="*/ 878 w 974"/>
                <a:gd name="T67" fmla="*/ 261 h 696"/>
                <a:gd name="T68" fmla="*/ 823 w 974"/>
                <a:gd name="T69" fmla="*/ 179 h 696"/>
                <a:gd name="T70" fmla="*/ 862 w 974"/>
                <a:gd name="T71" fmla="*/ 148 h 696"/>
                <a:gd name="T72" fmla="*/ 766 w 974"/>
                <a:gd name="T73" fmla="*/ 58 h 696"/>
                <a:gd name="T74" fmla="*/ 723 w 974"/>
                <a:gd name="T75" fmla="*/ 59 h 696"/>
                <a:gd name="T76" fmla="*/ 685 w 974"/>
                <a:gd name="T77" fmla="*/ 91 h 696"/>
                <a:gd name="T78" fmla="*/ 561 w 974"/>
                <a:gd name="T79" fmla="*/ 20 h 696"/>
                <a:gd name="T80" fmla="*/ 529 w 974"/>
                <a:gd name="T8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4" h="696">
                  <a:moveTo>
                    <a:pt x="475" y="164"/>
                  </a:moveTo>
                  <a:lnTo>
                    <a:pt x="475" y="164"/>
                  </a:lnTo>
                  <a:cubicBezTo>
                    <a:pt x="333" y="170"/>
                    <a:pt x="223" y="258"/>
                    <a:pt x="228" y="360"/>
                  </a:cubicBezTo>
                  <a:lnTo>
                    <a:pt x="228" y="360"/>
                  </a:lnTo>
                  <a:cubicBezTo>
                    <a:pt x="235" y="461"/>
                    <a:pt x="355" y="538"/>
                    <a:pt x="498" y="531"/>
                  </a:cubicBezTo>
                  <a:lnTo>
                    <a:pt x="498" y="531"/>
                  </a:lnTo>
                  <a:cubicBezTo>
                    <a:pt x="640" y="525"/>
                    <a:pt x="751" y="437"/>
                    <a:pt x="745" y="335"/>
                  </a:cubicBezTo>
                  <a:lnTo>
                    <a:pt x="745" y="335"/>
                  </a:lnTo>
                  <a:cubicBezTo>
                    <a:pt x="738" y="233"/>
                    <a:pt x="617" y="156"/>
                    <a:pt x="475" y="164"/>
                  </a:cubicBezTo>
                  <a:close/>
                  <a:moveTo>
                    <a:pt x="529" y="0"/>
                  </a:moveTo>
                  <a:lnTo>
                    <a:pt x="402" y="6"/>
                  </a:lnTo>
                  <a:lnTo>
                    <a:pt x="402" y="6"/>
                  </a:lnTo>
                  <a:cubicBezTo>
                    <a:pt x="385" y="7"/>
                    <a:pt x="372" y="17"/>
                    <a:pt x="373" y="29"/>
                  </a:cubicBezTo>
                  <a:lnTo>
                    <a:pt x="375" y="70"/>
                  </a:lnTo>
                  <a:lnTo>
                    <a:pt x="375" y="70"/>
                  </a:lnTo>
                  <a:cubicBezTo>
                    <a:pt x="333" y="79"/>
                    <a:pt x="294" y="93"/>
                    <a:pt x="258" y="111"/>
                  </a:cubicBezTo>
                  <a:lnTo>
                    <a:pt x="216" y="84"/>
                  </a:lnTo>
                  <a:lnTo>
                    <a:pt x="216" y="84"/>
                  </a:lnTo>
                  <a:cubicBezTo>
                    <a:pt x="204" y="76"/>
                    <a:pt x="184" y="77"/>
                    <a:pt x="173" y="86"/>
                  </a:cubicBezTo>
                  <a:lnTo>
                    <a:pt x="87" y="155"/>
                  </a:lnTo>
                  <a:lnTo>
                    <a:pt x="87" y="155"/>
                  </a:lnTo>
                  <a:cubicBezTo>
                    <a:pt x="76" y="164"/>
                    <a:pt x="77" y="177"/>
                    <a:pt x="89" y="185"/>
                  </a:cubicBezTo>
                  <a:lnTo>
                    <a:pt x="132" y="212"/>
                  </a:lnTo>
                  <a:lnTo>
                    <a:pt x="132" y="212"/>
                  </a:lnTo>
                  <a:cubicBezTo>
                    <a:pt x="110" y="239"/>
                    <a:pt x="95" y="268"/>
                    <a:pt x="87" y="299"/>
                  </a:cubicBezTo>
                  <a:lnTo>
                    <a:pt x="30" y="302"/>
                  </a:lnTo>
                  <a:lnTo>
                    <a:pt x="30" y="302"/>
                  </a:lnTo>
                  <a:cubicBezTo>
                    <a:pt x="13" y="303"/>
                    <a:pt x="0" y="313"/>
                    <a:pt x="1" y="325"/>
                  </a:cubicBezTo>
                  <a:lnTo>
                    <a:pt x="7" y="416"/>
                  </a:lnTo>
                  <a:lnTo>
                    <a:pt x="7" y="416"/>
                  </a:lnTo>
                  <a:cubicBezTo>
                    <a:pt x="8" y="428"/>
                    <a:pt x="22" y="437"/>
                    <a:pt x="38" y="436"/>
                  </a:cubicBezTo>
                  <a:lnTo>
                    <a:pt x="95" y="433"/>
                  </a:lnTo>
                  <a:lnTo>
                    <a:pt x="95" y="433"/>
                  </a:lnTo>
                  <a:cubicBezTo>
                    <a:pt x="107" y="463"/>
                    <a:pt x="126" y="491"/>
                    <a:pt x="150" y="516"/>
                  </a:cubicBezTo>
                  <a:lnTo>
                    <a:pt x="112" y="546"/>
                  </a:lnTo>
                  <a:lnTo>
                    <a:pt x="112" y="546"/>
                  </a:lnTo>
                  <a:cubicBezTo>
                    <a:pt x="101" y="555"/>
                    <a:pt x="101" y="569"/>
                    <a:pt x="113" y="577"/>
                  </a:cubicBezTo>
                  <a:lnTo>
                    <a:pt x="207" y="637"/>
                  </a:lnTo>
                  <a:lnTo>
                    <a:pt x="207" y="637"/>
                  </a:lnTo>
                  <a:cubicBezTo>
                    <a:pt x="220" y="644"/>
                    <a:pt x="239" y="643"/>
                    <a:pt x="250" y="635"/>
                  </a:cubicBezTo>
                  <a:lnTo>
                    <a:pt x="289" y="604"/>
                  </a:lnTo>
                  <a:lnTo>
                    <a:pt x="289" y="604"/>
                  </a:lnTo>
                  <a:cubicBezTo>
                    <a:pt x="326" y="619"/>
                    <a:pt x="367" y="629"/>
                    <a:pt x="410" y="634"/>
                  </a:cubicBezTo>
                  <a:lnTo>
                    <a:pt x="413" y="674"/>
                  </a:lnTo>
                  <a:lnTo>
                    <a:pt x="413" y="674"/>
                  </a:lnTo>
                  <a:cubicBezTo>
                    <a:pt x="414" y="686"/>
                    <a:pt x="427" y="695"/>
                    <a:pt x="444" y="694"/>
                  </a:cubicBezTo>
                  <a:lnTo>
                    <a:pt x="571" y="688"/>
                  </a:lnTo>
                  <a:lnTo>
                    <a:pt x="571" y="688"/>
                  </a:lnTo>
                  <a:cubicBezTo>
                    <a:pt x="588" y="688"/>
                    <a:pt x="601" y="677"/>
                    <a:pt x="600" y="665"/>
                  </a:cubicBezTo>
                  <a:lnTo>
                    <a:pt x="598" y="624"/>
                  </a:lnTo>
                  <a:lnTo>
                    <a:pt x="598" y="624"/>
                  </a:lnTo>
                  <a:cubicBezTo>
                    <a:pt x="640" y="616"/>
                    <a:pt x="680" y="602"/>
                    <a:pt x="715" y="584"/>
                  </a:cubicBezTo>
                  <a:lnTo>
                    <a:pt x="757" y="610"/>
                  </a:lnTo>
                  <a:lnTo>
                    <a:pt x="757" y="610"/>
                  </a:lnTo>
                  <a:cubicBezTo>
                    <a:pt x="769" y="619"/>
                    <a:pt x="789" y="617"/>
                    <a:pt x="800" y="609"/>
                  </a:cubicBezTo>
                  <a:lnTo>
                    <a:pt x="885" y="540"/>
                  </a:lnTo>
                  <a:lnTo>
                    <a:pt x="885" y="540"/>
                  </a:lnTo>
                  <a:cubicBezTo>
                    <a:pt x="897" y="531"/>
                    <a:pt x="896" y="518"/>
                    <a:pt x="884" y="509"/>
                  </a:cubicBezTo>
                  <a:lnTo>
                    <a:pt x="842" y="483"/>
                  </a:lnTo>
                  <a:lnTo>
                    <a:pt x="842" y="483"/>
                  </a:lnTo>
                  <a:cubicBezTo>
                    <a:pt x="863" y="456"/>
                    <a:pt x="878" y="427"/>
                    <a:pt x="886" y="395"/>
                  </a:cubicBezTo>
                  <a:lnTo>
                    <a:pt x="943" y="392"/>
                  </a:lnTo>
                  <a:lnTo>
                    <a:pt x="943" y="392"/>
                  </a:lnTo>
                  <a:cubicBezTo>
                    <a:pt x="960" y="392"/>
                    <a:pt x="973" y="381"/>
                    <a:pt x="972" y="370"/>
                  </a:cubicBezTo>
                  <a:lnTo>
                    <a:pt x="967" y="279"/>
                  </a:lnTo>
                  <a:lnTo>
                    <a:pt x="967" y="279"/>
                  </a:lnTo>
                  <a:cubicBezTo>
                    <a:pt x="965" y="267"/>
                    <a:pt x="951" y="258"/>
                    <a:pt x="935" y="259"/>
                  </a:cubicBezTo>
                  <a:lnTo>
                    <a:pt x="878" y="261"/>
                  </a:lnTo>
                  <a:lnTo>
                    <a:pt x="878" y="261"/>
                  </a:lnTo>
                  <a:cubicBezTo>
                    <a:pt x="866" y="231"/>
                    <a:pt x="847" y="203"/>
                    <a:pt x="823" y="179"/>
                  </a:cubicBezTo>
                  <a:lnTo>
                    <a:pt x="862" y="148"/>
                  </a:lnTo>
                  <a:lnTo>
                    <a:pt x="862" y="148"/>
                  </a:lnTo>
                  <a:cubicBezTo>
                    <a:pt x="873" y="139"/>
                    <a:pt x="872" y="125"/>
                    <a:pt x="860" y="118"/>
                  </a:cubicBezTo>
                  <a:lnTo>
                    <a:pt x="766" y="58"/>
                  </a:lnTo>
                  <a:lnTo>
                    <a:pt x="766" y="58"/>
                  </a:lnTo>
                  <a:cubicBezTo>
                    <a:pt x="753" y="49"/>
                    <a:pt x="735" y="51"/>
                    <a:pt x="723" y="59"/>
                  </a:cubicBezTo>
                  <a:lnTo>
                    <a:pt x="685" y="91"/>
                  </a:lnTo>
                  <a:lnTo>
                    <a:pt x="685" y="91"/>
                  </a:lnTo>
                  <a:cubicBezTo>
                    <a:pt x="647" y="76"/>
                    <a:pt x="607" y="66"/>
                    <a:pt x="563" y="61"/>
                  </a:cubicBezTo>
                  <a:lnTo>
                    <a:pt x="561" y="20"/>
                  </a:lnTo>
                  <a:lnTo>
                    <a:pt x="561" y="20"/>
                  </a:lnTo>
                  <a:cubicBezTo>
                    <a:pt x="560" y="8"/>
                    <a:pt x="546" y="0"/>
                    <a:pt x="529"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0" name="Freeform 40">
              <a:extLst>
                <a:ext uri="{FF2B5EF4-FFF2-40B4-BE49-F238E27FC236}">
                  <a16:creationId xmlns:a16="http://schemas.microsoft.com/office/drawing/2014/main" id="{ED263211-E97C-A544-B352-7A1F75E5BAD5}"/>
                </a:ext>
              </a:extLst>
            </p:cNvPr>
            <p:cNvSpPr>
              <a:spLocks noChangeArrowheads="1"/>
            </p:cNvSpPr>
            <p:nvPr/>
          </p:nvSpPr>
          <p:spPr bwMode="auto">
            <a:xfrm>
              <a:off x="12272356" y="9101757"/>
              <a:ext cx="1575526" cy="915936"/>
            </a:xfrm>
            <a:custGeom>
              <a:avLst/>
              <a:gdLst>
                <a:gd name="T0" fmla="*/ 1242 w 2413"/>
                <a:gd name="T1" fmla="*/ 18 h 1402"/>
                <a:gd name="T2" fmla="*/ 2159 w 2413"/>
                <a:gd name="T3" fmla="*/ 547 h 1402"/>
                <a:gd name="T4" fmla="*/ 2412 w 2413"/>
                <a:gd name="T5" fmla="*/ 476 h 1402"/>
                <a:gd name="T6" fmla="*/ 2412 w 2413"/>
                <a:gd name="T7" fmla="*/ 728 h 1402"/>
                <a:gd name="T8" fmla="*/ 2412 w 2413"/>
                <a:gd name="T9" fmla="*/ 728 h 1402"/>
                <a:gd name="T10" fmla="*/ 2370 w 2413"/>
                <a:gd name="T11" fmla="*/ 788 h 1402"/>
                <a:gd name="T12" fmla="*/ 1334 w 2413"/>
                <a:gd name="T13" fmla="*/ 1386 h 1402"/>
                <a:gd name="T14" fmla="*/ 1331 w 2413"/>
                <a:gd name="T15" fmla="*/ 1386 h 1402"/>
                <a:gd name="T16" fmla="*/ 1331 w 2413"/>
                <a:gd name="T17" fmla="*/ 1386 h 1402"/>
                <a:gd name="T18" fmla="*/ 1252 w 2413"/>
                <a:gd name="T19" fmla="*/ 1401 h 1402"/>
                <a:gd name="T20" fmla="*/ 1252 w 2413"/>
                <a:gd name="T21" fmla="*/ 1401 h 1402"/>
                <a:gd name="T22" fmla="*/ 1174 w 2413"/>
                <a:gd name="T23" fmla="*/ 1386 h 1402"/>
                <a:gd name="T24" fmla="*/ 1172 w 2413"/>
                <a:gd name="T25" fmla="*/ 1386 h 1402"/>
                <a:gd name="T26" fmla="*/ 1167 w 2413"/>
                <a:gd name="T27" fmla="*/ 1383 h 1402"/>
                <a:gd name="T28" fmla="*/ 1167 w 2413"/>
                <a:gd name="T29" fmla="*/ 1383 h 1402"/>
                <a:gd name="T30" fmla="*/ 1155 w 2413"/>
                <a:gd name="T31" fmla="*/ 1376 h 1402"/>
                <a:gd name="T32" fmla="*/ 42 w 2413"/>
                <a:gd name="T33" fmla="*/ 733 h 1402"/>
                <a:gd name="T34" fmla="*/ 42 w 2413"/>
                <a:gd name="T35" fmla="*/ 733 h 1402"/>
                <a:gd name="T36" fmla="*/ 42 w 2413"/>
                <a:gd name="T37" fmla="*/ 733 h 1402"/>
                <a:gd name="T38" fmla="*/ 0 w 2413"/>
                <a:gd name="T39" fmla="*/ 674 h 1402"/>
                <a:gd name="T40" fmla="*/ 0 w 2413"/>
                <a:gd name="T41" fmla="*/ 420 h 1402"/>
                <a:gd name="T42" fmla="*/ 0 w 2413"/>
                <a:gd name="T43" fmla="*/ 420 h 1402"/>
                <a:gd name="T44" fmla="*/ 244 w 2413"/>
                <a:gd name="T45" fmla="*/ 497 h 1402"/>
                <a:gd name="T46" fmla="*/ 1060 w 2413"/>
                <a:gd name="T47" fmla="*/ 26 h 1402"/>
                <a:gd name="T48" fmla="*/ 1060 w 2413"/>
                <a:gd name="T49" fmla="*/ 26 h 1402"/>
                <a:gd name="T50" fmla="*/ 1073 w 2413"/>
                <a:gd name="T51" fmla="*/ 19 h 1402"/>
                <a:gd name="T52" fmla="*/ 1076 w 2413"/>
                <a:gd name="T53" fmla="*/ 18 h 1402"/>
                <a:gd name="T54" fmla="*/ 1076 w 2413"/>
                <a:gd name="T55" fmla="*/ 18 h 1402"/>
                <a:gd name="T56" fmla="*/ 1076 w 2413"/>
                <a:gd name="T57" fmla="*/ 18 h 1402"/>
                <a:gd name="T58" fmla="*/ 1159 w 2413"/>
                <a:gd name="T59" fmla="*/ 0 h 1402"/>
                <a:gd name="T60" fmla="*/ 1159 w 2413"/>
                <a:gd name="T61" fmla="*/ 0 h 1402"/>
                <a:gd name="T62" fmla="*/ 1241 w 2413"/>
                <a:gd name="T63" fmla="*/ 18 h 1402"/>
                <a:gd name="T64" fmla="*/ 1242 w 2413"/>
                <a:gd name="T65" fmla="*/ 18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3" h="1402">
                  <a:moveTo>
                    <a:pt x="1242" y="18"/>
                  </a:moveTo>
                  <a:lnTo>
                    <a:pt x="2159" y="547"/>
                  </a:lnTo>
                  <a:lnTo>
                    <a:pt x="2412" y="476"/>
                  </a:lnTo>
                  <a:lnTo>
                    <a:pt x="2412" y="728"/>
                  </a:lnTo>
                  <a:lnTo>
                    <a:pt x="2412" y="728"/>
                  </a:lnTo>
                  <a:cubicBezTo>
                    <a:pt x="2412" y="752"/>
                    <a:pt x="2395" y="773"/>
                    <a:pt x="2370" y="788"/>
                  </a:cubicBezTo>
                  <a:lnTo>
                    <a:pt x="1334" y="1386"/>
                  </a:lnTo>
                  <a:lnTo>
                    <a:pt x="1331" y="1386"/>
                  </a:lnTo>
                  <a:lnTo>
                    <a:pt x="1331" y="1386"/>
                  </a:lnTo>
                  <a:cubicBezTo>
                    <a:pt x="1309" y="1396"/>
                    <a:pt x="1282" y="1401"/>
                    <a:pt x="1252" y="1401"/>
                  </a:cubicBezTo>
                  <a:lnTo>
                    <a:pt x="1252" y="1401"/>
                  </a:lnTo>
                  <a:cubicBezTo>
                    <a:pt x="1223" y="1401"/>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4"/>
                  </a:cubicBezTo>
                  <a:lnTo>
                    <a:pt x="0" y="420"/>
                  </a:lnTo>
                  <a:lnTo>
                    <a:pt x="0" y="420"/>
                  </a:lnTo>
                  <a:cubicBezTo>
                    <a:pt x="0" y="420"/>
                    <a:pt x="126" y="459"/>
                    <a:pt x="244" y="497"/>
                  </a:cubicBezTo>
                  <a:lnTo>
                    <a:pt x="1060" y="26"/>
                  </a:lnTo>
                  <a:lnTo>
                    <a:pt x="1060" y="26"/>
                  </a:lnTo>
                  <a:cubicBezTo>
                    <a:pt x="1064" y="23"/>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1" name="Freeform 41">
              <a:extLst>
                <a:ext uri="{FF2B5EF4-FFF2-40B4-BE49-F238E27FC236}">
                  <a16:creationId xmlns:a16="http://schemas.microsoft.com/office/drawing/2014/main" id="{D9F0A4C7-773A-C44D-9689-A8BAA599C692}"/>
                </a:ext>
              </a:extLst>
            </p:cNvPr>
            <p:cNvSpPr>
              <a:spLocks noChangeArrowheads="1"/>
            </p:cNvSpPr>
            <p:nvPr/>
          </p:nvSpPr>
          <p:spPr bwMode="auto">
            <a:xfrm>
              <a:off x="12272356" y="8934700"/>
              <a:ext cx="1575526" cy="915936"/>
            </a:xfrm>
            <a:custGeom>
              <a:avLst/>
              <a:gdLst>
                <a:gd name="T0" fmla="*/ 1242 w 2413"/>
                <a:gd name="T1" fmla="*/ 18 h 1403"/>
                <a:gd name="T2" fmla="*/ 2370 w 2413"/>
                <a:gd name="T3" fmla="*/ 668 h 1403"/>
                <a:gd name="T4" fmla="*/ 2370 w 2413"/>
                <a:gd name="T5" fmla="*/ 669 h 1403"/>
                <a:gd name="T6" fmla="*/ 2370 w 2413"/>
                <a:gd name="T7" fmla="*/ 669 h 1403"/>
                <a:gd name="T8" fmla="*/ 2412 w 2413"/>
                <a:gd name="T9" fmla="*/ 729 h 1403"/>
                <a:gd name="T10" fmla="*/ 2412 w 2413"/>
                <a:gd name="T11" fmla="*/ 729 h 1403"/>
                <a:gd name="T12" fmla="*/ 2370 w 2413"/>
                <a:gd name="T13" fmla="*/ 788 h 1403"/>
                <a:gd name="T14" fmla="*/ 2370 w 2413"/>
                <a:gd name="T15" fmla="*/ 788 h 1403"/>
                <a:gd name="T16" fmla="*/ 1334 w 2413"/>
                <a:gd name="T17" fmla="*/ 1386 h 1403"/>
                <a:gd name="T18" fmla="*/ 1331 w 2413"/>
                <a:gd name="T19" fmla="*/ 1386 h 1403"/>
                <a:gd name="T20" fmla="*/ 1331 w 2413"/>
                <a:gd name="T21" fmla="*/ 1386 h 1403"/>
                <a:gd name="T22" fmla="*/ 1252 w 2413"/>
                <a:gd name="T23" fmla="*/ 1402 h 1403"/>
                <a:gd name="T24" fmla="*/ 1252 w 2413"/>
                <a:gd name="T25" fmla="*/ 1402 h 1403"/>
                <a:gd name="T26" fmla="*/ 1174 w 2413"/>
                <a:gd name="T27" fmla="*/ 1386 h 1403"/>
                <a:gd name="T28" fmla="*/ 1172 w 2413"/>
                <a:gd name="T29" fmla="*/ 1386 h 1403"/>
                <a:gd name="T30" fmla="*/ 1167 w 2413"/>
                <a:gd name="T31" fmla="*/ 1383 h 1403"/>
                <a:gd name="T32" fmla="*/ 1167 w 2413"/>
                <a:gd name="T33" fmla="*/ 1383 h 1403"/>
                <a:gd name="T34" fmla="*/ 1155 w 2413"/>
                <a:gd name="T35" fmla="*/ 1376 h 1403"/>
                <a:gd name="T36" fmla="*/ 42 w 2413"/>
                <a:gd name="T37" fmla="*/ 733 h 1403"/>
                <a:gd name="T38" fmla="*/ 42 w 2413"/>
                <a:gd name="T39" fmla="*/ 733 h 1403"/>
                <a:gd name="T40" fmla="*/ 42 w 2413"/>
                <a:gd name="T41" fmla="*/ 733 h 1403"/>
                <a:gd name="T42" fmla="*/ 0 w 2413"/>
                <a:gd name="T43" fmla="*/ 673 h 1403"/>
                <a:gd name="T44" fmla="*/ 0 w 2413"/>
                <a:gd name="T45" fmla="*/ 673 h 1403"/>
                <a:gd name="T46" fmla="*/ 43 w 2413"/>
                <a:gd name="T47" fmla="*/ 614 h 1403"/>
                <a:gd name="T48" fmla="*/ 1060 w 2413"/>
                <a:gd name="T49" fmla="*/ 26 h 1403"/>
                <a:gd name="T50" fmla="*/ 1060 w 2413"/>
                <a:gd name="T51" fmla="*/ 26 h 1403"/>
                <a:gd name="T52" fmla="*/ 1073 w 2413"/>
                <a:gd name="T53" fmla="*/ 19 h 1403"/>
                <a:gd name="T54" fmla="*/ 1076 w 2413"/>
                <a:gd name="T55" fmla="*/ 18 h 1403"/>
                <a:gd name="T56" fmla="*/ 1076 w 2413"/>
                <a:gd name="T57" fmla="*/ 18 h 1403"/>
                <a:gd name="T58" fmla="*/ 1076 w 2413"/>
                <a:gd name="T59" fmla="*/ 18 h 1403"/>
                <a:gd name="T60" fmla="*/ 1159 w 2413"/>
                <a:gd name="T61" fmla="*/ 0 h 1403"/>
                <a:gd name="T62" fmla="*/ 1159 w 2413"/>
                <a:gd name="T63" fmla="*/ 0 h 1403"/>
                <a:gd name="T64" fmla="*/ 1241 w 2413"/>
                <a:gd name="T65" fmla="*/ 18 h 1403"/>
                <a:gd name="T66" fmla="*/ 1242 w 2413"/>
                <a:gd name="T67" fmla="*/ 18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3" h="1403">
                  <a:moveTo>
                    <a:pt x="1242" y="18"/>
                  </a:moveTo>
                  <a:lnTo>
                    <a:pt x="2370" y="668"/>
                  </a:lnTo>
                  <a:lnTo>
                    <a:pt x="2370" y="669"/>
                  </a:lnTo>
                  <a:lnTo>
                    <a:pt x="2370" y="669"/>
                  </a:lnTo>
                  <a:cubicBezTo>
                    <a:pt x="2395" y="683"/>
                    <a:pt x="2412" y="705"/>
                    <a:pt x="2412" y="729"/>
                  </a:cubicBezTo>
                  <a:lnTo>
                    <a:pt x="2412" y="729"/>
                  </a:lnTo>
                  <a:cubicBezTo>
                    <a:pt x="2412" y="752"/>
                    <a:pt x="2395" y="773"/>
                    <a:pt x="2370" y="788"/>
                  </a:cubicBezTo>
                  <a:lnTo>
                    <a:pt x="2370" y="788"/>
                  </a:lnTo>
                  <a:lnTo>
                    <a:pt x="1334" y="1386"/>
                  </a:lnTo>
                  <a:lnTo>
                    <a:pt x="1331" y="1386"/>
                  </a:lnTo>
                  <a:lnTo>
                    <a:pt x="1331" y="1386"/>
                  </a:lnTo>
                  <a:cubicBezTo>
                    <a:pt x="1309" y="1396"/>
                    <a:pt x="1282" y="1402"/>
                    <a:pt x="1252" y="1402"/>
                  </a:cubicBezTo>
                  <a:lnTo>
                    <a:pt x="1252" y="1402"/>
                  </a:lnTo>
                  <a:cubicBezTo>
                    <a:pt x="1223" y="1402"/>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3"/>
                  </a:cubicBezTo>
                  <a:lnTo>
                    <a:pt x="0" y="673"/>
                  </a:lnTo>
                  <a:cubicBezTo>
                    <a:pt x="0" y="650"/>
                    <a:pt x="16" y="629"/>
                    <a:pt x="43" y="614"/>
                  </a:cubicBezTo>
                  <a:lnTo>
                    <a:pt x="1060" y="26"/>
                  </a:lnTo>
                  <a:lnTo>
                    <a:pt x="1060" y="26"/>
                  </a:lnTo>
                  <a:cubicBezTo>
                    <a:pt x="1064" y="24"/>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32" name="Freeform 42">
              <a:extLst>
                <a:ext uri="{FF2B5EF4-FFF2-40B4-BE49-F238E27FC236}">
                  <a16:creationId xmlns:a16="http://schemas.microsoft.com/office/drawing/2014/main" id="{9CCD17BB-6D1A-B54A-97FB-714E5672505D}"/>
                </a:ext>
              </a:extLst>
            </p:cNvPr>
            <p:cNvSpPr>
              <a:spLocks noChangeArrowheads="1"/>
            </p:cNvSpPr>
            <p:nvPr/>
          </p:nvSpPr>
          <p:spPr bwMode="auto">
            <a:xfrm>
              <a:off x="13061558" y="9401309"/>
              <a:ext cx="276509" cy="204502"/>
            </a:xfrm>
            <a:custGeom>
              <a:avLst/>
              <a:gdLst>
                <a:gd name="T0" fmla="*/ 62 w 422"/>
                <a:gd name="T1" fmla="*/ 42 h 311"/>
                <a:gd name="T2" fmla="*/ 62 w 422"/>
                <a:gd name="T3" fmla="*/ 42 h 311"/>
                <a:gd name="T4" fmla="*/ 99 w 422"/>
                <a:gd name="T5" fmla="*/ 232 h 311"/>
                <a:gd name="T6" fmla="*/ 99 w 422"/>
                <a:gd name="T7" fmla="*/ 232 h 311"/>
                <a:gd name="T8" fmla="*/ 359 w 422"/>
                <a:gd name="T9" fmla="*/ 267 h 311"/>
                <a:gd name="T10" fmla="*/ 359 w 422"/>
                <a:gd name="T11" fmla="*/ 267 h 311"/>
                <a:gd name="T12" fmla="*/ 322 w 422"/>
                <a:gd name="T13" fmla="*/ 78 h 311"/>
                <a:gd name="T14" fmla="*/ 322 w 422"/>
                <a:gd name="T15" fmla="*/ 78 h 311"/>
                <a:gd name="T16" fmla="*/ 62 w 422"/>
                <a:gd name="T17" fmla="*/ 4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311">
                  <a:moveTo>
                    <a:pt x="62" y="42"/>
                  </a:moveTo>
                  <a:lnTo>
                    <a:pt x="62" y="42"/>
                  </a:lnTo>
                  <a:cubicBezTo>
                    <a:pt x="0" y="85"/>
                    <a:pt x="17" y="170"/>
                    <a:pt x="99" y="232"/>
                  </a:cubicBezTo>
                  <a:lnTo>
                    <a:pt x="99" y="232"/>
                  </a:lnTo>
                  <a:cubicBezTo>
                    <a:pt x="181" y="294"/>
                    <a:pt x="298" y="310"/>
                    <a:pt x="359" y="267"/>
                  </a:cubicBezTo>
                  <a:lnTo>
                    <a:pt x="359" y="267"/>
                  </a:lnTo>
                  <a:cubicBezTo>
                    <a:pt x="421" y="224"/>
                    <a:pt x="405" y="140"/>
                    <a:pt x="322" y="78"/>
                  </a:cubicBezTo>
                  <a:lnTo>
                    <a:pt x="322" y="78"/>
                  </a:lnTo>
                  <a:cubicBezTo>
                    <a:pt x="240" y="16"/>
                    <a:pt x="123" y="0"/>
                    <a:pt x="62" y="42"/>
                  </a:cubicBez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3" name="Freeform 43">
              <a:extLst>
                <a:ext uri="{FF2B5EF4-FFF2-40B4-BE49-F238E27FC236}">
                  <a16:creationId xmlns:a16="http://schemas.microsoft.com/office/drawing/2014/main" id="{9848FF5C-05DF-CD40-B366-F26CC9711607}"/>
                </a:ext>
              </a:extLst>
            </p:cNvPr>
            <p:cNvSpPr>
              <a:spLocks noChangeArrowheads="1"/>
            </p:cNvSpPr>
            <p:nvPr/>
          </p:nvSpPr>
          <p:spPr bwMode="auto">
            <a:xfrm>
              <a:off x="12911783" y="9294738"/>
              <a:ext cx="319714" cy="224664"/>
            </a:xfrm>
            <a:custGeom>
              <a:avLst/>
              <a:gdLst>
                <a:gd name="T0" fmla="*/ 196 w 491"/>
                <a:gd name="T1" fmla="*/ 137 h 345"/>
                <a:gd name="T2" fmla="*/ 196 w 491"/>
                <a:gd name="T3" fmla="*/ 137 h 345"/>
                <a:gd name="T4" fmla="*/ 160 w 491"/>
                <a:gd name="T5" fmla="*/ 337 h 345"/>
                <a:gd name="T6" fmla="*/ 57 w 491"/>
                <a:gd name="T7" fmla="*/ 344 h 345"/>
                <a:gd name="T8" fmla="*/ 57 w 491"/>
                <a:gd name="T9" fmla="*/ 344 h 345"/>
                <a:gd name="T10" fmla="*/ 107 w 491"/>
                <a:gd name="T11" fmla="*/ 70 h 345"/>
                <a:gd name="T12" fmla="*/ 107 w 491"/>
                <a:gd name="T13" fmla="*/ 70 h 345"/>
                <a:gd name="T14" fmla="*/ 490 w 491"/>
                <a:gd name="T15" fmla="*/ 46 h 345"/>
                <a:gd name="T16" fmla="*/ 477 w 491"/>
                <a:gd name="T17" fmla="*/ 121 h 345"/>
                <a:gd name="T18" fmla="*/ 477 w 491"/>
                <a:gd name="T19" fmla="*/ 121 h 345"/>
                <a:gd name="T20" fmla="*/ 197 w 491"/>
                <a:gd name="T21" fmla="*/ 137 h 345"/>
                <a:gd name="T22" fmla="*/ 196 w 491"/>
                <a:gd name="T23" fmla="*/ 1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1" h="345">
                  <a:moveTo>
                    <a:pt x="196" y="137"/>
                  </a:moveTo>
                  <a:lnTo>
                    <a:pt x="196" y="137"/>
                  </a:lnTo>
                  <a:cubicBezTo>
                    <a:pt x="129" y="184"/>
                    <a:pt x="119" y="261"/>
                    <a:pt x="160" y="337"/>
                  </a:cubicBezTo>
                  <a:lnTo>
                    <a:pt x="57" y="344"/>
                  </a:lnTo>
                  <a:lnTo>
                    <a:pt x="57" y="344"/>
                  </a:lnTo>
                  <a:cubicBezTo>
                    <a:pt x="0" y="240"/>
                    <a:pt x="15" y="133"/>
                    <a:pt x="107" y="70"/>
                  </a:cubicBezTo>
                  <a:lnTo>
                    <a:pt x="107" y="70"/>
                  </a:lnTo>
                  <a:cubicBezTo>
                    <a:pt x="199" y="6"/>
                    <a:pt x="347" y="0"/>
                    <a:pt x="490" y="46"/>
                  </a:cubicBezTo>
                  <a:lnTo>
                    <a:pt x="477" y="121"/>
                  </a:lnTo>
                  <a:lnTo>
                    <a:pt x="477" y="121"/>
                  </a:lnTo>
                  <a:cubicBezTo>
                    <a:pt x="372" y="87"/>
                    <a:pt x="264" y="91"/>
                    <a:pt x="197" y="137"/>
                  </a:cubicBezTo>
                  <a:lnTo>
                    <a:pt x="196" y="137"/>
                  </a:ln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4" name="Freeform 44">
              <a:extLst>
                <a:ext uri="{FF2B5EF4-FFF2-40B4-BE49-F238E27FC236}">
                  <a16:creationId xmlns:a16="http://schemas.microsoft.com/office/drawing/2014/main" id="{4C6383BF-70DF-2F44-8638-562F3B4031C1}"/>
                </a:ext>
              </a:extLst>
            </p:cNvPr>
            <p:cNvSpPr>
              <a:spLocks noChangeArrowheads="1"/>
            </p:cNvSpPr>
            <p:nvPr/>
          </p:nvSpPr>
          <p:spPr bwMode="auto">
            <a:xfrm>
              <a:off x="12704400" y="9142081"/>
              <a:ext cx="553018" cy="388842"/>
            </a:xfrm>
            <a:custGeom>
              <a:avLst/>
              <a:gdLst>
                <a:gd name="T0" fmla="*/ 339 w 848"/>
                <a:gd name="T1" fmla="*/ 236 h 595"/>
                <a:gd name="T2" fmla="*/ 339 w 848"/>
                <a:gd name="T3" fmla="*/ 236 h 595"/>
                <a:gd name="T4" fmla="*/ 276 w 848"/>
                <a:gd name="T5" fmla="*/ 584 h 595"/>
                <a:gd name="T6" fmla="*/ 98 w 848"/>
                <a:gd name="T7" fmla="*/ 594 h 595"/>
                <a:gd name="T8" fmla="*/ 98 w 848"/>
                <a:gd name="T9" fmla="*/ 594 h 595"/>
                <a:gd name="T10" fmla="*/ 184 w 848"/>
                <a:gd name="T11" fmla="*/ 119 h 595"/>
                <a:gd name="T12" fmla="*/ 184 w 848"/>
                <a:gd name="T13" fmla="*/ 119 h 595"/>
                <a:gd name="T14" fmla="*/ 847 w 848"/>
                <a:gd name="T15" fmla="*/ 80 h 595"/>
                <a:gd name="T16" fmla="*/ 823 w 848"/>
                <a:gd name="T17" fmla="*/ 208 h 595"/>
                <a:gd name="T18" fmla="*/ 823 w 848"/>
                <a:gd name="T19" fmla="*/ 208 h 595"/>
                <a:gd name="T20" fmla="*/ 339 w 848"/>
                <a:gd name="T21" fmla="*/ 23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8" h="595">
                  <a:moveTo>
                    <a:pt x="339" y="236"/>
                  </a:moveTo>
                  <a:lnTo>
                    <a:pt x="339" y="236"/>
                  </a:lnTo>
                  <a:cubicBezTo>
                    <a:pt x="223" y="317"/>
                    <a:pt x="205" y="451"/>
                    <a:pt x="276" y="584"/>
                  </a:cubicBezTo>
                  <a:lnTo>
                    <a:pt x="98" y="594"/>
                  </a:lnTo>
                  <a:lnTo>
                    <a:pt x="98" y="594"/>
                  </a:lnTo>
                  <a:cubicBezTo>
                    <a:pt x="0" y="413"/>
                    <a:pt x="24" y="230"/>
                    <a:pt x="184" y="119"/>
                  </a:cubicBezTo>
                  <a:lnTo>
                    <a:pt x="184" y="119"/>
                  </a:lnTo>
                  <a:cubicBezTo>
                    <a:pt x="344" y="9"/>
                    <a:pt x="600" y="0"/>
                    <a:pt x="847" y="80"/>
                  </a:cubicBezTo>
                  <a:lnTo>
                    <a:pt x="823" y="208"/>
                  </a:lnTo>
                  <a:lnTo>
                    <a:pt x="823" y="208"/>
                  </a:lnTo>
                  <a:cubicBezTo>
                    <a:pt x="643" y="150"/>
                    <a:pt x="456" y="156"/>
                    <a:pt x="339" y="236"/>
                  </a:cubicBezTo>
                </a:path>
              </a:pathLst>
            </a:custGeom>
            <a:solidFill>
              <a:srgbClr val="57BBE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35" name="Freeform 45">
              <a:extLst>
                <a:ext uri="{FF2B5EF4-FFF2-40B4-BE49-F238E27FC236}">
                  <a16:creationId xmlns:a16="http://schemas.microsoft.com/office/drawing/2014/main" id="{137B6786-63C5-DD4B-BFEC-E6B0F920CA61}"/>
                </a:ext>
              </a:extLst>
            </p:cNvPr>
            <p:cNvSpPr>
              <a:spLocks noChangeArrowheads="1"/>
            </p:cNvSpPr>
            <p:nvPr/>
          </p:nvSpPr>
          <p:spPr bwMode="auto">
            <a:xfrm>
              <a:off x="12327081" y="8897256"/>
              <a:ext cx="1483355" cy="864091"/>
            </a:xfrm>
            <a:custGeom>
              <a:avLst/>
              <a:gdLst>
                <a:gd name="T0" fmla="*/ 1170 w 2273"/>
                <a:gd name="T1" fmla="*/ 17 h 1323"/>
                <a:gd name="T2" fmla="*/ 2034 w 2273"/>
                <a:gd name="T3" fmla="*/ 515 h 1323"/>
                <a:gd name="T4" fmla="*/ 2272 w 2273"/>
                <a:gd name="T5" fmla="*/ 448 h 1323"/>
                <a:gd name="T6" fmla="*/ 2272 w 2273"/>
                <a:gd name="T7" fmla="*/ 687 h 1323"/>
                <a:gd name="T8" fmla="*/ 2272 w 2273"/>
                <a:gd name="T9" fmla="*/ 687 h 1323"/>
                <a:gd name="T10" fmla="*/ 2232 w 2273"/>
                <a:gd name="T11" fmla="*/ 742 h 1323"/>
                <a:gd name="T12" fmla="*/ 1257 w 2273"/>
                <a:gd name="T13" fmla="*/ 1306 h 1323"/>
                <a:gd name="T14" fmla="*/ 1254 w 2273"/>
                <a:gd name="T15" fmla="*/ 1306 h 1323"/>
                <a:gd name="T16" fmla="*/ 1254 w 2273"/>
                <a:gd name="T17" fmla="*/ 1306 h 1323"/>
                <a:gd name="T18" fmla="*/ 1180 w 2273"/>
                <a:gd name="T19" fmla="*/ 1322 h 1323"/>
                <a:gd name="T20" fmla="*/ 1180 w 2273"/>
                <a:gd name="T21" fmla="*/ 1322 h 1323"/>
                <a:gd name="T22" fmla="*/ 1106 w 2273"/>
                <a:gd name="T23" fmla="*/ 1306 h 1323"/>
                <a:gd name="T24" fmla="*/ 1105 w 2273"/>
                <a:gd name="T25" fmla="*/ 1306 h 1323"/>
                <a:gd name="T26" fmla="*/ 1099 w 2273"/>
                <a:gd name="T27" fmla="*/ 1304 h 1323"/>
                <a:gd name="T28" fmla="*/ 1099 w 2273"/>
                <a:gd name="T29" fmla="*/ 1304 h 1323"/>
                <a:gd name="T30" fmla="*/ 1088 w 2273"/>
                <a:gd name="T31" fmla="*/ 1297 h 1323"/>
                <a:gd name="T32" fmla="*/ 39 w 2273"/>
                <a:gd name="T33" fmla="*/ 691 h 1323"/>
                <a:gd name="T34" fmla="*/ 39 w 2273"/>
                <a:gd name="T35" fmla="*/ 691 h 1323"/>
                <a:gd name="T36" fmla="*/ 39 w 2273"/>
                <a:gd name="T37" fmla="*/ 691 h 1323"/>
                <a:gd name="T38" fmla="*/ 0 w 2273"/>
                <a:gd name="T39" fmla="*/ 635 h 1323"/>
                <a:gd name="T40" fmla="*/ 0 w 2273"/>
                <a:gd name="T41" fmla="*/ 396 h 1323"/>
                <a:gd name="T42" fmla="*/ 0 w 2273"/>
                <a:gd name="T43" fmla="*/ 396 h 1323"/>
                <a:gd name="T44" fmla="*/ 230 w 2273"/>
                <a:gd name="T45" fmla="*/ 469 h 1323"/>
                <a:gd name="T46" fmla="*/ 998 w 2273"/>
                <a:gd name="T47" fmla="*/ 25 h 1323"/>
                <a:gd name="T48" fmla="*/ 998 w 2273"/>
                <a:gd name="T49" fmla="*/ 25 h 1323"/>
                <a:gd name="T50" fmla="*/ 1011 w 2273"/>
                <a:gd name="T51" fmla="*/ 18 h 1323"/>
                <a:gd name="T52" fmla="*/ 1013 w 2273"/>
                <a:gd name="T53" fmla="*/ 17 h 1323"/>
                <a:gd name="T54" fmla="*/ 1014 w 2273"/>
                <a:gd name="T55" fmla="*/ 17 h 1323"/>
                <a:gd name="T56" fmla="*/ 1014 w 2273"/>
                <a:gd name="T57" fmla="*/ 17 h 1323"/>
                <a:gd name="T58" fmla="*/ 1091 w 2273"/>
                <a:gd name="T59" fmla="*/ 0 h 1323"/>
                <a:gd name="T60" fmla="*/ 1091 w 2273"/>
                <a:gd name="T61" fmla="*/ 0 h 1323"/>
                <a:gd name="T62" fmla="*/ 1169 w 2273"/>
                <a:gd name="T63" fmla="*/ 17 h 1323"/>
                <a:gd name="T64" fmla="*/ 1170 w 2273"/>
                <a:gd name="T65" fmla="*/ 17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3">
                  <a:moveTo>
                    <a:pt x="1170" y="17"/>
                  </a:moveTo>
                  <a:lnTo>
                    <a:pt x="2034" y="515"/>
                  </a:lnTo>
                  <a:lnTo>
                    <a:pt x="2272" y="448"/>
                  </a:lnTo>
                  <a:lnTo>
                    <a:pt x="2272" y="687"/>
                  </a:lnTo>
                  <a:lnTo>
                    <a:pt x="2272" y="687"/>
                  </a:lnTo>
                  <a:cubicBezTo>
                    <a:pt x="2272" y="708"/>
                    <a:pt x="2257" y="729"/>
                    <a:pt x="2232" y="742"/>
                  </a:cubicBezTo>
                  <a:lnTo>
                    <a:pt x="1257" y="1306"/>
                  </a:lnTo>
                  <a:lnTo>
                    <a:pt x="1254" y="1306"/>
                  </a:lnTo>
                  <a:lnTo>
                    <a:pt x="1254" y="1306"/>
                  </a:lnTo>
                  <a:cubicBezTo>
                    <a:pt x="1233" y="1316"/>
                    <a:pt x="1208" y="1322"/>
                    <a:pt x="1180" y="1322"/>
                  </a:cubicBezTo>
                  <a:lnTo>
                    <a:pt x="1180" y="1322"/>
                  </a:lnTo>
                  <a:cubicBezTo>
                    <a:pt x="1152" y="1322"/>
                    <a:pt x="1127" y="1316"/>
                    <a:pt x="1106" y="1306"/>
                  </a:cubicBezTo>
                  <a:lnTo>
                    <a:pt x="1105" y="1306"/>
                  </a:lnTo>
                  <a:lnTo>
                    <a:pt x="1099" y="1304"/>
                  </a:lnTo>
                  <a:lnTo>
                    <a:pt x="1099" y="1304"/>
                  </a:lnTo>
                  <a:cubicBezTo>
                    <a:pt x="1095" y="1301"/>
                    <a:pt x="1091" y="1299"/>
                    <a:pt x="1088" y="1297"/>
                  </a:cubicBezTo>
                  <a:lnTo>
                    <a:pt x="39" y="691"/>
                  </a:lnTo>
                  <a:lnTo>
                    <a:pt x="39" y="691"/>
                  </a:lnTo>
                  <a:lnTo>
                    <a:pt x="39" y="691"/>
                  </a:lnTo>
                  <a:cubicBezTo>
                    <a:pt x="15" y="677"/>
                    <a:pt x="0" y="657"/>
                    <a:pt x="0" y="635"/>
                  </a:cubicBezTo>
                  <a:lnTo>
                    <a:pt x="0" y="396"/>
                  </a:lnTo>
                  <a:lnTo>
                    <a:pt x="0" y="396"/>
                  </a:lnTo>
                  <a:cubicBezTo>
                    <a:pt x="0" y="396"/>
                    <a:pt x="118" y="433"/>
                    <a:pt x="230" y="469"/>
                  </a:cubicBezTo>
                  <a:lnTo>
                    <a:pt x="998" y="25"/>
                  </a:lnTo>
                  <a:lnTo>
                    <a:pt x="998" y="25"/>
                  </a:lnTo>
                  <a:cubicBezTo>
                    <a:pt x="1003" y="22"/>
                    <a:pt x="1007" y="20"/>
                    <a:pt x="1011" y="18"/>
                  </a:cubicBezTo>
                  <a:lnTo>
                    <a:pt x="1013" y="17"/>
                  </a:lnTo>
                  <a:lnTo>
                    <a:pt x="1014" y="17"/>
                  </a:lnTo>
                  <a:lnTo>
                    <a:pt x="1014" y="17"/>
                  </a:lnTo>
                  <a:cubicBezTo>
                    <a:pt x="1035" y="7"/>
                    <a:pt x="1062" y="0"/>
                    <a:pt x="1091" y="0"/>
                  </a:cubicBezTo>
                  <a:lnTo>
                    <a:pt x="1091" y="0"/>
                  </a:lnTo>
                  <a:cubicBezTo>
                    <a:pt x="1120" y="0"/>
                    <a:pt x="1148" y="7"/>
                    <a:pt x="1169" y="17"/>
                  </a:cubicBezTo>
                  <a:lnTo>
                    <a:pt x="1170" y="17"/>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6" name="Freeform 46">
              <a:extLst>
                <a:ext uri="{FF2B5EF4-FFF2-40B4-BE49-F238E27FC236}">
                  <a16:creationId xmlns:a16="http://schemas.microsoft.com/office/drawing/2014/main" id="{0C48AECF-8713-6D48-8AAD-7F834E01FD2B}"/>
                </a:ext>
              </a:extLst>
            </p:cNvPr>
            <p:cNvSpPr>
              <a:spLocks noChangeArrowheads="1"/>
            </p:cNvSpPr>
            <p:nvPr/>
          </p:nvSpPr>
          <p:spPr bwMode="auto">
            <a:xfrm>
              <a:off x="12327081" y="8741719"/>
              <a:ext cx="1483355" cy="864091"/>
            </a:xfrm>
            <a:custGeom>
              <a:avLst/>
              <a:gdLst>
                <a:gd name="T0" fmla="*/ 1170 w 2273"/>
                <a:gd name="T1" fmla="*/ 17 h 1322"/>
                <a:gd name="T2" fmla="*/ 2232 w 2273"/>
                <a:gd name="T3" fmla="*/ 630 h 1322"/>
                <a:gd name="T4" fmla="*/ 2232 w 2273"/>
                <a:gd name="T5" fmla="*/ 630 h 1322"/>
                <a:gd name="T6" fmla="*/ 2232 w 2273"/>
                <a:gd name="T7" fmla="*/ 630 h 1322"/>
                <a:gd name="T8" fmla="*/ 2272 w 2273"/>
                <a:gd name="T9" fmla="*/ 686 h 1322"/>
                <a:gd name="T10" fmla="*/ 2272 w 2273"/>
                <a:gd name="T11" fmla="*/ 686 h 1322"/>
                <a:gd name="T12" fmla="*/ 2232 w 2273"/>
                <a:gd name="T13" fmla="*/ 743 h 1322"/>
                <a:gd name="T14" fmla="*/ 1257 w 2273"/>
                <a:gd name="T15" fmla="*/ 1307 h 1322"/>
                <a:gd name="T16" fmla="*/ 1254 w 2273"/>
                <a:gd name="T17" fmla="*/ 1307 h 1322"/>
                <a:gd name="T18" fmla="*/ 1254 w 2273"/>
                <a:gd name="T19" fmla="*/ 1307 h 1322"/>
                <a:gd name="T20" fmla="*/ 1180 w 2273"/>
                <a:gd name="T21" fmla="*/ 1321 h 1322"/>
                <a:gd name="T22" fmla="*/ 1180 w 2273"/>
                <a:gd name="T23" fmla="*/ 1321 h 1322"/>
                <a:gd name="T24" fmla="*/ 1106 w 2273"/>
                <a:gd name="T25" fmla="*/ 1307 h 1322"/>
                <a:gd name="T26" fmla="*/ 1105 w 2273"/>
                <a:gd name="T27" fmla="*/ 1307 h 1322"/>
                <a:gd name="T28" fmla="*/ 1099 w 2273"/>
                <a:gd name="T29" fmla="*/ 1303 h 1322"/>
                <a:gd name="T30" fmla="*/ 1099 w 2273"/>
                <a:gd name="T31" fmla="*/ 1303 h 1322"/>
                <a:gd name="T32" fmla="*/ 1088 w 2273"/>
                <a:gd name="T33" fmla="*/ 1297 h 1322"/>
                <a:gd name="T34" fmla="*/ 39 w 2273"/>
                <a:gd name="T35" fmla="*/ 691 h 1322"/>
                <a:gd name="T36" fmla="*/ 39 w 2273"/>
                <a:gd name="T37" fmla="*/ 691 h 1322"/>
                <a:gd name="T38" fmla="*/ 39 w 2273"/>
                <a:gd name="T39" fmla="*/ 691 h 1322"/>
                <a:gd name="T40" fmla="*/ 0 w 2273"/>
                <a:gd name="T41" fmla="*/ 634 h 1322"/>
                <a:gd name="T42" fmla="*/ 0 w 2273"/>
                <a:gd name="T43" fmla="*/ 634 h 1322"/>
                <a:gd name="T44" fmla="*/ 39 w 2273"/>
                <a:gd name="T45" fmla="*/ 579 h 1322"/>
                <a:gd name="T46" fmla="*/ 998 w 2273"/>
                <a:gd name="T47" fmla="*/ 25 h 1322"/>
                <a:gd name="T48" fmla="*/ 998 w 2273"/>
                <a:gd name="T49" fmla="*/ 25 h 1322"/>
                <a:gd name="T50" fmla="*/ 1011 w 2273"/>
                <a:gd name="T51" fmla="*/ 18 h 1322"/>
                <a:gd name="T52" fmla="*/ 1013 w 2273"/>
                <a:gd name="T53" fmla="*/ 17 h 1322"/>
                <a:gd name="T54" fmla="*/ 1014 w 2273"/>
                <a:gd name="T55" fmla="*/ 17 h 1322"/>
                <a:gd name="T56" fmla="*/ 1014 w 2273"/>
                <a:gd name="T57" fmla="*/ 17 h 1322"/>
                <a:gd name="T58" fmla="*/ 1091 w 2273"/>
                <a:gd name="T59" fmla="*/ 0 h 1322"/>
                <a:gd name="T60" fmla="*/ 1091 w 2273"/>
                <a:gd name="T61" fmla="*/ 0 h 1322"/>
                <a:gd name="T62" fmla="*/ 1169 w 2273"/>
                <a:gd name="T63" fmla="*/ 17 h 1322"/>
                <a:gd name="T64" fmla="*/ 1170 w 2273"/>
                <a:gd name="T65" fmla="*/ 17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3" h="1322">
                  <a:moveTo>
                    <a:pt x="1170" y="17"/>
                  </a:moveTo>
                  <a:lnTo>
                    <a:pt x="2232" y="630"/>
                  </a:lnTo>
                  <a:lnTo>
                    <a:pt x="2232" y="630"/>
                  </a:lnTo>
                  <a:lnTo>
                    <a:pt x="2232" y="630"/>
                  </a:lnTo>
                  <a:cubicBezTo>
                    <a:pt x="2257" y="644"/>
                    <a:pt x="2272" y="664"/>
                    <a:pt x="2272" y="686"/>
                  </a:cubicBezTo>
                  <a:lnTo>
                    <a:pt x="2272" y="686"/>
                  </a:lnTo>
                  <a:cubicBezTo>
                    <a:pt x="2272" y="709"/>
                    <a:pt x="2257" y="729"/>
                    <a:pt x="2232" y="743"/>
                  </a:cubicBezTo>
                  <a:lnTo>
                    <a:pt x="1257" y="1307"/>
                  </a:lnTo>
                  <a:lnTo>
                    <a:pt x="1254" y="1307"/>
                  </a:lnTo>
                  <a:lnTo>
                    <a:pt x="1254" y="1307"/>
                  </a:lnTo>
                  <a:cubicBezTo>
                    <a:pt x="1233" y="1315"/>
                    <a:pt x="1208" y="1321"/>
                    <a:pt x="1180" y="1321"/>
                  </a:cubicBezTo>
                  <a:lnTo>
                    <a:pt x="1180" y="1321"/>
                  </a:lnTo>
                  <a:cubicBezTo>
                    <a:pt x="1152" y="1321"/>
                    <a:pt x="1127" y="1315"/>
                    <a:pt x="1106" y="1307"/>
                  </a:cubicBezTo>
                  <a:lnTo>
                    <a:pt x="1105" y="1307"/>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634"/>
                  </a:lnTo>
                  <a:cubicBezTo>
                    <a:pt x="0" y="613"/>
                    <a:pt x="15" y="593"/>
                    <a:pt x="39" y="579"/>
                  </a:cubicBezTo>
                  <a:lnTo>
                    <a:pt x="998" y="25"/>
                  </a:lnTo>
                  <a:lnTo>
                    <a:pt x="998" y="25"/>
                  </a:lnTo>
                  <a:cubicBezTo>
                    <a:pt x="1003" y="22"/>
                    <a:pt x="1007" y="20"/>
                    <a:pt x="1011" y="18"/>
                  </a:cubicBezTo>
                  <a:lnTo>
                    <a:pt x="1013" y="17"/>
                  </a:lnTo>
                  <a:lnTo>
                    <a:pt x="1014" y="17"/>
                  </a:lnTo>
                  <a:lnTo>
                    <a:pt x="1014" y="17"/>
                  </a:lnTo>
                  <a:cubicBezTo>
                    <a:pt x="1035" y="6"/>
                    <a:pt x="1062" y="0"/>
                    <a:pt x="1091" y="0"/>
                  </a:cubicBezTo>
                  <a:lnTo>
                    <a:pt x="1091" y="0"/>
                  </a:lnTo>
                  <a:cubicBezTo>
                    <a:pt x="1120" y="0"/>
                    <a:pt x="1148" y="6"/>
                    <a:pt x="1169" y="17"/>
                  </a:cubicBezTo>
                  <a:lnTo>
                    <a:pt x="1170" y="17"/>
                  </a:ln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37" name="Freeform 47">
              <a:extLst>
                <a:ext uri="{FF2B5EF4-FFF2-40B4-BE49-F238E27FC236}">
                  <a16:creationId xmlns:a16="http://schemas.microsoft.com/office/drawing/2014/main" id="{2B824AAB-2C14-064F-8A17-C9AFA2FD727A}"/>
                </a:ext>
              </a:extLst>
            </p:cNvPr>
            <p:cNvSpPr>
              <a:spLocks noChangeArrowheads="1"/>
            </p:cNvSpPr>
            <p:nvPr/>
          </p:nvSpPr>
          <p:spPr bwMode="auto">
            <a:xfrm>
              <a:off x="12733203" y="8946221"/>
              <a:ext cx="636548" cy="455088"/>
            </a:xfrm>
            <a:custGeom>
              <a:avLst/>
              <a:gdLst>
                <a:gd name="T0" fmla="*/ 475 w 974"/>
                <a:gd name="T1" fmla="*/ 164 h 696"/>
                <a:gd name="T2" fmla="*/ 229 w 974"/>
                <a:gd name="T3" fmla="*/ 360 h 696"/>
                <a:gd name="T4" fmla="*/ 498 w 974"/>
                <a:gd name="T5" fmla="*/ 532 h 696"/>
                <a:gd name="T6" fmla="*/ 744 w 974"/>
                <a:gd name="T7" fmla="*/ 335 h 696"/>
                <a:gd name="T8" fmla="*/ 529 w 974"/>
                <a:gd name="T9" fmla="*/ 0 h 696"/>
                <a:gd name="T10" fmla="*/ 402 w 974"/>
                <a:gd name="T11" fmla="*/ 7 h 696"/>
                <a:gd name="T12" fmla="*/ 375 w 974"/>
                <a:gd name="T13" fmla="*/ 71 h 696"/>
                <a:gd name="T14" fmla="*/ 258 w 974"/>
                <a:gd name="T15" fmla="*/ 111 h 696"/>
                <a:gd name="T16" fmla="*/ 216 w 974"/>
                <a:gd name="T17" fmla="*/ 85 h 696"/>
                <a:gd name="T18" fmla="*/ 87 w 974"/>
                <a:gd name="T19" fmla="*/ 155 h 696"/>
                <a:gd name="T20" fmla="*/ 89 w 974"/>
                <a:gd name="T21" fmla="*/ 185 h 696"/>
                <a:gd name="T22" fmla="*/ 131 w 974"/>
                <a:gd name="T23" fmla="*/ 212 h 696"/>
                <a:gd name="T24" fmla="*/ 30 w 974"/>
                <a:gd name="T25" fmla="*/ 302 h 696"/>
                <a:gd name="T26" fmla="*/ 1 w 974"/>
                <a:gd name="T27" fmla="*/ 326 h 696"/>
                <a:gd name="T28" fmla="*/ 7 w 974"/>
                <a:gd name="T29" fmla="*/ 416 h 696"/>
                <a:gd name="T30" fmla="*/ 95 w 974"/>
                <a:gd name="T31" fmla="*/ 433 h 696"/>
                <a:gd name="T32" fmla="*/ 150 w 974"/>
                <a:gd name="T33" fmla="*/ 516 h 696"/>
                <a:gd name="T34" fmla="*/ 112 w 974"/>
                <a:gd name="T35" fmla="*/ 547 h 696"/>
                <a:gd name="T36" fmla="*/ 207 w 974"/>
                <a:gd name="T37" fmla="*/ 637 h 696"/>
                <a:gd name="T38" fmla="*/ 250 w 974"/>
                <a:gd name="T39" fmla="*/ 636 h 696"/>
                <a:gd name="T40" fmla="*/ 289 w 974"/>
                <a:gd name="T41" fmla="*/ 604 h 696"/>
                <a:gd name="T42" fmla="*/ 413 w 974"/>
                <a:gd name="T43" fmla="*/ 675 h 696"/>
                <a:gd name="T44" fmla="*/ 444 w 974"/>
                <a:gd name="T45" fmla="*/ 695 h 696"/>
                <a:gd name="T46" fmla="*/ 572 w 974"/>
                <a:gd name="T47" fmla="*/ 688 h 696"/>
                <a:gd name="T48" fmla="*/ 598 w 974"/>
                <a:gd name="T49" fmla="*/ 625 h 696"/>
                <a:gd name="T50" fmla="*/ 716 w 974"/>
                <a:gd name="T51" fmla="*/ 584 h 696"/>
                <a:gd name="T52" fmla="*/ 757 w 974"/>
                <a:gd name="T53" fmla="*/ 611 h 696"/>
                <a:gd name="T54" fmla="*/ 886 w 974"/>
                <a:gd name="T55" fmla="*/ 541 h 696"/>
                <a:gd name="T56" fmla="*/ 884 w 974"/>
                <a:gd name="T57" fmla="*/ 510 h 696"/>
                <a:gd name="T58" fmla="*/ 842 w 974"/>
                <a:gd name="T59" fmla="*/ 483 h 696"/>
                <a:gd name="T60" fmla="*/ 943 w 974"/>
                <a:gd name="T61" fmla="*/ 393 h 696"/>
                <a:gd name="T62" fmla="*/ 972 w 974"/>
                <a:gd name="T63" fmla="*/ 370 h 696"/>
                <a:gd name="T64" fmla="*/ 967 w 974"/>
                <a:gd name="T65" fmla="*/ 279 h 696"/>
                <a:gd name="T66" fmla="*/ 878 w 974"/>
                <a:gd name="T67" fmla="*/ 262 h 696"/>
                <a:gd name="T68" fmla="*/ 823 w 974"/>
                <a:gd name="T69" fmla="*/ 179 h 696"/>
                <a:gd name="T70" fmla="*/ 862 w 974"/>
                <a:gd name="T71" fmla="*/ 148 h 696"/>
                <a:gd name="T72" fmla="*/ 766 w 974"/>
                <a:gd name="T73" fmla="*/ 58 h 696"/>
                <a:gd name="T74" fmla="*/ 723 w 974"/>
                <a:gd name="T75" fmla="*/ 60 h 696"/>
                <a:gd name="T76" fmla="*/ 685 w 974"/>
                <a:gd name="T77" fmla="*/ 91 h 696"/>
                <a:gd name="T78" fmla="*/ 560 w 974"/>
                <a:gd name="T79" fmla="*/ 21 h 696"/>
                <a:gd name="T80" fmla="*/ 529 w 974"/>
                <a:gd name="T8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4" h="696">
                  <a:moveTo>
                    <a:pt x="475" y="164"/>
                  </a:moveTo>
                  <a:lnTo>
                    <a:pt x="475" y="164"/>
                  </a:lnTo>
                  <a:cubicBezTo>
                    <a:pt x="332" y="170"/>
                    <a:pt x="222" y="259"/>
                    <a:pt x="229" y="360"/>
                  </a:cubicBezTo>
                  <a:lnTo>
                    <a:pt x="229" y="360"/>
                  </a:lnTo>
                  <a:cubicBezTo>
                    <a:pt x="235" y="462"/>
                    <a:pt x="355" y="539"/>
                    <a:pt x="498" y="532"/>
                  </a:cubicBezTo>
                  <a:lnTo>
                    <a:pt x="498" y="532"/>
                  </a:lnTo>
                  <a:cubicBezTo>
                    <a:pt x="640" y="525"/>
                    <a:pt x="751" y="437"/>
                    <a:pt x="744" y="335"/>
                  </a:cubicBezTo>
                  <a:lnTo>
                    <a:pt x="744" y="335"/>
                  </a:lnTo>
                  <a:cubicBezTo>
                    <a:pt x="738" y="234"/>
                    <a:pt x="617" y="157"/>
                    <a:pt x="475" y="164"/>
                  </a:cubicBezTo>
                  <a:close/>
                  <a:moveTo>
                    <a:pt x="529" y="0"/>
                  </a:moveTo>
                  <a:lnTo>
                    <a:pt x="402" y="7"/>
                  </a:lnTo>
                  <a:lnTo>
                    <a:pt x="402" y="7"/>
                  </a:lnTo>
                  <a:cubicBezTo>
                    <a:pt x="385" y="7"/>
                    <a:pt x="372" y="18"/>
                    <a:pt x="372" y="29"/>
                  </a:cubicBezTo>
                  <a:lnTo>
                    <a:pt x="375" y="71"/>
                  </a:lnTo>
                  <a:lnTo>
                    <a:pt x="375" y="71"/>
                  </a:lnTo>
                  <a:cubicBezTo>
                    <a:pt x="332" y="79"/>
                    <a:pt x="294" y="94"/>
                    <a:pt x="258" y="111"/>
                  </a:cubicBezTo>
                  <a:lnTo>
                    <a:pt x="216" y="85"/>
                  </a:lnTo>
                  <a:lnTo>
                    <a:pt x="216" y="85"/>
                  </a:lnTo>
                  <a:cubicBezTo>
                    <a:pt x="204" y="76"/>
                    <a:pt x="184" y="78"/>
                    <a:pt x="173" y="86"/>
                  </a:cubicBezTo>
                  <a:lnTo>
                    <a:pt x="87" y="155"/>
                  </a:lnTo>
                  <a:lnTo>
                    <a:pt x="87" y="155"/>
                  </a:lnTo>
                  <a:cubicBezTo>
                    <a:pt x="76" y="164"/>
                    <a:pt x="77" y="178"/>
                    <a:pt x="89" y="185"/>
                  </a:cubicBezTo>
                  <a:lnTo>
                    <a:pt x="131" y="212"/>
                  </a:lnTo>
                  <a:lnTo>
                    <a:pt x="131" y="212"/>
                  </a:lnTo>
                  <a:cubicBezTo>
                    <a:pt x="110" y="239"/>
                    <a:pt x="95" y="269"/>
                    <a:pt x="87" y="300"/>
                  </a:cubicBezTo>
                  <a:lnTo>
                    <a:pt x="30" y="302"/>
                  </a:lnTo>
                  <a:lnTo>
                    <a:pt x="30" y="302"/>
                  </a:lnTo>
                  <a:cubicBezTo>
                    <a:pt x="14" y="303"/>
                    <a:pt x="0" y="314"/>
                    <a:pt x="1" y="326"/>
                  </a:cubicBezTo>
                  <a:lnTo>
                    <a:pt x="7" y="416"/>
                  </a:lnTo>
                  <a:lnTo>
                    <a:pt x="7" y="416"/>
                  </a:lnTo>
                  <a:cubicBezTo>
                    <a:pt x="8" y="428"/>
                    <a:pt x="22" y="437"/>
                    <a:pt x="38" y="437"/>
                  </a:cubicBezTo>
                  <a:lnTo>
                    <a:pt x="95" y="433"/>
                  </a:lnTo>
                  <a:lnTo>
                    <a:pt x="95" y="433"/>
                  </a:lnTo>
                  <a:cubicBezTo>
                    <a:pt x="108" y="463"/>
                    <a:pt x="126" y="492"/>
                    <a:pt x="150" y="516"/>
                  </a:cubicBezTo>
                  <a:lnTo>
                    <a:pt x="112" y="547"/>
                  </a:lnTo>
                  <a:lnTo>
                    <a:pt x="112" y="547"/>
                  </a:lnTo>
                  <a:cubicBezTo>
                    <a:pt x="100" y="556"/>
                    <a:pt x="101" y="569"/>
                    <a:pt x="113" y="577"/>
                  </a:cubicBezTo>
                  <a:lnTo>
                    <a:pt x="207" y="637"/>
                  </a:lnTo>
                  <a:lnTo>
                    <a:pt x="207" y="637"/>
                  </a:lnTo>
                  <a:cubicBezTo>
                    <a:pt x="219" y="645"/>
                    <a:pt x="239" y="644"/>
                    <a:pt x="250" y="636"/>
                  </a:cubicBezTo>
                  <a:lnTo>
                    <a:pt x="289" y="604"/>
                  </a:lnTo>
                  <a:lnTo>
                    <a:pt x="289" y="604"/>
                  </a:lnTo>
                  <a:cubicBezTo>
                    <a:pt x="325" y="619"/>
                    <a:pt x="367" y="629"/>
                    <a:pt x="410" y="634"/>
                  </a:cubicBezTo>
                  <a:lnTo>
                    <a:pt x="413" y="675"/>
                  </a:lnTo>
                  <a:lnTo>
                    <a:pt x="413" y="675"/>
                  </a:lnTo>
                  <a:cubicBezTo>
                    <a:pt x="414" y="687"/>
                    <a:pt x="428" y="695"/>
                    <a:pt x="444" y="695"/>
                  </a:cubicBezTo>
                  <a:lnTo>
                    <a:pt x="572" y="688"/>
                  </a:lnTo>
                  <a:lnTo>
                    <a:pt x="572" y="688"/>
                  </a:lnTo>
                  <a:cubicBezTo>
                    <a:pt x="588" y="688"/>
                    <a:pt x="601" y="677"/>
                    <a:pt x="600" y="666"/>
                  </a:cubicBezTo>
                  <a:lnTo>
                    <a:pt x="598" y="625"/>
                  </a:lnTo>
                  <a:lnTo>
                    <a:pt x="598" y="625"/>
                  </a:lnTo>
                  <a:cubicBezTo>
                    <a:pt x="640" y="616"/>
                    <a:pt x="679" y="602"/>
                    <a:pt x="716" y="584"/>
                  </a:cubicBezTo>
                  <a:lnTo>
                    <a:pt x="757" y="611"/>
                  </a:lnTo>
                  <a:lnTo>
                    <a:pt x="757" y="611"/>
                  </a:lnTo>
                  <a:cubicBezTo>
                    <a:pt x="769" y="619"/>
                    <a:pt x="788" y="617"/>
                    <a:pt x="799" y="609"/>
                  </a:cubicBezTo>
                  <a:lnTo>
                    <a:pt x="886" y="541"/>
                  </a:lnTo>
                  <a:lnTo>
                    <a:pt x="886" y="541"/>
                  </a:lnTo>
                  <a:cubicBezTo>
                    <a:pt x="898" y="532"/>
                    <a:pt x="896" y="518"/>
                    <a:pt x="884" y="510"/>
                  </a:cubicBezTo>
                  <a:lnTo>
                    <a:pt x="842" y="483"/>
                  </a:lnTo>
                  <a:lnTo>
                    <a:pt x="842" y="483"/>
                  </a:lnTo>
                  <a:cubicBezTo>
                    <a:pt x="863" y="456"/>
                    <a:pt x="878" y="427"/>
                    <a:pt x="886" y="395"/>
                  </a:cubicBezTo>
                  <a:lnTo>
                    <a:pt x="943" y="393"/>
                  </a:lnTo>
                  <a:lnTo>
                    <a:pt x="943" y="393"/>
                  </a:lnTo>
                  <a:cubicBezTo>
                    <a:pt x="960" y="392"/>
                    <a:pt x="973" y="382"/>
                    <a:pt x="972" y="370"/>
                  </a:cubicBezTo>
                  <a:lnTo>
                    <a:pt x="967" y="279"/>
                  </a:lnTo>
                  <a:lnTo>
                    <a:pt x="967" y="279"/>
                  </a:lnTo>
                  <a:cubicBezTo>
                    <a:pt x="966" y="267"/>
                    <a:pt x="951" y="259"/>
                    <a:pt x="934" y="259"/>
                  </a:cubicBezTo>
                  <a:lnTo>
                    <a:pt x="878" y="262"/>
                  </a:lnTo>
                  <a:lnTo>
                    <a:pt x="878" y="262"/>
                  </a:lnTo>
                  <a:cubicBezTo>
                    <a:pt x="866" y="232"/>
                    <a:pt x="847" y="204"/>
                    <a:pt x="823" y="179"/>
                  </a:cubicBezTo>
                  <a:lnTo>
                    <a:pt x="862" y="148"/>
                  </a:lnTo>
                  <a:lnTo>
                    <a:pt x="862" y="148"/>
                  </a:lnTo>
                  <a:cubicBezTo>
                    <a:pt x="873" y="140"/>
                    <a:pt x="872" y="126"/>
                    <a:pt x="860" y="118"/>
                  </a:cubicBezTo>
                  <a:lnTo>
                    <a:pt x="766" y="58"/>
                  </a:lnTo>
                  <a:lnTo>
                    <a:pt x="766" y="58"/>
                  </a:lnTo>
                  <a:cubicBezTo>
                    <a:pt x="754" y="50"/>
                    <a:pt x="735" y="51"/>
                    <a:pt x="723" y="60"/>
                  </a:cubicBezTo>
                  <a:lnTo>
                    <a:pt x="685" y="91"/>
                  </a:lnTo>
                  <a:lnTo>
                    <a:pt x="685" y="91"/>
                  </a:lnTo>
                  <a:cubicBezTo>
                    <a:pt x="647" y="76"/>
                    <a:pt x="606" y="67"/>
                    <a:pt x="563" y="61"/>
                  </a:cubicBezTo>
                  <a:lnTo>
                    <a:pt x="560" y="21"/>
                  </a:lnTo>
                  <a:lnTo>
                    <a:pt x="560" y="21"/>
                  </a:lnTo>
                  <a:cubicBezTo>
                    <a:pt x="560" y="8"/>
                    <a:pt x="545" y="0"/>
                    <a:pt x="529" y="0"/>
                  </a:cubicBezTo>
                  <a:close/>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38" name="Freeform 48">
              <a:extLst>
                <a:ext uri="{FF2B5EF4-FFF2-40B4-BE49-F238E27FC236}">
                  <a16:creationId xmlns:a16="http://schemas.microsoft.com/office/drawing/2014/main" id="{8918C401-2D38-B94C-BFA0-6EC516FD5141}"/>
                </a:ext>
              </a:extLst>
            </p:cNvPr>
            <p:cNvSpPr>
              <a:spLocks noChangeArrowheads="1"/>
            </p:cNvSpPr>
            <p:nvPr/>
          </p:nvSpPr>
          <p:spPr bwMode="auto">
            <a:xfrm>
              <a:off x="9582152" y="10717608"/>
              <a:ext cx="1336460" cy="777682"/>
            </a:xfrm>
            <a:custGeom>
              <a:avLst/>
              <a:gdLst>
                <a:gd name="T0" fmla="*/ 1054 w 2047"/>
                <a:gd name="T1" fmla="*/ 15 h 1190"/>
                <a:gd name="T2" fmla="*/ 1831 w 2047"/>
                <a:gd name="T3" fmla="*/ 464 h 1190"/>
                <a:gd name="T4" fmla="*/ 2046 w 2047"/>
                <a:gd name="T5" fmla="*/ 403 h 1190"/>
                <a:gd name="T6" fmla="*/ 2046 w 2047"/>
                <a:gd name="T7" fmla="*/ 618 h 1190"/>
                <a:gd name="T8" fmla="*/ 2046 w 2047"/>
                <a:gd name="T9" fmla="*/ 618 h 1190"/>
                <a:gd name="T10" fmla="*/ 2010 w 2047"/>
                <a:gd name="T11" fmla="*/ 668 h 1190"/>
                <a:gd name="T12" fmla="*/ 2010 w 2047"/>
                <a:gd name="T13" fmla="*/ 668 h 1190"/>
                <a:gd name="T14" fmla="*/ 1131 w 2047"/>
                <a:gd name="T15" fmla="*/ 1176 h 1190"/>
                <a:gd name="T16" fmla="*/ 1129 w 2047"/>
                <a:gd name="T17" fmla="*/ 1176 h 1190"/>
                <a:gd name="T18" fmla="*/ 1129 w 2047"/>
                <a:gd name="T19" fmla="*/ 1176 h 1190"/>
                <a:gd name="T20" fmla="*/ 1062 w 2047"/>
                <a:gd name="T21" fmla="*/ 1189 h 1190"/>
                <a:gd name="T22" fmla="*/ 1062 w 2047"/>
                <a:gd name="T23" fmla="*/ 1189 h 1190"/>
                <a:gd name="T24" fmla="*/ 996 w 2047"/>
                <a:gd name="T25" fmla="*/ 1176 h 1190"/>
                <a:gd name="T26" fmla="*/ 994 w 2047"/>
                <a:gd name="T27" fmla="*/ 1176 h 1190"/>
                <a:gd name="T28" fmla="*/ 990 w 2047"/>
                <a:gd name="T29" fmla="*/ 1173 h 1190"/>
                <a:gd name="T30" fmla="*/ 990 w 2047"/>
                <a:gd name="T31" fmla="*/ 1173 h 1190"/>
                <a:gd name="T32" fmla="*/ 979 w 2047"/>
                <a:gd name="T33" fmla="*/ 1168 h 1190"/>
                <a:gd name="T34" fmla="*/ 35 w 2047"/>
                <a:gd name="T35" fmla="*/ 623 h 1190"/>
                <a:gd name="T36" fmla="*/ 35 w 2047"/>
                <a:gd name="T37" fmla="*/ 621 h 1190"/>
                <a:gd name="T38" fmla="*/ 35 w 2047"/>
                <a:gd name="T39" fmla="*/ 621 h 1190"/>
                <a:gd name="T40" fmla="*/ 0 w 2047"/>
                <a:gd name="T41" fmla="*/ 572 h 1190"/>
                <a:gd name="T42" fmla="*/ 0 w 2047"/>
                <a:gd name="T43" fmla="*/ 357 h 1190"/>
                <a:gd name="T44" fmla="*/ 0 w 2047"/>
                <a:gd name="T45" fmla="*/ 357 h 1190"/>
                <a:gd name="T46" fmla="*/ 207 w 2047"/>
                <a:gd name="T47" fmla="*/ 422 h 1190"/>
                <a:gd name="T48" fmla="*/ 899 w 2047"/>
                <a:gd name="T49" fmla="*/ 22 h 1190"/>
                <a:gd name="T50" fmla="*/ 899 w 2047"/>
                <a:gd name="T51" fmla="*/ 22 h 1190"/>
                <a:gd name="T52" fmla="*/ 910 w 2047"/>
                <a:gd name="T53" fmla="*/ 16 h 1190"/>
                <a:gd name="T54" fmla="*/ 912 w 2047"/>
                <a:gd name="T55" fmla="*/ 15 h 1190"/>
                <a:gd name="T56" fmla="*/ 912 w 2047"/>
                <a:gd name="T57" fmla="*/ 15 h 1190"/>
                <a:gd name="T58" fmla="*/ 912 w 2047"/>
                <a:gd name="T59" fmla="*/ 15 h 1190"/>
                <a:gd name="T60" fmla="*/ 982 w 2047"/>
                <a:gd name="T61" fmla="*/ 0 h 1190"/>
                <a:gd name="T62" fmla="*/ 982 w 2047"/>
                <a:gd name="T63" fmla="*/ 0 h 1190"/>
                <a:gd name="T64" fmla="*/ 1053 w 2047"/>
                <a:gd name="T65" fmla="*/ 15 h 1190"/>
                <a:gd name="T66" fmla="*/ 1054 w 2047"/>
                <a:gd name="T67" fmla="*/ 15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7" h="1190">
                  <a:moveTo>
                    <a:pt x="1054" y="15"/>
                  </a:moveTo>
                  <a:lnTo>
                    <a:pt x="1831" y="464"/>
                  </a:lnTo>
                  <a:lnTo>
                    <a:pt x="2046" y="403"/>
                  </a:lnTo>
                  <a:lnTo>
                    <a:pt x="2046" y="618"/>
                  </a:lnTo>
                  <a:lnTo>
                    <a:pt x="2046" y="618"/>
                  </a:lnTo>
                  <a:cubicBezTo>
                    <a:pt x="2046" y="638"/>
                    <a:pt x="2032" y="656"/>
                    <a:pt x="2010" y="668"/>
                  </a:cubicBezTo>
                  <a:lnTo>
                    <a:pt x="2010" y="668"/>
                  </a:lnTo>
                  <a:lnTo>
                    <a:pt x="1131" y="1176"/>
                  </a:lnTo>
                  <a:lnTo>
                    <a:pt x="1129" y="1176"/>
                  </a:lnTo>
                  <a:lnTo>
                    <a:pt x="1129" y="1176"/>
                  </a:lnTo>
                  <a:cubicBezTo>
                    <a:pt x="1111" y="1184"/>
                    <a:pt x="1087" y="1189"/>
                    <a:pt x="1062" y="1189"/>
                  </a:cubicBezTo>
                  <a:lnTo>
                    <a:pt x="1062" y="1189"/>
                  </a:lnTo>
                  <a:cubicBezTo>
                    <a:pt x="1037" y="1189"/>
                    <a:pt x="1014" y="1184"/>
                    <a:pt x="996" y="1176"/>
                  </a:cubicBezTo>
                  <a:lnTo>
                    <a:pt x="994" y="1176"/>
                  </a:lnTo>
                  <a:lnTo>
                    <a:pt x="990" y="1173"/>
                  </a:lnTo>
                  <a:lnTo>
                    <a:pt x="990" y="1173"/>
                  </a:lnTo>
                  <a:cubicBezTo>
                    <a:pt x="986" y="1172"/>
                    <a:pt x="983" y="1170"/>
                    <a:pt x="979" y="1168"/>
                  </a:cubicBezTo>
                  <a:lnTo>
                    <a:pt x="35" y="623"/>
                  </a:lnTo>
                  <a:lnTo>
                    <a:pt x="35" y="621"/>
                  </a:lnTo>
                  <a:lnTo>
                    <a:pt x="35" y="621"/>
                  </a:lnTo>
                  <a:cubicBezTo>
                    <a:pt x="14" y="609"/>
                    <a:pt x="0" y="592"/>
                    <a:pt x="0" y="572"/>
                  </a:cubicBezTo>
                  <a:lnTo>
                    <a:pt x="0" y="357"/>
                  </a:lnTo>
                  <a:lnTo>
                    <a:pt x="0" y="357"/>
                  </a:lnTo>
                  <a:cubicBezTo>
                    <a:pt x="0" y="357"/>
                    <a:pt x="106" y="390"/>
                    <a:pt x="207" y="422"/>
                  </a:cubicBezTo>
                  <a:lnTo>
                    <a:pt x="899" y="22"/>
                  </a:lnTo>
                  <a:lnTo>
                    <a:pt x="899" y="22"/>
                  </a:lnTo>
                  <a:cubicBezTo>
                    <a:pt x="902" y="20"/>
                    <a:pt x="906" y="18"/>
                    <a:pt x="910" y="16"/>
                  </a:cubicBezTo>
                  <a:lnTo>
                    <a:pt x="912" y="15"/>
                  </a:lnTo>
                  <a:lnTo>
                    <a:pt x="912" y="15"/>
                  </a:lnTo>
                  <a:lnTo>
                    <a:pt x="912" y="15"/>
                  </a:lnTo>
                  <a:cubicBezTo>
                    <a:pt x="932" y="5"/>
                    <a:pt x="956" y="0"/>
                    <a:pt x="982" y="0"/>
                  </a:cubicBezTo>
                  <a:lnTo>
                    <a:pt x="982" y="0"/>
                  </a:lnTo>
                  <a:cubicBezTo>
                    <a:pt x="1008" y="0"/>
                    <a:pt x="1033" y="5"/>
                    <a:pt x="1053" y="15"/>
                  </a:cubicBezTo>
                  <a:lnTo>
                    <a:pt x="1054" y="15"/>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39" name="Freeform 49">
              <a:extLst>
                <a:ext uri="{FF2B5EF4-FFF2-40B4-BE49-F238E27FC236}">
                  <a16:creationId xmlns:a16="http://schemas.microsoft.com/office/drawing/2014/main" id="{5251C7FA-AF28-1942-BAE2-04CD68C4CBE3}"/>
                </a:ext>
              </a:extLst>
            </p:cNvPr>
            <p:cNvSpPr>
              <a:spLocks noChangeArrowheads="1"/>
            </p:cNvSpPr>
            <p:nvPr/>
          </p:nvSpPr>
          <p:spPr bwMode="auto">
            <a:xfrm>
              <a:off x="9582152" y="10576472"/>
              <a:ext cx="1336460" cy="777682"/>
            </a:xfrm>
            <a:custGeom>
              <a:avLst/>
              <a:gdLst>
                <a:gd name="T0" fmla="*/ 1054 w 2047"/>
                <a:gd name="T1" fmla="*/ 14 h 1190"/>
                <a:gd name="T2" fmla="*/ 2010 w 2047"/>
                <a:gd name="T3" fmla="*/ 566 h 1190"/>
                <a:gd name="T4" fmla="*/ 2010 w 2047"/>
                <a:gd name="T5" fmla="*/ 567 h 1190"/>
                <a:gd name="T6" fmla="*/ 2010 w 2047"/>
                <a:gd name="T7" fmla="*/ 567 h 1190"/>
                <a:gd name="T8" fmla="*/ 2046 w 2047"/>
                <a:gd name="T9" fmla="*/ 617 h 1190"/>
                <a:gd name="T10" fmla="*/ 2046 w 2047"/>
                <a:gd name="T11" fmla="*/ 617 h 1190"/>
                <a:gd name="T12" fmla="*/ 2010 w 2047"/>
                <a:gd name="T13" fmla="*/ 668 h 1190"/>
                <a:gd name="T14" fmla="*/ 1131 w 2047"/>
                <a:gd name="T15" fmla="*/ 1175 h 1190"/>
                <a:gd name="T16" fmla="*/ 1129 w 2047"/>
                <a:gd name="T17" fmla="*/ 1175 h 1190"/>
                <a:gd name="T18" fmla="*/ 1129 w 2047"/>
                <a:gd name="T19" fmla="*/ 1175 h 1190"/>
                <a:gd name="T20" fmla="*/ 1062 w 2047"/>
                <a:gd name="T21" fmla="*/ 1189 h 1190"/>
                <a:gd name="T22" fmla="*/ 1062 w 2047"/>
                <a:gd name="T23" fmla="*/ 1189 h 1190"/>
                <a:gd name="T24" fmla="*/ 996 w 2047"/>
                <a:gd name="T25" fmla="*/ 1175 h 1190"/>
                <a:gd name="T26" fmla="*/ 994 w 2047"/>
                <a:gd name="T27" fmla="*/ 1175 h 1190"/>
                <a:gd name="T28" fmla="*/ 990 w 2047"/>
                <a:gd name="T29" fmla="*/ 1173 h 1190"/>
                <a:gd name="T30" fmla="*/ 990 w 2047"/>
                <a:gd name="T31" fmla="*/ 1173 h 1190"/>
                <a:gd name="T32" fmla="*/ 979 w 2047"/>
                <a:gd name="T33" fmla="*/ 1167 h 1190"/>
                <a:gd name="T34" fmla="*/ 35 w 2047"/>
                <a:gd name="T35" fmla="*/ 622 h 1190"/>
                <a:gd name="T36" fmla="*/ 35 w 2047"/>
                <a:gd name="T37" fmla="*/ 621 h 1190"/>
                <a:gd name="T38" fmla="*/ 35 w 2047"/>
                <a:gd name="T39" fmla="*/ 621 h 1190"/>
                <a:gd name="T40" fmla="*/ 0 w 2047"/>
                <a:gd name="T41" fmla="*/ 571 h 1190"/>
                <a:gd name="T42" fmla="*/ 0 w 2047"/>
                <a:gd name="T43" fmla="*/ 571 h 1190"/>
                <a:gd name="T44" fmla="*/ 35 w 2047"/>
                <a:gd name="T45" fmla="*/ 521 h 1190"/>
                <a:gd name="T46" fmla="*/ 899 w 2047"/>
                <a:gd name="T47" fmla="*/ 22 h 1190"/>
                <a:gd name="T48" fmla="*/ 899 w 2047"/>
                <a:gd name="T49" fmla="*/ 22 h 1190"/>
                <a:gd name="T50" fmla="*/ 910 w 2047"/>
                <a:gd name="T51" fmla="*/ 16 h 1190"/>
                <a:gd name="T52" fmla="*/ 912 w 2047"/>
                <a:gd name="T53" fmla="*/ 14 h 1190"/>
                <a:gd name="T54" fmla="*/ 912 w 2047"/>
                <a:gd name="T55" fmla="*/ 14 h 1190"/>
                <a:gd name="T56" fmla="*/ 912 w 2047"/>
                <a:gd name="T57" fmla="*/ 14 h 1190"/>
                <a:gd name="T58" fmla="*/ 982 w 2047"/>
                <a:gd name="T59" fmla="*/ 0 h 1190"/>
                <a:gd name="T60" fmla="*/ 982 w 2047"/>
                <a:gd name="T61" fmla="*/ 0 h 1190"/>
                <a:gd name="T62" fmla="*/ 1053 w 2047"/>
                <a:gd name="T63" fmla="*/ 14 h 1190"/>
                <a:gd name="T64" fmla="*/ 1054 w 2047"/>
                <a:gd name="T65" fmla="*/ 14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7" h="1190">
                  <a:moveTo>
                    <a:pt x="1054" y="14"/>
                  </a:moveTo>
                  <a:lnTo>
                    <a:pt x="2010" y="566"/>
                  </a:lnTo>
                  <a:lnTo>
                    <a:pt x="2010" y="567"/>
                  </a:lnTo>
                  <a:lnTo>
                    <a:pt x="2010" y="567"/>
                  </a:lnTo>
                  <a:cubicBezTo>
                    <a:pt x="2032" y="579"/>
                    <a:pt x="2046" y="597"/>
                    <a:pt x="2046" y="617"/>
                  </a:cubicBezTo>
                  <a:lnTo>
                    <a:pt x="2046" y="617"/>
                  </a:lnTo>
                  <a:cubicBezTo>
                    <a:pt x="2046" y="637"/>
                    <a:pt x="2032" y="656"/>
                    <a:pt x="2010" y="668"/>
                  </a:cubicBezTo>
                  <a:lnTo>
                    <a:pt x="1131" y="1175"/>
                  </a:lnTo>
                  <a:lnTo>
                    <a:pt x="1129" y="1175"/>
                  </a:lnTo>
                  <a:lnTo>
                    <a:pt x="1129" y="1175"/>
                  </a:lnTo>
                  <a:cubicBezTo>
                    <a:pt x="1111" y="1184"/>
                    <a:pt x="1087" y="1189"/>
                    <a:pt x="1062" y="1189"/>
                  </a:cubicBezTo>
                  <a:lnTo>
                    <a:pt x="1062" y="1189"/>
                  </a:lnTo>
                  <a:cubicBezTo>
                    <a:pt x="1037" y="1189"/>
                    <a:pt x="1014" y="1184"/>
                    <a:pt x="996" y="1175"/>
                  </a:cubicBezTo>
                  <a:lnTo>
                    <a:pt x="994" y="1175"/>
                  </a:lnTo>
                  <a:lnTo>
                    <a:pt x="990" y="1173"/>
                  </a:lnTo>
                  <a:lnTo>
                    <a:pt x="990" y="1173"/>
                  </a:lnTo>
                  <a:cubicBezTo>
                    <a:pt x="986" y="1171"/>
                    <a:pt x="983" y="1169"/>
                    <a:pt x="979" y="1167"/>
                  </a:cubicBezTo>
                  <a:lnTo>
                    <a:pt x="35" y="622"/>
                  </a:lnTo>
                  <a:lnTo>
                    <a:pt x="35" y="621"/>
                  </a:lnTo>
                  <a:lnTo>
                    <a:pt x="35" y="621"/>
                  </a:lnTo>
                  <a:cubicBezTo>
                    <a:pt x="14" y="609"/>
                    <a:pt x="0" y="591"/>
                    <a:pt x="0" y="571"/>
                  </a:cubicBezTo>
                  <a:lnTo>
                    <a:pt x="0" y="571"/>
                  </a:lnTo>
                  <a:cubicBezTo>
                    <a:pt x="0" y="551"/>
                    <a:pt x="14" y="533"/>
                    <a:pt x="35" y="521"/>
                  </a:cubicBezTo>
                  <a:lnTo>
                    <a:pt x="899" y="22"/>
                  </a:lnTo>
                  <a:lnTo>
                    <a:pt x="899" y="22"/>
                  </a:lnTo>
                  <a:cubicBezTo>
                    <a:pt x="902" y="20"/>
                    <a:pt x="906" y="17"/>
                    <a:pt x="910" y="16"/>
                  </a:cubicBezTo>
                  <a:lnTo>
                    <a:pt x="912" y="14"/>
                  </a:lnTo>
                  <a:lnTo>
                    <a:pt x="912" y="14"/>
                  </a:lnTo>
                  <a:lnTo>
                    <a:pt x="912" y="14"/>
                  </a:lnTo>
                  <a:cubicBezTo>
                    <a:pt x="932" y="5"/>
                    <a:pt x="956" y="0"/>
                    <a:pt x="982" y="0"/>
                  </a:cubicBezTo>
                  <a:lnTo>
                    <a:pt x="982" y="0"/>
                  </a:lnTo>
                  <a:cubicBezTo>
                    <a:pt x="1008" y="0"/>
                    <a:pt x="1033" y="5"/>
                    <a:pt x="1053" y="14"/>
                  </a:cubicBezTo>
                  <a:lnTo>
                    <a:pt x="1054" y="14"/>
                  </a:lnTo>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40" name="Freeform 50">
              <a:extLst>
                <a:ext uri="{FF2B5EF4-FFF2-40B4-BE49-F238E27FC236}">
                  <a16:creationId xmlns:a16="http://schemas.microsoft.com/office/drawing/2014/main" id="{853F0BAE-47C9-BF49-986C-05ACFA7D7434}"/>
                </a:ext>
              </a:extLst>
            </p:cNvPr>
            <p:cNvSpPr>
              <a:spLocks noChangeArrowheads="1"/>
            </p:cNvSpPr>
            <p:nvPr/>
          </p:nvSpPr>
          <p:spPr bwMode="auto">
            <a:xfrm>
              <a:off x="9907627" y="10812657"/>
              <a:ext cx="668230" cy="308193"/>
            </a:xfrm>
            <a:custGeom>
              <a:avLst/>
              <a:gdLst>
                <a:gd name="T0" fmla="*/ 353 w 1024"/>
                <a:gd name="T1" fmla="*/ 74 h 474"/>
                <a:gd name="T2" fmla="*/ 353 w 1024"/>
                <a:gd name="T3" fmla="*/ 74 h 474"/>
                <a:gd name="T4" fmla="*/ 353 w 1024"/>
                <a:gd name="T5" fmla="*/ 74 h 474"/>
                <a:gd name="T6" fmla="*/ 338 w 1024"/>
                <a:gd name="T7" fmla="*/ 54 h 474"/>
                <a:gd name="T8" fmla="*/ 139 w 1024"/>
                <a:gd name="T9" fmla="*/ 41 h 474"/>
                <a:gd name="T10" fmla="*/ 139 w 1024"/>
                <a:gd name="T11" fmla="*/ 41 h 474"/>
                <a:gd name="T12" fmla="*/ 118 w 1024"/>
                <a:gd name="T13" fmla="*/ 59 h 474"/>
                <a:gd name="T14" fmla="*/ 118 w 1024"/>
                <a:gd name="T15" fmla="*/ 59 h 474"/>
                <a:gd name="T16" fmla="*/ 118 w 1024"/>
                <a:gd name="T17" fmla="*/ 59 h 474"/>
                <a:gd name="T18" fmla="*/ 133 w 1024"/>
                <a:gd name="T19" fmla="*/ 79 h 474"/>
                <a:gd name="T20" fmla="*/ 331 w 1024"/>
                <a:gd name="T21" fmla="*/ 91 h 474"/>
                <a:gd name="T22" fmla="*/ 331 w 1024"/>
                <a:gd name="T23" fmla="*/ 91 h 474"/>
                <a:gd name="T24" fmla="*/ 353 w 1024"/>
                <a:gd name="T25" fmla="*/ 74 h 474"/>
                <a:gd name="T26" fmla="*/ 946 w 1024"/>
                <a:gd name="T27" fmla="*/ 111 h 474"/>
                <a:gd name="T28" fmla="*/ 946 w 1024"/>
                <a:gd name="T29" fmla="*/ 111 h 474"/>
                <a:gd name="T30" fmla="*/ 946 w 1024"/>
                <a:gd name="T31" fmla="*/ 111 h 474"/>
                <a:gd name="T32" fmla="*/ 932 w 1024"/>
                <a:gd name="T33" fmla="*/ 92 h 474"/>
                <a:gd name="T34" fmla="*/ 733 w 1024"/>
                <a:gd name="T35" fmla="*/ 79 h 474"/>
                <a:gd name="T36" fmla="*/ 733 w 1024"/>
                <a:gd name="T37" fmla="*/ 79 h 474"/>
                <a:gd name="T38" fmla="*/ 711 w 1024"/>
                <a:gd name="T39" fmla="*/ 96 h 474"/>
                <a:gd name="T40" fmla="*/ 711 w 1024"/>
                <a:gd name="T41" fmla="*/ 96 h 474"/>
                <a:gd name="T42" fmla="*/ 711 w 1024"/>
                <a:gd name="T43" fmla="*/ 96 h 474"/>
                <a:gd name="T44" fmla="*/ 727 w 1024"/>
                <a:gd name="T45" fmla="*/ 116 h 474"/>
                <a:gd name="T46" fmla="*/ 924 w 1024"/>
                <a:gd name="T47" fmla="*/ 129 h 474"/>
                <a:gd name="T48" fmla="*/ 924 w 1024"/>
                <a:gd name="T49" fmla="*/ 129 h 474"/>
                <a:gd name="T50" fmla="*/ 946 w 1024"/>
                <a:gd name="T51" fmla="*/ 111 h 474"/>
                <a:gd name="T52" fmla="*/ 1017 w 1024"/>
                <a:gd name="T53" fmla="*/ 228 h 474"/>
                <a:gd name="T54" fmla="*/ 1017 w 1024"/>
                <a:gd name="T55" fmla="*/ 228 h 474"/>
                <a:gd name="T56" fmla="*/ 1017 w 1024"/>
                <a:gd name="T57" fmla="*/ 228 h 474"/>
                <a:gd name="T58" fmla="*/ 985 w 1024"/>
                <a:gd name="T59" fmla="*/ 131 h 474"/>
                <a:gd name="T60" fmla="*/ 985 w 1024"/>
                <a:gd name="T61" fmla="*/ 130 h 474"/>
                <a:gd name="T62" fmla="*/ 985 w 1024"/>
                <a:gd name="T63" fmla="*/ 130 h 474"/>
                <a:gd name="T64" fmla="*/ 924 w 1024"/>
                <a:gd name="T65" fmla="*/ 50 h 474"/>
                <a:gd name="T66" fmla="*/ 759 w 1024"/>
                <a:gd name="T67" fmla="*/ 39 h 474"/>
                <a:gd name="T68" fmla="*/ 759 w 1024"/>
                <a:gd name="T69" fmla="*/ 39 h 474"/>
                <a:gd name="T70" fmla="*/ 672 w 1024"/>
                <a:gd name="T71" fmla="*/ 110 h 474"/>
                <a:gd name="T72" fmla="*/ 662 w 1024"/>
                <a:gd name="T73" fmla="*/ 170 h 474"/>
                <a:gd name="T74" fmla="*/ 662 w 1024"/>
                <a:gd name="T75" fmla="*/ 170 h 474"/>
                <a:gd name="T76" fmla="*/ 702 w 1024"/>
                <a:gd name="T77" fmla="*/ 245 h 474"/>
                <a:gd name="T78" fmla="*/ 702 w 1024"/>
                <a:gd name="T79" fmla="*/ 245 h 474"/>
                <a:gd name="T80" fmla="*/ 325 w 1024"/>
                <a:gd name="T81" fmla="*/ 216 h 474"/>
                <a:gd name="T82" fmla="*/ 325 w 1024"/>
                <a:gd name="T83" fmla="*/ 216 h 474"/>
                <a:gd name="T84" fmla="*/ 377 w 1024"/>
                <a:gd name="T85" fmla="*/ 152 h 474"/>
                <a:gd name="T86" fmla="*/ 387 w 1024"/>
                <a:gd name="T87" fmla="*/ 92 h 474"/>
                <a:gd name="T88" fmla="*/ 387 w 1024"/>
                <a:gd name="T89" fmla="*/ 92 h 474"/>
                <a:gd name="T90" fmla="*/ 327 w 1024"/>
                <a:gd name="T91" fmla="*/ 13 h 474"/>
                <a:gd name="T92" fmla="*/ 161 w 1024"/>
                <a:gd name="T93" fmla="*/ 2 h 474"/>
                <a:gd name="T94" fmla="*/ 161 w 1024"/>
                <a:gd name="T95" fmla="*/ 2 h 474"/>
                <a:gd name="T96" fmla="*/ 73 w 1024"/>
                <a:gd name="T97" fmla="*/ 72 h 474"/>
                <a:gd name="T98" fmla="*/ 73 w 1024"/>
                <a:gd name="T99" fmla="*/ 74 h 474"/>
                <a:gd name="T100" fmla="*/ 73 w 1024"/>
                <a:gd name="T101" fmla="*/ 74 h 474"/>
                <a:gd name="T102" fmla="*/ 9 w 1024"/>
                <a:gd name="T103" fmla="*/ 165 h 474"/>
                <a:gd name="T104" fmla="*/ 9 w 1024"/>
                <a:gd name="T105" fmla="*/ 165 h 474"/>
                <a:gd name="T106" fmla="*/ 85 w 1024"/>
                <a:gd name="T107" fmla="*/ 265 h 474"/>
                <a:gd name="T108" fmla="*/ 85 w 1024"/>
                <a:gd name="T109" fmla="*/ 265 h 474"/>
                <a:gd name="T110" fmla="*/ 909 w 1024"/>
                <a:gd name="T111" fmla="*/ 317 h 474"/>
                <a:gd name="T112" fmla="*/ 909 w 1024"/>
                <a:gd name="T113" fmla="*/ 317 h 474"/>
                <a:gd name="T114" fmla="*/ 1017 w 1024"/>
                <a:gd name="T115" fmla="*/ 228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474">
                  <a:moveTo>
                    <a:pt x="353" y="74"/>
                  </a:moveTo>
                  <a:lnTo>
                    <a:pt x="353" y="74"/>
                  </a:lnTo>
                  <a:lnTo>
                    <a:pt x="353" y="74"/>
                  </a:lnTo>
                  <a:cubicBezTo>
                    <a:pt x="355" y="64"/>
                    <a:pt x="348" y="54"/>
                    <a:pt x="338" y="54"/>
                  </a:cubicBezTo>
                  <a:lnTo>
                    <a:pt x="139" y="41"/>
                  </a:lnTo>
                  <a:lnTo>
                    <a:pt x="139" y="41"/>
                  </a:lnTo>
                  <a:cubicBezTo>
                    <a:pt x="129" y="41"/>
                    <a:pt x="119" y="48"/>
                    <a:pt x="118" y="59"/>
                  </a:cubicBezTo>
                  <a:lnTo>
                    <a:pt x="118" y="59"/>
                  </a:lnTo>
                  <a:lnTo>
                    <a:pt x="118" y="59"/>
                  </a:lnTo>
                  <a:cubicBezTo>
                    <a:pt x="116" y="69"/>
                    <a:pt x="123" y="78"/>
                    <a:pt x="133" y="79"/>
                  </a:cubicBezTo>
                  <a:lnTo>
                    <a:pt x="331" y="91"/>
                  </a:lnTo>
                  <a:lnTo>
                    <a:pt x="331" y="91"/>
                  </a:lnTo>
                  <a:cubicBezTo>
                    <a:pt x="341" y="92"/>
                    <a:pt x="351" y="84"/>
                    <a:pt x="353" y="74"/>
                  </a:cubicBezTo>
                  <a:close/>
                  <a:moveTo>
                    <a:pt x="946" y="111"/>
                  </a:moveTo>
                  <a:lnTo>
                    <a:pt x="946" y="111"/>
                  </a:lnTo>
                  <a:lnTo>
                    <a:pt x="946" y="111"/>
                  </a:lnTo>
                  <a:cubicBezTo>
                    <a:pt x="948" y="101"/>
                    <a:pt x="942" y="92"/>
                    <a:pt x="932" y="92"/>
                  </a:cubicBezTo>
                  <a:lnTo>
                    <a:pt x="733" y="79"/>
                  </a:lnTo>
                  <a:lnTo>
                    <a:pt x="733" y="79"/>
                  </a:lnTo>
                  <a:cubicBezTo>
                    <a:pt x="723" y="78"/>
                    <a:pt x="713" y="86"/>
                    <a:pt x="711" y="96"/>
                  </a:cubicBezTo>
                  <a:lnTo>
                    <a:pt x="711" y="96"/>
                  </a:lnTo>
                  <a:lnTo>
                    <a:pt x="711" y="96"/>
                  </a:lnTo>
                  <a:cubicBezTo>
                    <a:pt x="710" y="106"/>
                    <a:pt x="716" y="116"/>
                    <a:pt x="727" y="116"/>
                  </a:cubicBezTo>
                  <a:lnTo>
                    <a:pt x="924" y="129"/>
                  </a:lnTo>
                  <a:lnTo>
                    <a:pt x="924" y="129"/>
                  </a:lnTo>
                  <a:cubicBezTo>
                    <a:pt x="935" y="129"/>
                    <a:pt x="944" y="122"/>
                    <a:pt x="946" y="111"/>
                  </a:cubicBezTo>
                  <a:close/>
                  <a:moveTo>
                    <a:pt x="1017" y="228"/>
                  </a:moveTo>
                  <a:lnTo>
                    <a:pt x="1017" y="228"/>
                  </a:lnTo>
                  <a:lnTo>
                    <a:pt x="1017" y="228"/>
                  </a:lnTo>
                  <a:cubicBezTo>
                    <a:pt x="1023" y="195"/>
                    <a:pt x="1009" y="150"/>
                    <a:pt x="985" y="131"/>
                  </a:cubicBezTo>
                  <a:lnTo>
                    <a:pt x="985" y="130"/>
                  </a:lnTo>
                  <a:lnTo>
                    <a:pt x="985" y="130"/>
                  </a:lnTo>
                  <a:cubicBezTo>
                    <a:pt x="993" y="89"/>
                    <a:pt x="965" y="53"/>
                    <a:pt x="924" y="50"/>
                  </a:cubicBezTo>
                  <a:lnTo>
                    <a:pt x="759" y="39"/>
                  </a:lnTo>
                  <a:lnTo>
                    <a:pt x="759" y="39"/>
                  </a:lnTo>
                  <a:cubicBezTo>
                    <a:pt x="718" y="37"/>
                    <a:pt x="680" y="69"/>
                    <a:pt x="672" y="110"/>
                  </a:cubicBezTo>
                  <a:lnTo>
                    <a:pt x="662" y="170"/>
                  </a:lnTo>
                  <a:lnTo>
                    <a:pt x="662" y="170"/>
                  </a:lnTo>
                  <a:cubicBezTo>
                    <a:pt x="656" y="204"/>
                    <a:pt x="674" y="235"/>
                    <a:pt x="702" y="245"/>
                  </a:cubicBezTo>
                  <a:lnTo>
                    <a:pt x="702" y="245"/>
                  </a:lnTo>
                  <a:cubicBezTo>
                    <a:pt x="574" y="281"/>
                    <a:pt x="448" y="272"/>
                    <a:pt x="325" y="216"/>
                  </a:cubicBezTo>
                  <a:lnTo>
                    <a:pt x="325" y="216"/>
                  </a:lnTo>
                  <a:cubicBezTo>
                    <a:pt x="351" y="206"/>
                    <a:pt x="372" y="181"/>
                    <a:pt x="377" y="152"/>
                  </a:cubicBezTo>
                  <a:lnTo>
                    <a:pt x="387" y="92"/>
                  </a:lnTo>
                  <a:lnTo>
                    <a:pt x="387" y="92"/>
                  </a:lnTo>
                  <a:cubicBezTo>
                    <a:pt x="395" y="51"/>
                    <a:pt x="367" y="15"/>
                    <a:pt x="327" y="13"/>
                  </a:cubicBezTo>
                  <a:lnTo>
                    <a:pt x="161" y="2"/>
                  </a:lnTo>
                  <a:lnTo>
                    <a:pt x="161" y="2"/>
                  </a:lnTo>
                  <a:cubicBezTo>
                    <a:pt x="120" y="0"/>
                    <a:pt x="81" y="31"/>
                    <a:pt x="73" y="72"/>
                  </a:cubicBezTo>
                  <a:lnTo>
                    <a:pt x="73" y="74"/>
                  </a:lnTo>
                  <a:lnTo>
                    <a:pt x="73" y="74"/>
                  </a:lnTo>
                  <a:cubicBezTo>
                    <a:pt x="44" y="89"/>
                    <a:pt x="15" y="131"/>
                    <a:pt x="9" y="165"/>
                  </a:cubicBezTo>
                  <a:lnTo>
                    <a:pt x="9" y="165"/>
                  </a:lnTo>
                  <a:cubicBezTo>
                    <a:pt x="0" y="217"/>
                    <a:pt x="46" y="236"/>
                    <a:pt x="85" y="265"/>
                  </a:cubicBezTo>
                  <a:lnTo>
                    <a:pt x="85" y="265"/>
                  </a:lnTo>
                  <a:cubicBezTo>
                    <a:pt x="285" y="410"/>
                    <a:pt x="533" y="473"/>
                    <a:pt x="909" y="317"/>
                  </a:cubicBezTo>
                  <a:lnTo>
                    <a:pt x="909" y="317"/>
                  </a:lnTo>
                  <a:cubicBezTo>
                    <a:pt x="958" y="297"/>
                    <a:pt x="1009" y="281"/>
                    <a:pt x="1017" y="228"/>
                  </a:cubicBezTo>
                  <a:close/>
                </a:path>
              </a:pathLst>
            </a:custGeom>
            <a:solidFill>
              <a:schemeClr val="bg1"/>
            </a:solidFill>
            <a:ln>
              <a:noFill/>
            </a:ln>
            <a:effectLst/>
          </p:spPr>
          <p:txBody>
            <a:bodyPr wrap="none" anchor="ctr"/>
            <a:lstStyle/>
            <a:p>
              <a:endParaRPr lang="en-US" sz="6532" dirty="0">
                <a:latin typeface="Lato Light" panose="020F0502020204030203" pitchFamily="34" charset="0"/>
              </a:endParaRPr>
            </a:p>
          </p:txBody>
        </p:sp>
        <p:sp>
          <p:nvSpPr>
            <p:cNvPr id="41" name="Freeform 51">
              <a:extLst>
                <a:ext uri="{FF2B5EF4-FFF2-40B4-BE49-F238E27FC236}">
                  <a16:creationId xmlns:a16="http://schemas.microsoft.com/office/drawing/2014/main" id="{A175612E-55D3-D74E-AD18-40536B37B2BD}"/>
                </a:ext>
              </a:extLst>
            </p:cNvPr>
            <p:cNvSpPr>
              <a:spLocks noChangeArrowheads="1"/>
            </p:cNvSpPr>
            <p:nvPr/>
          </p:nvSpPr>
          <p:spPr bwMode="auto">
            <a:xfrm>
              <a:off x="10722752" y="8188702"/>
              <a:ext cx="475251" cy="394601"/>
            </a:xfrm>
            <a:custGeom>
              <a:avLst/>
              <a:gdLst>
                <a:gd name="T0" fmla="*/ 529 w 726"/>
                <a:gd name="T1" fmla="*/ 601 h 602"/>
                <a:gd name="T2" fmla="*/ 529 w 726"/>
                <a:gd name="T3" fmla="*/ 601 h 602"/>
                <a:gd name="T4" fmla="*/ 286 w 726"/>
                <a:gd name="T5" fmla="*/ 542 h 602"/>
                <a:gd name="T6" fmla="*/ 286 w 726"/>
                <a:gd name="T7" fmla="*/ 542 h 602"/>
                <a:gd name="T8" fmla="*/ 38 w 726"/>
                <a:gd name="T9" fmla="*/ 336 h 602"/>
                <a:gd name="T10" fmla="*/ 38 w 726"/>
                <a:gd name="T11" fmla="*/ 336 h 602"/>
                <a:gd name="T12" fmla="*/ 38 w 726"/>
                <a:gd name="T13" fmla="*/ 44 h 602"/>
                <a:gd name="T14" fmla="*/ 38 w 726"/>
                <a:gd name="T15" fmla="*/ 44 h 602"/>
                <a:gd name="T16" fmla="*/ 273 w 726"/>
                <a:gd name="T17" fmla="*/ 200 h 602"/>
                <a:gd name="T18" fmla="*/ 330 w 726"/>
                <a:gd name="T19" fmla="*/ 249 h 602"/>
                <a:gd name="T20" fmla="*/ 330 w 726"/>
                <a:gd name="T21" fmla="*/ 249 h 602"/>
                <a:gd name="T22" fmla="*/ 297 w 726"/>
                <a:gd name="T23" fmla="*/ 87 h 602"/>
                <a:gd name="T24" fmla="*/ 297 w 726"/>
                <a:gd name="T25" fmla="*/ 87 h 602"/>
                <a:gd name="T26" fmla="*/ 449 w 726"/>
                <a:gd name="T27" fmla="*/ 130 h 602"/>
                <a:gd name="T28" fmla="*/ 449 w 726"/>
                <a:gd name="T29" fmla="*/ 130 h 602"/>
                <a:gd name="T30" fmla="*/ 725 w 726"/>
                <a:gd name="T31" fmla="*/ 390 h 602"/>
                <a:gd name="T32" fmla="*/ 529 w 726"/>
                <a:gd name="T33" fmla="*/ 6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6" h="602">
                  <a:moveTo>
                    <a:pt x="529" y="601"/>
                  </a:moveTo>
                  <a:lnTo>
                    <a:pt x="529" y="601"/>
                  </a:lnTo>
                  <a:cubicBezTo>
                    <a:pt x="529" y="601"/>
                    <a:pt x="373" y="574"/>
                    <a:pt x="286" y="542"/>
                  </a:cubicBezTo>
                  <a:lnTo>
                    <a:pt x="286" y="542"/>
                  </a:lnTo>
                  <a:cubicBezTo>
                    <a:pt x="200" y="509"/>
                    <a:pt x="54" y="385"/>
                    <a:pt x="38" y="336"/>
                  </a:cubicBezTo>
                  <a:lnTo>
                    <a:pt x="38" y="336"/>
                  </a:lnTo>
                  <a:cubicBezTo>
                    <a:pt x="21" y="287"/>
                    <a:pt x="0" y="87"/>
                    <a:pt x="38" y="44"/>
                  </a:cubicBezTo>
                  <a:lnTo>
                    <a:pt x="38" y="44"/>
                  </a:lnTo>
                  <a:cubicBezTo>
                    <a:pt x="76" y="0"/>
                    <a:pt x="216" y="152"/>
                    <a:pt x="273" y="200"/>
                  </a:cubicBezTo>
                  <a:lnTo>
                    <a:pt x="330" y="249"/>
                  </a:lnTo>
                  <a:lnTo>
                    <a:pt x="330" y="249"/>
                  </a:lnTo>
                  <a:cubicBezTo>
                    <a:pt x="330" y="249"/>
                    <a:pt x="286" y="119"/>
                    <a:pt x="297" y="87"/>
                  </a:cubicBezTo>
                  <a:lnTo>
                    <a:pt x="297" y="87"/>
                  </a:lnTo>
                  <a:cubicBezTo>
                    <a:pt x="308" y="55"/>
                    <a:pt x="373" y="49"/>
                    <a:pt x="449" y="130"/>
                  </a:cubicBezTo>
                  <a:lnTo>
                    <a:pt x="449" y="130"/>
                  </a:lnTo>
                  <a:cubicBezTo>
                    <a:pt x="524" y="211"/>
                    <a:pt x="725" y="390"/>
                    <a:pt x="725" y="390"/>
                  </a:cubicBezTo>
                  <a:lnTo>
                    <a:pt x="529" y="601"/>
                  </a:lnTo>
                </a:path>
              </a:pathLst>
            </a:custGeom>
            <a:solidFill>
              <a:srgbClr val="ECBC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2" name="Freeform 52">
              <a:extLst>
                <a:ext uri="{FF2B5EF4-FFF2-40B4-BE49-F238E27FC236}">
                  <a16:creationId xmlns:a16="http://schemas.microsoft.com/office/drawing/2014/main" id="{27688656-6322-F848-BE25-564E1895771E}"/>
                </a:ext>
              </a:extLst>
            </p:cNvPr>
            <p:cNvSpPr>
              <a:spLocks noChangeArrowheads="1"/>
            </p:cNvSpPr>
            <p:nvPr/>
          </p:nvSpPr>
          <p:spPr bwMode="auto">
            <a:xfrm>
              <a:off x="11529238" y="11976299"/>
              <a:ext cx="697033" cy="443567"/>
            </a:xfrm>
            <a:custGeom>
              <a:avLst/>
              <a:gdLst>
                <a:gd name="T0" fmla="*/ 614 w 1069"/>
                <a:gd name="T1" fmla="*/ 44 h 677"/>
                <a:gd name="T2" fmla="*/ 561 w 1069"/>
                <a:gd name="T3" fmla="*/ 79 h 677"/>
                <a:gd name="T4" fmla="*/ 561 w 1069"/>
                <a:gd name="T5" fmla="*/ 79 h 677"/>
                <a:gd name="T6" fmla="*/ 298 w 1069"/>
                <a:gd name="T7" fmla="*/ 61 h 677"/>
                <a:gd name="T8" fmla="*/ 298 w 1069"/>
                <a:gd name="T9" fmla="*/ 61 h 677"/>
                <a:gd name="T10" fmla="*/ 26 w 1069"/>
                <a:gd name="T11" fmla="*/ 166 h 677"/>
                <a:gd name="T12" fmla="*/ 26 w 1069"/>
                <a:gd name="T13" fmla="*/ 166 h 677"/>
                <a:gd name="T14" fmla="*/ 376 w 1069"/>
                <a:gd name="T15" fmla="*/ 448 h 677"/>
                <a:gd name="T16" fmla="*/ 376 w 1069"/>
                <a:gd name="T17" fmla="*/ 448 h 677"/>
                <a:gd name="T18" fmla="*/ 693 w 1069"/>
                <a:gd name="T19" fmla="*/ 589 h 677"/>
                <a:gd name="T20" fmla="*/ 693 w 1069"/>
                <a:gd name="T21" fmla="*/ 589 h 677"/>
                <a:gd name="T22" fmla="*/ 913 w 1069"/>
                <a:gd name="T23" fmla="*/ 641 h 677"/>
                <a:gd name="T24" fmla="*/ 913 w 1069"/>
                <a:gd name="T25" fmla="*/ 641 h 677"/>
                <a:gd name="T26" fmla="*/ 1068 w 1069"/>
                <a:gd name="T27" fmla="*/ 545 h 677"/>
                <a:gd name="T28" fmla="*/ 1068 w 1069"/>
                <a:gd name="T29" fmla="*/ 0 h 677"/>
                <a:gd name="T30" fmla="*/ 614 w 1069"/>
                <a:gd name="T31" fmla="*/ 44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9" h="677">
                  <a:moveTo>
                    <a:pt x="614" y="44"/>
                  </a:moveTo>
                  <a:lnTo>
                    <a:pt x="561" y="79"/>
                  </a:lnTo>
                  <a:lnTo>
                    <a:pt x="561" y="79"/>
                  </a:lnTo>
                  <a:cubicBezTo>
                    <a:pt x="561" y="79"/>
                    <a:pt x="438" y="96"/>
                    <a:pt x="298" y="61"/>
                  </a:cubicBezTo>
                  <a:lnTo>
                    <a:pt x="298" y="61"/>
                  </a:lnTo>
                  <a:cubicBezTo>
                    <a:pt x="157" y="26"/>
                    <a:pt x="0" y="35"/>
                    <a:pt x="26" y="166"/>
                  </a:cubicBezTo>
                  <a:lnTo>
                    <a:pt x="26" y="166"/>
                  </a:lnTo>
                  <a:cubicBezTo>
                    <a:pt x="53" y="299"/>
                    <a:pt x="280" y="404"/>
                    <a:pt x="376" y="448"/>
                  </a:cubicBezTo>
                  <a:lnTo>
                    <a:pt x="376" y="448"/>
                  </a:lnTo>
                  <a:cubicBezTo>
                    <a:pt x="474" y="492"/>
                    <a:pt x="667" y="553"/>
                    <a:pt x="693" y="589"/>
                  </a:cubicBezTo>
                  <a:lnTo>
                    <a:pt x="693" y="589"/>
                  </a:lnTo>
                  <a:cubicBezTo>
                    <a:pt x="719" y="623"/>
                    <a:pt x="764" y="676"/>
                    <a:pt x="913" y="641"/>
                  </a:cubicBezTo>
                  <a:lnTo>
                    <a:pt x="913" y="641"/>
                  </a:lnTo>
                  <a:cubicBezTo>
                    <a:pt x="1062" y="606"/>
                    <a:pt x="1068" y="545"/>
                    <a:pt x="1068" y="545"/>
                  </a:cubicBezTo>
                  <a:lnTo>
                    <a:pt x="1068" y="0"/>
                  </a:lnTo>
                  <a:lnTo>
                    <a:pt x="614" y="44"/>
                  </a:lnTo>
                </a:path>
              </a:pathLst>
            </a:custGeom>
            <a:solidFill>
              <a:srgbClr val="14256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3" name="Freeform 53">
              <a:extLst>
                <a:ext uri="{FF2B5EF4-FFF2-40B4-BE49-F238E27FC236}">
                  <a16:creationId xmlns:a16="http://schemas.microsoft.com/office/drawing/2014/main" id="{39D45409-72C3-9848-A204-21218B58C04F}"/>
                </a:ext>
              </a:extLst>
            </p:cNvPr>
            <p:cNvSpPr>
              <a:spLocks noChangeArrowheads="1"/>
            </p:cNvSpPr>
            <p:nvPr/>
          </p:nvSpPr>
          <p:spPr bwMode="auto">
            <a:xfrm>
              <a:off x="12252193" y="11676748"/>
              <a:ext cx="529976" cy="489651"/>
            </a:xfrm>
            <a:custGeom>
              <a:avLst/>
              <a:gdLst>
                <a:gd name="T0" fmla="*/ 369 w 810"/>
                <a:gd name="T1" fmla="*/ 88 h 748"/>
                <a:gd name="T2" fmla="*/ 369 w 810"/>
                <a:gd name="T3" fmla="*/ 88 h 748"/>
                <a:gd name="T4" fmla="*/ 131 w 810"/>
                <a:gd name="T5" fmla="*/ 8 h 748"/>
                <a:gd name="T6" fmla="*/ 131 w 810"/>
                <a:gd name="T7" fmla="*/ 8 h 748"/>
                <a:gd name="T8" fmla="*/ 131 w 810"/>
                <a:gd name="T9" fmla="*/ 255 h 748"/>
                <a:gd name="T10" fmla="*/ 131 w 810"/>
                <a:gd name="T11" fmla="*/ 255 h 748"/>
                <a:gd name="T12" fmla="*/ 369 w 810"/>
                <a:gd name="T13" fmla="*/ 562 h 748"/>
                <a:gd name="T14" fmla="*/ 369 w 810"/>
                <a:gd name="T15" fmla="*/ 562 h 748"/>
                <a:gd name="T16" fmla="*/ 580 w 810"/>
                <a:gd name="T17" fmla="*/ 738 h 748"/>
                <a:gd name="T18" fmla="*/ 580 w 810"/>
                <a:gd name="T19" fmla="*/ 738 h 748"/>
                <a:gd name="T20" fmla="*/ 682 w 810"/>
                <a:gd name="T21" fmla="*/ 714 h 748"/>
                <a:gd name="T22" fmla="*/ 682 w 810"/>
                <a:gd name="T23" fmla="*/ 714 h 748"/>
                <a:gd name="T24" fmla="*/ 809 w 810"/>
                <a:gd name="T25" fmla="*/ 526 h 748"/>
                <a:gd name="T26" fmla="*/ 809 w 810"/>
                <a:gd name="T27" fmla="*/ 245 h 748"/>
                <a:gd name="T28" fmla="*/ 433 w 810"/>
                <a:gd name="T29" fmla="*/ 70 h 748"/>
                <a:gd name="T30" fmla="*/ 369 w 810"/>
                <a:gd name="T31" fmla="*/ 88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748">
                  <a:moveTo>
                    <a:pt x="369" y="88"/>
                  </a:moveTo>
                  <a:lnTo>
                    <a:pt x="369" y="88"/>
                  </a:lnTo>
                  <a:cubicBezTo>
                    <a:pt x="369" y="88"/>
                    <a:pt x="193" y="0"/>
                    <a:pt x="131" y="8"/>
                  </a:cubicBezTo>
                  <a:lnTo>
                    <a:pt x="131" y="8"/>
                  </a:lnTo>
                  <a:cubicBezTo>
                    <a:pt x="70" y="18"/>
                    <a:pt x="0" y="114"/>
                    <a:pt x="131" y="255"/>
                  </a:cubicBezTo>
                  <a:lnTo>
                    <a:pt x="131" y="255"/>
                  </a:lnTo>
                  <a:cubicBezTo>
                    <a:pt x="264" y="396"/>
                    <a:pt x="316" y="457"/>
                    <a:pt x="369" y="562"/>
                  </a:cubicBezTo>
                  <a:lnTo>
                    <a:pt x="369" y="562"/>
                  </a:lnTo>
                  <a:cubicBezTo>
                    <a:pt x="422" y="667"/>
                    <a:pt x="457" y="747"/>
                    <a:pt x="580" y="738"/>
                  </a:cubicBezTo>
                  <a:lnTo>
                    <a:pt x="580" y="738"/>
                  </a:lnTo>
                  <a:cubicBezTo>
                    <a:pt x="616" y="736"/>
                    <a:pt x="651" y="726"/>
                    <a:pt x="682" y="714"/>
                  </a:cubicBezTo>
                  <a:lnTo>
                    <a:pt x="682" y="714"/>
                  </a:lnTo>
                  <a:cubicBezTo>
                    <a:pt x="759" y="684"/>
                    <a:pt x="809" y="609"/>
                    <a:pt x="809" y="526"/>
                  </a:cubicBezTo>
                  <a:lnTo>
                    <a:pt x="809" y="245"/>
                  </a:lnTo>
                  <a:lnTo>
                    <a:pt x="433" y="70"/>
                  </a:lnTo>
                  <a:lnTo>
                    <a:pt x="369" y="88"/>
                  </a:lnTo>
                </a:path>
              </a:pathLst>
            </a:custGeom>
            <a:solidFill>
              <a:srgbClr val="14256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4" name="Freeform 54">
              <a:extLst>
                <a:ext uri="{FF2B5EF4-FFF2-40B4-BE49-F238E27FC236}">
                  <a16:creationId xmlns:a16="http://schemas.microsoft.com/office/drawing/2014/main" id="{957548BE-03C5-7B4A-9978-AE2BD6C4162C}"/>
                </a:ext>
              </a:extLst>
            </p:cNvPr>
            <p:cNvSpPr>
              <a:spLocks noChangeArrowheads="1"/>
            </p:cNvSpPr>
            <p:nvPr/>
          </p:nvSpPr>
          <p:spPr bwMode="auto">
            <a:xfrm>
              <a:off x="11673253" y="9199687"/>
              <a:ext cx="1111797" cy="2926387"/>
            </a:xfrm>
            <a:custGeom>
              <a:avLst/>
              <a:gdLst>
                <a:gd name="T0" fmla="*/ 41 w 1702"/>
                <a:gd name="T1" fmla="*/ 914 h 4482"/>
                <a:gd name="T2" fmla="*/ 0 w 1702"/>
                <a:gd name="T3" fmla="*/ 1047 h 4482"/>
                <a:gd name="T4" fmla="*/ 0 w 1702"/>
                <a:gd name="T5" fmla="*/ 1047 h 4482"/>
                <a:gd name="T6" fmla="*/ 137 w 1702"/>
                <a:gd name="T7" fmla="*/ 2390 h 4482"/>
                <a:gd name="T8" fmla="*/ 137 w 1702"/>
                <a:gd name="T9" fmla="*/ 2390 h 4482"/>
                <a:gd name="T10" fmla="*/ 339 w 1702"/>
                <a:gd name="T11" fmla="*/ 4332 h 4482"/>
                <a:gd name="T12" fmla="*/ 339 w 1702"/>
                <a:gd name="T13" fmla="*/ 4332 h 4482"/>
                <a:gd name="T14" fmla="*/ 533 w 1702"/>
                <a:gd name="T15" fmla="*/ 4472 h 4482"/>
                <a:gd name="T16" fmla="*/ 533 w 1702"/>
                <a:gd name="T17" fmla="*/ 4472 h 4482"/>
                <a:gd name="T18" fmla="*/ 866 w 1702"/>
                <a:gd name="T19" fmla="*/ 4376 h 4482"/>
                <a:gd name="T20" fmla="*/ 866 w 1702"/>
                <a:gd name="T21" fmla="*/ 4376 h 4482"/>
                <a:gd name="T22" fmla="*/ 866 w 1702"/>
                <a:gd name="T23" fmla="*/ 3076 h 4482"/>
                <a:gd name="T24" fmla="*/ 866 w 1702"/>
                <a:gd name="T25" fmla="*/ 3076 h 4482"/>
                <a:gd name="T26" fmla="*/ 878 w 1702"/>
                <a:gd name="T27" fmla="*/ 2056 h 4482"/>
                <a:gd name="T28" fmla="*/ 878 w 1702"/>
                <a:gd name="T29" fmla="*/ 2056 h 4482"/>
                <a:gd name="T30" fmla="*/ 1024 w 1702"/>
                <a:gd name="T31" fmla="*/ 2917 h 4482"/>
                <a:gd name="T32" fmla="*/ 1024 w 1702"/>
                <a:gd name="T33" fmla="*/ 2917 h 4482"/>
                <a:gd name="T34" fmla="*/ 1226 w 1702"/>
                <a:gd name="T35" fmla="*/ 4059 h 4482"/>
                <a:gd name="T36" fmla="*/ 1226 w 1702"/>
                <a:gd name="T37" fmla="*/ 4059 h 4482"/>
                <a:gd name="T38" fmla="*/ 1394 w 1702"/>
                <a:gd name="T39" fmla="*/ 4217 h 4482"/>
                <a:gd name="T40" fmla="*/ 1394 w 1702"/>
                <a:gd name="T41" fmla="*/ 4217 h 4482"/>
                <a:gd name="T42" fmla="*/ 1657 w 1702"/>
                <a:gd name="T43" fmla="*/ 4086 h 4482"/>
                <a:gd name="T44" fmla="*/ 1657 w 1702"/>
                <a:gd name="T45" fmla="*/ 4086 h 4482"/>
                <a:gd name="T46" fmla="*/ 1692 w 1702"/>
                <a:gd name="T47" fmla="*/ 2961 h 4482"/>
                <a:gd name="T48" fmla="*/ 1692 w 1702"/>
                <a:gd name="T49" fmla="*/ 2961 h 4482"/>
                <a:gd name="T50" fmla="*/ 1499 w 1702"/>
                <a:gd name="T51" fmla="*/ 2144 h 4482"/>
                <a:gd name="T52" fmla="*/ 1499 w 1702"/>
                <a:gd name="T53" fmla="*/ 2144 h 4482"/>
                <a:gd name="T54" fmla="*/ 1525 w 1702"/>
                <a:gd name="T55" fmla="*/ 571 h 4482"/>
                <a:gd name="T56" fmla="*/ 1525 w 1702"/>
                <a:gd name="T57" fmla="*/ 571 h 4482"/>
                <a:gd name="T58" fmla="*/ 919 w 1702"/>
                <a:gd name="T59" fmla="*/ 0 h 4482"/>
                <a:gd name="T60" fmla="*/ 41 w 1702"/>
                <a:gd name="T61" fmla="*/ 914 h 4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02" h="4482">
                  <a:moveTo>
                    <a:pt x="41" y="914"/>
                  </a:moveTo>
                  <a:lnTo>
                    <a:pt x="0" y="1047"/>
                  </a:lnTo>
                  <a:lnTo>
                    <a:pt x="0" y="1047"/>
                  </a:lnTo>
                  <a:cubicBezTo>
                    <a:pt x="0" y="1047"/>
                    <a:pt x="14" y="1827"/>
                    <a:pt x="137" y="2390"/>
                  </a:cubicBezTo>
                  <a:lnTo>
                    <a:pt x="137" y="2390"/>
                  </a:lnTo>
                  <a:cubicBezTo>
                    <a:pt x="260" y="2952"/>
                    <a:pt x="339" y="4332"/>
                    <a:pt x="339" y="4332"/>
                  </a:cubicBezTo>
                  <a:lnTo>
                    <a:pt x="339" y="4332"/>
                  </a:lnTo>
                  <a:cubicBezTo>
                    <a:pt x="339" y="4332"/>
                    <a:pt x="365" y="4463"/>
                    <a:pt x="533" y="4472"/>
                  </a:cubicBezTo>
                  <a:lnTo>
                    <a:pt x="533" y="4472"/>
                  </a:lnTo>
                  <a:cubicBezTo>
                    <a:pt x="700" y="4481"/>
                    <a:pt x="866" y="4376"/>
                    <a:pt x="866" y="4376"/>
                  </a:cubicBezTo>
                  <a:lnTo>
                    <a:pt x="866" y="4376"/>
                  </a:lnTo>
                  <a:cubicBezTo>
                    <a:pt x="866" y="4376"/>
                    <a:pt x="893" y="3559"/>
                    <a:pt x="866" y="3076"/>
                  </a:cubicBezTo>
                  <a:lnTo>
                    <a:pt x="866" y="3076"/>
                  </a:lnTo>
                  <a:cubicBezTo>
                    <a:pt x="840" y="2592"/>
                    <a:pt x="811" y="2302"/>
                    <a:pt x="878" y="2056"/>
                  </a:cubicBezTo>
                  <a:lnTo>
                    <a:pt x="878" y="2056"/>
                  </a:lnTo>
                  <a:cubicBezTo>
                    <a:pt x="878" y="2056"/>
                    <a:pt x="937" y="2592"/>
                    <a:pt x="1024" y="2917"/>
                  </a:cubicBezTo>
                  <a:lnTo>
                    <a:pt x="1024" y="2917"/>
                  </a:lnTo>
                  <a:cubicBezTo>
                    <a:pt x="1113" y="3243"/>
                    <a:pt x="1192" y="3814"/>
                    <a:pt x="1226" y="4059"/>
                  </a:cubicBezTo>
                  <a:lnTo>
                    <a:pt x="1226" y="4059"/>
                  </a:lnTo>
                  <a:cubicBezTo>
                    <a:pt x="1226" y="4059"/>
                    <a:pt x="1262" y="4217"/>
                    <a:pt x="1394" y="4217"/>
                  </a:cubicBezTo>
                  <a:lnTo>
                    <a:pt x="1394" y="4217"/>
                  </a:lnTo>
                  <a:cubicBezTo>
                    <a:pt x="1525" y="4217"/>
                    <a:pt x="1569" y="4192"/>
                    <a:pt x="1657" y="4086"/>
                  </a:cubicBezTo>
                  <a:lnTo>
                    <a:pt x="1657" y="4086"/>
                  </a:lnTo>
                  <a:cubicBezTo>
                    <a:pt x="1657" y="4086"/>
                    <a:pt x="1701" y="3304"/>
                    <a:pt x="1692" y="2961"/>
                  </a:cubicBezTo>
                  <a:lnTo>
                    <a:pt x="1692" y="2961"/>
                  </a:lnTo>
                  <a:cubicBezTo>
                    <a:pt x="1683" y="2619"/>
                    <a:pt x="1499" y="2144"/>
                    <a:pt x="1499" y="2144"/>
                  </a:cubicBezTo>
                  <a:lnTo>
                    <a:pt x="1499" y="2144"/>
                  </a:lnTo>
                  <a:cubicBezTo>
                    <a:pt x="1499" y="2144"/>
                    <a:pt x="1543" y="906"/>
                    <a:pt x="1525" y="571"/>
                  </a:cubicBezTo>
                  <a:lnTo>
                    <a:pt x="1525" y="571"/>
                  </a:lnTo>
                  <a:cubicBezTo>
                    <a:pt x="1508" y="237"/>
                    <a:pt x="919" y="0"/>
                    <a:pt x="919" y="0"/>
                  </a:cubicBezTo>
                  <a:lnTo>
                    <a:pt x="41" y="914"/>
                  </a:lnTo>
                </a:path>
              </a:pathLst>
            </a:custGeom>
            <a:solidFill>
              <a:srgbClr val="12080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5" name="Freeform 55">
              <a:extLst>
                <a:ext uri="{FF2B5EF4-FFF2-40B4-BE49-F238E27FC236}">
                  <a16:creationId xmlns:a16="http://schemas.microsoft.com/office/drawing/2014/main" id="{275AF763-A06C-954E-B841-B82CE781E436}"/>
                </a:ext>
              </a:extLst>
            </p:cNvPr>
            <p:cNvSpPr>
              <a:spLocks noChangeArrowheads="1"/>
            </p:cNvSpPr>
            <p:nvPr/>
          </p:nvSpPr>
          <p:spPr bwMode="auto">
            <a:xfrm>
              <a:off x="11030946" y="7488787"/>
              <a:ext cx="1996049" cy="2491462"/>
            </a:xfrm>
            <a:custGeom>
              <a:avLst/>
              <a:gdLst>
                <a:gd name="T0" fmla="*/ 1466 w 3058"/>
                <a:gd name="T1" fmla="*/ 351 h 3814"/>
                <a:gd name="T2" fmla="*/ 1466 w 3058"/>
                <a:gd name="T3" fmla="*/ 351 h 3814"/>
                <a:gd name="T4" fmla="*/ 1018 w 3058"/>
                <a:gd name="T5" fmla="*/ 615 h 3814"/>
                <a:gd name="T6" fmla="*/ 1018 w 3058"/>
                <a:gd name="T7" fmla="*/ 615 h 3814"/>
                <a:gd name="T8" fmla="*/ 852 w 3058"/>
                <a:gd name="T9" fmla="*/ 1309 h 3814"/>
                <a:gd name="T10" fmla="*/ 852 w 3058"/>
                <a:gd name="T11" fmla="*/ 1309 h 3814"/>
                <a:gd name="T12" fmla="*/ 799 w 3058"/>
                <a:gd name="T13" fmla="*/ 1704 h 3814"/>
                <a:gd name="T14" fmla="*/ 799 w 3058"/>
                <a:gd name="T15" fmla="*/ 1704 h 3814"/>
                <a:gd name="T16" fmla="*/ 289 w 3058"/>
                <a:gd name="T17" fmla="*/ 1414 h 3814"/>
                <a:gd name="T18" fmla="*/ 289 w 3058"/>
                <a:gd name="T19" fmla="*/ 1414 h 3814"/>
                <a:gd name="T20" fmla="*/ 70 w 3058"/>
                <a:gd name="T21" fmla="*/ 1757 h 3814"/>
                <a:gd name="T22" fmla="*/ 70 w 3058"/>
                <a:gd name="T23" fmla="*/ 1757 h 3814"/>
                <a:gd name="T24" fmla="*/ 615 w 3058"/>
                <a:gd name="T25" fmla="*/ 2135 h 3814"/>
                <a:gd name="T26" fmla="*/ 615 w 3058"/>
                <a:gd name="T27" fmla="*/ 2135 h 3814"/>
                <a:gd name="T28" fmla="*/ 1105 w 3058"/>
                <a:gd name="T29" fmla="*/ 2381 h 3814"/>
                <a:gd name="T30" fmla="*/ 1105 w 3058"/>
                <a:gd name="T31" fmla="*/ 2381 h 3814"/>
                <a:gd name="T32" fmla="*/ 983 w 3058"/>
                <a:gd name="T33" fmla="*/ 2926 h 3814"/>
                <a:gd name="T34" fmla="*/ 983 w 3058"/>
                <a:gd name="T35" fmla="*/ 2926 h 3814"/>
                <a:gd name="T36" fmla="*/ 930 w 3058"/>
                <a:gd name="T37" fmla="*/ 3637 h 3814"/>
                <a:gd name="T38" fmla="*/ 930 w 3058"/>
                <a:gd name="T39" fmla="*/ 3637 h 3814"/>
                <a:gd name="T40" fmla="*/ 1528 w 3058"/>
                <a:gd name="T41" fmla="*/ 3787 h 3814"/>
                <a:gd name="T42" fmla="*/ 1528 w 3058"/>
                <a:gd name="T43" fmla="*/ 3787 h 3814"/>
                <a:gd name="T44" fmla="*/ 1923 w 3058"/>
                <a:gd name="T45" fmla="*/ 3673 h 3814"/>
                <a:gd name="T46" fmla="*/ 2054 w 3058"/>
                <a:gd name="T47" fmla="*/ 3145 h 3814"/>
                <a:gd name="T48" fmla="*/ 2054 w 3058"/>
                <a:gd name="T49" fmla="*/ 3584 h 3814"/>
                <a:gd name="T50" fmla="*/ 2054 w 3058"/>
                <a:gd name="T51" fmla="*/ 3584 h 3814"/>
                <a:gd name="T52" fmla="*/ 2511 w 3058"/>
                <a:gd name="T53" fmla="*/ 3189 h 3814"/>
                <a:gd name="T54" fmla="*/ 2511 w 3058"/>
                <a:gd name="T55" fmla="*/ 3189 h 3814"/>
                <a:gd name="T56" fmla="*/ 2458 w 3058"/>
                <a:gd name="T57" fmla="*/ 2530 h 3814"/>
                <a:gd name="T58" fmla="*/ 2458 w 3058"/>
                <a:gd name="T59" fmla="*/ 2530 h 3814"/>
                <a:gd name="T60" fmla="*/ 2564 w 3058"/>
                <a:gd name="T61" fmla="*/ 308 h 3814"/>
                <a:gd name="T62" fmla="*/ 2564 w 3058"/>
                <a:gd name="T63" fmla="*/ 308 h 3814"/>
                <a:gd name="T64" fmla="*/ 1923 w 3058"/>
                <a:gd name="T65" fmla="*/ 140 h 3814"/>
                <a:gd name="T66" fmla="*/ 1466 w 3058"/>
                <a:gd name="T67" fmla="*/ 351 h 3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8" h="3814">
                  <a:moveTo>
                    <a:pt x="1466" y="351"/>
                  </a:moveTo>
                  <a:lnTo>
                    <a:pt x="1466" y="351"/>
                  </a:lnTo>
                  <a:cubicBezTo>
                    <a:pt x="1466" y="351"/>
                    <a:pt x="1185" y="457"/>
                    <a:pt x="1018" y="615"/>
                  </a:cubicBezTo>
                  <a:lnTo>
                    <a:pt x="1018" y="615"/>
                  </a:lnTo>
                  <a:cubicBezTo>
                    <a:pt x="852" y="773"/>
                    <a:pt x="870" y="1072"/>
                    <a:pt x="852" y="1309"/>
                  </a:cubicBezTo>
                  <a:lnTo>
                    <a:pt x="852" y="1309"/>
                  </a:lnTo>
                  <a:cubicBezTo>
                    <a:pt x="834" y="1547"/>
                    <a:pt x="799" y="1704"/>
                    <a:pt x="799" y="1704"/>
                  </a:cubicBezTo>
                  <a:lnTo>
                    <a:pt x="799" y="1704"/>
                  </a:lnTo>
                  <a:cubicBezTo>
                    <a:pt x="799" y="1704"/>
                    <a:pt x="342" y="1432"/>
                    <a:pt x="289" y="1414"/>
                  </a:cubicBezTo>
                  <a:lnTo>
                    <a:pt x="289" y="1414"/>
                  </a:lnTo>
                  <a:cubicBezTo>
                    <a:pt x="289" y="1414"/>
                    <a:pt x="0" y="1476"/>
                    <a:pt x="70" y="1757"/>
                  </a:cubicBezTo>
                  <a:lnTo>
                    <a:pt x="70" y="1757"/>
                  </a:lnTo>
                  <a:cubicBezTo>
                    <a:pt x="70" y="1757"/>
                    <a:pt x="421" y="2003"/>
                    <a:pt x="615" y="2135"/>
                  </a:cubicBezTo>
                  <a:lnTo>
                    <a:pt x="615" y="2135"/>
                  </a:lnTo>
                  <a:cubicBezTo>
                    <a:pt x="808" y="2267"/>
                    <a:pt x="983" y="2381"/>
                    <a:pt x="1105" y="2381"/>
                  </a:cubicBezTo>
                  <a:lnTo>
                    <a:pt x="1105" y="2381"/>
                  </a:lnTo>
                  <a:cubicBezTo>
                    <a:pt x="1105" y="2381"/>
                    <a:pt x="1062" y="2627"/>
                    <a:pt x="983" y="2926"/>
                  </a:cubicBezTo>
                  <a:lnTo>
                    <a:pt x="983" y="2926"/>
                  </a:lnTo>
                  <a:cubicBezTo>
                    <a:pt x="903" y="3225"/>
                    <a:pt x="930" y="3637"/>
                    <a:pt x="930" y="3637"/>
                  </a:cubicBezTo>
                  <a:lnTo>
                    <a:pt x="930" y="3637"/>
                  </a:lnTo>
                  <a:cubicBezTo>
                    <a:pt x="930" y="3637"/>
                    <a:pt x="1246" y="3813"/>
                    <a:pt x="1528" y="3787"/>
                  </a:cubicBezTo>
                  <a:lnTo>
                    <a:pt x="1528" y="3787"/>
                  </a:lnTo>
                  <a:cubicBezTo>
                    <a:pt x="1808" y="3761"/>
                    <a:pt x="1923" y="3673"/>
                    <a:pt x="1923" y="3673"/>
                  </a:cubicBezTo>
                  <a:lnTo>
                    <a:pt x="2054" y="3145"/>
                  </a:lnTo>
                  <a:lnTo>
                    <a:pt x="2054" y="3584"/>
                  </a:lnTo>
                  <a:lnTo>
                    <a:pt x="2054" y="3584"/>
                  </a:lnTo>
                  <a:cubicBezTo>
                    <a:pt x="2054" y="3584"/>
                    <a:pt x="2380" y="3427"/>
                    <a:pt x="2511" y="3189"/>
                  </a:cubicBezTo>
                  <a:lnTo>
                    <a:pt x="2511" y="3189"/>
                  </a:lnTo>
                  <a:cubicBezTo>
                    <a:pt x="2511" y="3189"/>
                    <a:pt x="2494" y="2698"/>
                    <a:pt x="2458" y="2530"/>
                  </a:cubicBezTo>
                  <a:lnTo>
                    <a:pt x="2458" y="2530"/>
                  </a:lnTo>
                  <a:cubicBezTo>
                    <a:pt x="2365" y="2088"/>
                    <a:pt x="3057" y="1417"/>
                    <a:pt x="2564" y="308"/>
                  </a:cubicBezTo>
                  <a:lnTo>
                    <a:pt x="2564" y="308"/>
                  </a:lnTo>
                  <a:cubicBezTo>
                    <a:pt x="2494" y="149"/>
                    <a:pt x="2212" y="0"/>
                    <a:pt x="1923" y="140"/>
                  </a:cubicBezTo>
                  <a:lnTo>
                    <a:pt x="1466" y="351"/>
                  </a:lnTo>
                </a:path>
              </a:pathLst>
            </a:custGeom>
            <a:solidFill>
              <a:srgbClr val="362F4E"/>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6" name="Freeform 56">
              <a:extLst>
                <a:ext uri="{FF2B5EF4-FFF2-40B4-BE49-F238E27FC236}">
                  <a16:creationId xmlns:a16="http://schemas.microsoft.com/office/drawing/2014/main" id="{D8C927DE-AA8B-B349-9CF7-F23378BA01DA}"/>
                </a:ext>
              </a:extLst>
            </p:cNvPr>
            <p:cNvSpPr>
              <a:spLocks noChangeArrowheads="1"/>
            </p:cNvSpPr>
            <p:nvPr/>
          </p:nvSpPr>
          <p:spPr bwMode="auto">
            <a:xfrm>
              <a:off x="9731928" y="11823644"/>
              <a:ext cx="1612969" cy="558779"/>
            </a:xfrm>
            <a:custGeom>
              <a:avLst/>
              <a:gdLst>
                <a:gd name="T0" fmla="*/ 1610 w 2469"/>
                <a:gd name="T1" fmla="*/ 84 h 857"/>
                <a:gd name="T2" fmla="*/ 1610 w 2469"/>
                <a:gd name="T3" fmla="*/ 84 h 857"/>
                <a:gd name="T4" fmla="*/ 2468 w 2469"/>
                <a:gd name="T5" fmla="*/ 162 h 857"/>
                <a:gd name="T6" fmla="*/ 2468 w 2469"/>
                <a:gd name="T7" fmla="*/ 162 h 857"/>
                <a:gd name="T8" fmla="*/ 1509 w 2469"/>
                <a:gd name="T9" fmla="*/ 167 h 857"/>
                <a:gd name="T10" fmla="*/ 1509 w 2469"/>
                <a:gd name="T11" fmla="*/ 167 h 857"/>
                <a:gd name="T12" fmla="*/ 1148 w 2469"/>
                <a:gd name="T13" fmla="*/ 260 h 857"/>
                <a:gd name="T14" fmla="*/ 1148 w 2469"/>
                <a:gd name="T15" fmla="*/ 260 h 857"/>
                <a:gd name="T16" fmla="*/ 1112 w 2469"/>
                <a:gd name="T17" fmla="*/ 305 h 857"/>
                <a:gd name="T18" fmla="*/ 1112 w 2469"/>
                <a:gd name="T19" fmla="*/ 305 h 857"/>
                <a:gd name="T20" fmla="*/ 206 w 2469"/>
                <a:gd name="T21" fmla="*/ 833 h 857"/>
                <a:gd name="T22" fmla="*/ 206 w 2469"/>
                <a:gd name="T23" fmla="*/ 833 h 857"/>
                <a:gd name="T24" fmla="*/ 0 w 2469"/>
                <a:gd name="T25" fmla="*/ 702 h 857"/>
                <a:gd name="T26" fmla="*/ 0 w 2469"/>
                <a:gd name="T27" fmla="*/ 702 h 857"/>
                <a:gd name="T28" fmla="*/ 1027 w 2469"/>
                <a:gd name="T29" fmla="*/ 208 h 857"/>
                <a:gd name="T30" fmla="*/ 1027 w 2469"/>
                <a:gd name="T31" fmla="*/ 208 h 857"/>
                <a:gd name="T32" fmla="*/ 1610 w 2469"/>
                <a:gd name="T33" fmla="*/ 84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9" h="857">
                  <a:moveTo>
                    <a:pt x="1610" y="84"/>
                  </a:moveTo>
                  <a:lnTo>
                    <a:pt x="1610" y="84"/>
                  </a:lnTo>
                  <a:cubicBezTo>
                    <a:pt x="1979" y="260"/>
                    <a:pt x="2265" y="287"/>
                    <a:pt x="2468" y="162"/>
                  </a:cubicBezTo>
                  <a:lnTo>
                    <a:pt x="2468" y="162"/>
                  </a:lnTo>
                  <a:cubicBezTo>
                    <a:pt x="2142" y="417"/>
                    <a:pt x="1822" y="419"/>
                    <a:pt x="1509" y="167"/>
                  </a:cubicBezTo>
                  <a:lnTo>
                    <a:pt x="1509" y="167"/>
                  </a:lnTo>
                  <a:cubicBezTo>
                    <a:pt x="1412" y="134"/>
                    <a:pt x="1291" y="165"/>
                    <a:pt x="1148" y="260"/>
                  </a:cubicBezTo>
                  <a:lnTo>
                    <a:pt x="1148" y="260"/>
                  </a:lnTo>
                  <a:cubicBezTo>
                    <a:pt x="1145" y="279"/>
                    <a:pt x="1133" y="295"/>
                    <a:pt x="1112" y="305"/>
                  </a:cubicBezTo>
                  <a:lnTo>
                    <a:pt x="1112" y="305"/>
                  </a:lnTo>
                  <a:cubicBezTo>
                    <a:pt x="508" y="657"/>
                    <a:pt x="206" y="833"/>
                    <a:pt x="206" y="833"/>
                  </a:cubicBezTo>
                  <a:lnTo>
                    <a:pt x="206" y="833"/>
                  </a:lnTo>
                  <a:cubicBezTo>
                    <a:pt x="115" y="856"/>
                    <a:pt x="47" y="813"/>
                    <a:pt x="0" y="702"/>
                  </a:cubicBezTo>
                  <a:lnTo>
                    <a:pt x="0" y="702"/>
                  </a:lnTo>
                  <a:cubicBezTo>
                    <a:pt x="685" y="373"/>
                    <a:pt x="1027" y="208"/>
                    <a:pt x="1027" y="208"/>
                  </a:cubicBezTo>
                  <a:lnTo>
                    <a:pt x="1027" y="208"/>
                  </a:lnTo>
                  <a:cubicBezTo>
                    <a:pt x="1287" y="41"/>
                    <a:pt x="1481" y="0"/>
                    <a:pt x="1610" y="84"/>
                  </a:cubicBez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47" name="Freeform 57">
              <a:extLst>
                <a:ext uri="{FF2B5EF4-FFF2-40B4-BE49-F238E27FC236}">
                  <a16:creationId xmlns:a16="http://schemas.microsoft.com/office/drawing/2014/main" id="{45702344-3A3C-3B43-BFB6-147B4EE98BC0}"/>
                </a:ext>
              </a:extLst>
            </p:cNvPr>
            <p:cNvSpPr>
              <a:spLocks noChangeArrowheads="1"/>
            </p:cNvSpPr>
            <p:nvPr/>
          </p:nvSpPr>
          <p:spPr bwMode="auto">
            <a:xfrm>
              <a:off x="9184671" y="11593220"/>
              <a:ext cx="616385" cy="360037"/>
            </a:xfrm>
            <a:custGeom>
              <a:avLst/>
              <a:gdLst>
                <a:gd name="T0" fmla="*/ 750 w 943"/>
                <a:gd name="T1" fmla="*/ 0 h 550"/>
                <a:gd name="T2" fmla="*/ 0 w 943"/>
                <a:gd name="T3" fmla="*/ 432 h 550"/>
                <a:gd name="T4" fmla="*/ 202 w 943"/>
                <a:gd name="T5" fmla="*/ 549 h 550"/>
                <a:gd name="T6" fmla="*/ 942 w 943"/>
                <a:gd name="T7" fmla="*/ 122 h 550"/>
                <a:gd name="T8" fmla="*/ 750 w 943"/>
                <a:gd name="T9" fmla="*/ 0 h 550"/>
              </a:gdLst>
              <a:ahLst/>
              <a:cxnLst>
                <a:cxn ang="0">
                  <a:pos x="T0" y="T1"/>
                </a:cxn>
                <a:cxn ang="0">
                  <a:pos x="T2" y="T3"/>
                </a:cxn>
                <a:cxn ang="0">
                  <a:pos x="T4" y="T5"/>
                </a:cxn>
                <a:cxn ang="0">
                  <a:pos x="T6" y="T7"/>
                </a:cxn>
                <a:cxn ang="0">
                  <a:pos x="T8" y="T9"/>
                </a:cxn>
              </a:cxnLst>
              <a:rect l="0" t="0" r="r" b="b"/>
              <a:pathLst>
                <a:path w="943" h="550">
                  <a:moveTo>
                    <a:pt x="750" y="0"/>
                  </a:moveTo>
                  <a:lnTo>
                    <a:pt x="0" y="432"/>
                  </a:lnTo>
                  <a:lnTo>
                    <a:pt x="202" y="549"/>
                  </a:lnTo>
                  <a:lnTo>
                    <a:pt x="942" y="122"/>
                  </a:lnTo>
                  <a:lnTo>
                    <a:pt x="750" y="0"/>
                  </a:lnTo>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48" name="Freeform 58">
              <a:extLst>
                <a:ext uri="{FF2B5EF4-FFF2-40B4-BE49-F238E27FC236}">
                  <a16:creationId xmlns:a16="http://schemas.microsoft.com/office/drawing/2014/main" id="{C9C934EB-7E83-F04D-A357-AFFEC07BF669}"/>
                </a:ext>
              </a:extLst>
            </p:cNvPr>
            <p:cNvSpPr>
              <a:spLocks noChangeArrowheads="1"/>
            </p:cNvSpPr>
            <p:nvPr/>
          </p:nvSpPr>
          <p:spPr bwMode="auto">
            <a:xfrm>
              <a:off x="10613300" y="10841459"/>
              <a:ext cx="913057" cy="1163642"/>
            </a:xfrm>
            <a:custGeom>
              <a:avLst/>
              <a:gdLst>
                <a:gd name="T0" fmla="*/ 245 w 1399"/>
                <a:gd name="T1" fmla="*/ 622 h 1782"/>
                <a:gd name="T2" fmla="*/ 245 w 1399"/>
                <a:gd name="T3" fmla="*/ 622 h 1782"/>
                <a:gd name="T4" fmla="*/ 1168 w 1399"/>
                <a:gd name="T5" fmla="*/ 157 h 1782"/>
                <a:gd name="T6" fmla="*/ 1398 w 1399"/>
                <a:gd name="T7" fmla="*/ 289 h 1782"/>
                <a:gd name="T8" fmla="*/ 1310 w 1399"/>
                <a:gd name="T9" fmla="*/ 435 h 1782"/>
                <a:gd name="T10" fmla="*/ 1310 w 1399"/>
                <a:gd name="T11" fmla="*/ 435 h 1782"/>
                <a:gd name="T12" fmla="*/ 1260 w 1399"/>
                <a:gd name="T13" fmla="*/ 373 h 1782"/>
                <a:gd name="T14" fmla="*/ 1260 w 1399"/>
                <a:gd name="T15" fmla="*/ 373 h 1782"/>
                <a:gd name="T16" fmla="*/ 540 w 1399"/>
                <a:gd name="T17" fmla="*/ 792 h 1782"/>
                <a:gd name="T18" fmla="*/ 540 w 1399"/>
                <a:gd name="T19" fmla="*/ 792 h 1782"/>
                <a:gd name="T20" fmla="*/ 517 w 1399"/>
                <a:gd name="T21" fmla="*/ 1625 h 1782"/>
                <a:gd name="T22" fmla="*/ 517 w 1399"/>
                <a:gd name="T23" fmla="*/ 1625 h 1782"/>
                <a:gd name="T24" fmla="*/ 586 w 1399"/>
                <a:gd name="T25" fmla="*/ 1639 h 1782"/>
                <a:gd name="T26" fmla="*/ 500 w 1399"/>
                <a:gd name="T27" fmla="*/ 1781 h 1782"/>
                <a:gd name="T28" fmla="*/ 279 w 1399"/>
                <a:gd name="T29" fmla="*/ 1655 h 1782"/>
                <a:gd name="T30" fmla="*/ 279 w 1399"/>
                <a:gd name="T31" fmla="*/ 1655 h 1782"/>
                <a:gd name="T32" fmla="*/ 245 w 1399"/>
                <a:gd name="T33" fmla="*/ 622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99" h="1782">
                  <a:moveTo>
                    <a:pt x="245" y="622"/>
                  </a:moveTo>
                  <a:lnTo>
                    <a:pt x="245" y="622"/>
                  </a:lnTo>
                  <a:cubicBezTo>
                    <a:pt x="491" y="208"/>
                    <a:pt x="904" y="0"/>
                    <a:pt x="1168" y="157"/>
                  </a:cubicBezTo>
                  <a:lnTo>
                    <a:pt x="1398" y="289"/>
                  </a:lnTo>
                  <a:lnTo>
                    <a:pt x="1310" y="435"/>
                  </a:lnTo>
                  <a:lnTo>
                    <a:pt x="1310" y="435"/>
                  </a:lnTo>
                  <a:cubicBezTo>
                    <a:pt x="1295" y="413"/>
                    <a:pt x="1279" y="392"/>
                    <a:pt x="1260" y="373"/>
                  </a:cubicBezTo>
                  <a:lnTo>
                    <a:pt x="1260" y="373"/>
                  </a:lnTo>
                  <a:cubicBezTo>
                    <a:pt x="1037" y="301"/>
                    <a:pt x="729" y="474"/>
                    <a:pt x="540" y="792"/>
                  </a:cubicBezTo>
                  <a:lnTo>
                    <a:pt x="540" y="792"/>
                  </a:lnTo>
                  <a:cubicBezTo>
                    <a:pt x="351" y="1110"/>
                    <a:pt x="346" y="1463"/>
                    <a:pt x="517" y="1625"/>
                  </a:cubicBezTo>
                  <a:lnTo>
                    <a:pt x="517" y="1625"/>
                  </a:lnTo>
                  <a:cubicBezTo>
                    <a:pt x="539" y="1632"/>
                    <a:pt x="562" y="1636"/>
                    <a:pt x="586" y="1639"/>
                  </a:cubicBezTo>
                  <a:lnTo>
                    <a:pt x="500" y="1781"/>
                  </a:lnTo>
                  <a:lnTo>
                    <a:pt x="279" y="1655"/>
                  </a:lnTo>
                  <a:lnTo>
                    <a:pt x="279" y="1655"/>
                  </a:lnTo>
                  <a:cubicBezTo>
                    <a:pt x="15" y="1498"/>
                    <a:pt x="0" y="1035"/>
                    <a:pt x="245" y="622"/>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49" name="Freeform 59">
              <a:extLst>
                <a:ext uri="{FF2B5EF4-FFF2-40B4-BE49-F238E27FC236}">
                  <a16:creationId xmlns:a16="http://schemas.microsoft.com/office/drawing/2014/main" id="{98B2B11A-A523-9149-B010-77023A8B5DB0}"/>
                </a:ext>
              </a:extLst>
            </p:cNvPr>
            <p:cNvSpPr>
              <a:spLocks noChangeArrowheads="1"/>
            </p:cNvSpPr>
            <p:nvPr/>
          </p:nvSpPr>
          <p:spPr bwMode="auto">
            <a:xfrm>
              <a:off x="10757316" y="10924989"/>
              <a:ext cx="944739" cy="1183803"/>
            </a:xfrm>
            <a:custGeom>
              <a:avLst/>
              <a:gdLst>
                <a:gd name="T0" fmla="*/ 296 w 1447"/>
                <a:gd name="T1" fmla="*/ 1498 h 1812"/>
                <a:gd name="T2" fmla="*/ 296 w 1447"/>
                <a:gd name="T3" fmla="*/ 1498 h 1812"/>
                <a:gd name="T4" fmla="*/ 1016 w 1447"/>
                <a:gd name="T5" fmla="*/ 1079 h 1812"/>
                <a:gd name="T6" fmla="*/ 1016 w 1447"/>
                <a:gd name="T7" fmla="*/ 1079 h 1812"/>
                <a:gd name="T8" fmla="*/ 1039 w 1447"/>
                <a:gd name="T9" fmla="*/ 246 h 1812"/>
                <a:gd name="T10" fmla="*/ 1039 w 1447"/>
                <a:gd name="T11" fmla="*/ 246 h 1812"/>
                <a:gd name="T12" fmla="*/ 319 w 1447"/>
                <a:gd name="T13" fmla="*/ 665 h 1812"/>
                <a:gd name="T14" fmla="*/ 319 w 1447"/>
                <a:gd name="T15" fmla="*/ 665 h 1812"/>
                <a:gd name="T16" fmla="*/ 296 w 1447"/>
                <a:gd name="T17" fmla="*/ 1498 h 1812"/>
                <a:gd name="T18" fmla="*/ 245 w 1447"/>
                <a:gd name="T19" fmla="*/ 621 h 1812"/>
                <a:gd name="T20" fmla="*/ 245 w 1447"/>
                <a:gd name="T21" fmla="*/ 621 h 1812"/>
                <a:gd name="T22" fmla="*/ 1168 w 1447"/>
                <a:gd name="T23" fmla="*/ 156 h 1812"/>
                <a:gd name="T24" fmla="*/ 1168 w 1447"/>
                <a:gd name="T25" fmla="*/ 156 h 1812"/>
                <a:gd name="T26" fmla="*/ 1202 w 1447"/>
                <a:gd name="T27" fmla="*/ 1189 h 1812"/>
                <a:gd name="T28" fmla="*/ 1202 w 1447"/>
                <a:gd name="T29" fmla="*/ 1189 h 1812"/>
                <a:gd name="T30" fmla="*/ 279 w 1447"/>
                <a:gd name="T31" fmla="*/ 1654 h 1812"/>
                <a:gd name="T32" fmla="*/ 279 w 1447"/>
                <a:gd name="T33" fmla="*/ 1654 h 1812"/>
                <a:gd name="T34" fmla="*/ 245 w 1447"/>
                <a:gd name="T35" fmla="*/ 621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7" h="1812">
                  <a:moveTo>
                    <a:pt x="296" y="1498"/>
                  </a:moveTo>
                  <a:lnTo>
                    <a:pt x="296" y="1498"/>
                  </a:lnTo>
                  <a:cubicBezTo>
                    <a:pt x="519" y="1570"/>
                    <a:pt x="827" y="1397"/>
                    <a:pt x="1016" y="1079"/>
                  </a:cubicBezTo>
                  <a:lnTo>
                    <a:pt x="1016" y="1079"/>
                  </a:lnTo>
                  <a:cubicBezTo>
                    <a:pt x="1205" y="760"/>
                    <a:pt x="1210" y="408"/>
                    <a:pt x="1039" y="246"/>
                  </a:cubicBezTo>
                  <a:lnTo>
                    <a:pt x="1039" y="246"/>
                  </a:lnTo>
                  <a:cubicBezTo>
                    <a:pt x="816" y="174"/>
                    <a:pt x="508" y="347"/>
                    <a:pt x="319" y="665"/>
                  </a:cubicBezTo>
                  <a:lnTo>
                    <a:pt x="319" y="665"/>
                  </a:lnTo>
                  <a:cubicBezTo>
                    <a:pt x="130" y="983"/>
                    <a:pt x="125" y="1336"/>
                    <a:pt x="296" y="1498"/>
                  </a:cubicBezTo>
                  <a:close/>
                  <a:moveTo>
                    <a:pt x="245" y="621"/>
                  </a:moveTo>
                  <a:lnTo>
                    <a:pt x="245" y="621"/>
                  </a:lnTo>
                  <a:cubicBezTo>
                    <a:pt x="491" y="207"/>
                    <a:pt x="903" y="0"/>
                    <a:pt x="1168" y="156"/>
                  </a:cubicBezTo>
                  <a:lnTo>
                    <a:pt x="1168" y="156"/>
                  </a:lnTo>
                  <a:cubicBezTo>
                    <a:pt x="1431" y="313"/>
                    <a:pt x="1446" y="775"/>
                    <a:pt x="1202" y="1189"/>
                  </a:cubicBezTo>
                  <a:lnTo>
                    <a:pt x="1202" y="1189"/>
                  </a:lnTo>
                  <a:cubicBezTo>
                    <a:pt x="956" y="1603"/>
                    <a:pt x="544" y="1811"/>
                    <a:pt x="279" y="1654"/>
                  </a:cubicBezTo>
                  <a:lnTo>
                    <a:pt x="279" y="1654"/>
                  </a:lnTo>
                  <a:cubicBezTo>
                    <a:pt x="15" y="1497"/>
                    <a:pt x="0" y="1035"/>
                    <a:pt x="245" y="621"/>
                  </a:cubicBezTo>
                  <a:close/>
                </a:path>
              </a:pathLst>
            </a:custGeom>
            <a:solidFill>
              <a:schemeClr val="accent5">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0" name="Freeform 60">
              <a:extLst>
                <a:ext uri="{FF2B5EF4-FFF2-40B4-BE49-F238E27FC236}">
                  <a16:creationId xmlns:a16="http://schemas.microsoft.com/office/drawing/2014/main" id="{D8F9D55C-797E-4F4C-A5F6-AC9606311B08}"/>
                </a:ext>
              </a:extLst>
            </p:cNvPr>
            <p:cNvSpPr>
              <a:spLocks noChangeArrowheads="1"/>
            </p:cNvSpPr>
            <p:nvPr/>
          </p:nvSpPr>
          <p:spPr bwMode="auto">
            <a:xfrm>
              <a:off x="10950298" y="11060362"/>
              <a:ext cx="682631" cy="956260"/>
            </a:xfrm>
            <a:custGeom>
              <a:avLst/>
              <a:gdLst>
                <a:gd name="T0" fmla="*/ 720 w 1046"/>
                <a:gd name="T1" fmla="*/ 870 h 1466"/>
                <a:gd name="T2" fmla="*/ 720 w 1046"/>
                <a:gd name="T3" fmla="*/ 870 h 1466"/>
                <a:gd name="T4" fmla="*/ 743 w 1046"/>
                <a:gd name="T5" fmla="*/ 37 h 1466"/>
                <a:gd name="T6" fmla="*/ 743 w 1046"/>
                <a:gd name="T7" fmla="*/ 37 h 1466"/>
                <a:gd name="T8" fmla="*/ 419 w 1046"/>
                <a:gd name="T9" fmla="*/ 74 h 1466"/>
                <a:gd name="T10" fmla="*/ 419 w 1046"/>
                <a:gd name="T11" fmla="*/ 74 h 1466"/>
                <a:gd name="T12" fmla="*/ 806 w 1046"/>
                <a:gd name="T13" fmla="*/ 65 h 1466"/>
                <a:gd name="T14" fmla="*/ 806 w 1046"/>
                <a:gd name="T15" fmla="*/ 65 h 1466"/>
                <a:gd name="T16" fmla="*/ 838 w 1046"/>
                <a:gd name="T17" fmla="*/ 940 h 1466"/>
                <a:gd name="T18" fmla="*/ 838 w 1046"/>
                <a:gd name="T19" fmla="*/ 940 h 1466"/>
                <a:gd name="T20" fmla="*/ 55 w 1046"/>
                <a:gd name="T21" fmla="*/ 1331 h 1466"/>
                <a:gd name="T22" fmla="*/ 55 w 1046"/>
                <a:gd name="T23" fmla="*/ 1331 h 1466"/>
                <a:gd name="T24" fmla="*/ 0 w 1046"/>
                <a:gd name="T25" fmla="*/ 1289 h 1466"/>
                <a:gd name="T26" fmla="*/ 0 w 1046"/>
                <a:gd name="T27" fmla="*/ 1289 h 1466"/>
                <a:gd name="T28" fmla="*/ 720 w 1046"/>
                <a:gd name="T29" fmla="*/ 870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6" h="1466">
                  <a:moveTo>
                    <a:pt x="720" y="870"/>
                  </a:moveTo>
                  <a:lnTo>
                    <a:pt x="720" y="870"/>
                  </a:lnTo>
                  <a:cubicBezTo>
                    <a:pt x="909" y="551"/>
                    <a:pt x="914" y="199"/>
                    <a:pt x="743" y="37"/>
                  </a:cubicBezTo>
                  <a:lnTo>
                    <a:pt x="743" y="37"/>
                  </a:lnTo>
                  <a:cubicBezTo>
                    <a:pt x="645" y="6"/>
                    <a:pt x="532" y="21"/>
                    <a:pt x="419" y="74"/>
                  </a:cubicBezTo>
                  <a:lnTo>
                    <a:pt x="419" y="74"/>
                  </a:lnTo>
                  <a:cubicBezTo>
                    <a:pt x="557" y="8"/>
                    <a:pt x="697" y="0"/>
                    <a:pt x="806" y="65"/>
                  </a:cubicBezTo>
                  <a:lnTo>
                    <a:pt x="806" y="65"/>
                  </a:lnTo>
                  <a:cubicBezTo>
                    <a:pt x="1030" y="198"/>
                    <a:pt x="1045" y="590"/>
                    <a:pt x="838" y="940"/>
                  </a:cubicBezTo>
                  <a:lnTo>
                    <a:pt x="838" y="940"/>
                  </a:lnTo>
                  <a:cubicBezTo>
                    <a:pt x="631" y="1289"/>
                    <a:pt x="280" y="1465"/>
                    <a:pt x="55" y="1331"/>
                  </a:cubicBezTo>
                  <a:lnTo>
                    <a:pt x="55" y="1331"/>
                  </a:lnTo>
                  <a:cubicBezTo>
                    <a:pt x="35" y="1319"/>
                    <a:pt x="17" y="1305"/>
                    <a:pt x="0" y="1289"/>
                  </a:cubicBezTo>
                  <a:lnTo>
                    <a:pt x="0" y="1289"/>
                  </a:lnTo>
                  <a:cubicBezTo>
                    <a:pt x="223" y="1361"/>
                    <a:pt x="531" y="1188"/>
                    <a:pt x="720" y="870"/>
                  </a:cubicBezTo>
                </a:path>
              </a:pathLst>
            </a:custGeom>
            <a:solidFill>
              <a:schemeClr val="accent5">
                <a:lumMod val="50000"/>
              </a:schemeClr>
            </a:solidFill>
            <a:ln>
              <a:noFill/>
            </a:ln>
            <a:effectLst/>
          </p:spPr>
          <p:txBody>
            <a:bodyPr wrap="none" anchor="ctr"/>
            <a:lstStyle/>
            <a:p>
              <a:endParaRPr lang="en-US" sz="6532" dirty="0">
                <a:latin typeface="Lato Light" panose="020F0502020204030203" pitchFamily="34" charset="0"/>
              </a:endParaRPr>
            </a:p>
          </p:txBody>
        </p:sp>
        <p:sp>
          <p:nvSpPr>
            <p:cNvPr id="51" name="Freeform 61">
              <a:extLst>
                <a:ext uri="{FF2B5EF4-FFF2-40B4-BE49-F238E27FC236}">
                  <a16:creationId xmlns:a16="http://schemas.microsoft.com/office/drawing/2014/main" id="{867D752D-F0F0-6541-84B8-DF49E18BFD48}"/>
                </a:ext>
              </a:extLst>
            </p:cNvPr>
            <p:cNvSpPr>
              <a:spLocks noChangeArrowheads="1"/>
            </p:cNvSpPr>
            <p:nvPr/>
          </p:nvSpPr>
          <p:spPr bwMode="auto">
            <a:xfrm>
              <a:off x="10950297" y="11086286"/>
              <a:ext cx="518454" cy="826646"/>
            </a:xfrm>
            <a:custGeom>
              <a:avLst/>
              <a:gdLst>
                <a:gd name="T0" fmla="*/ 67 w 793"/>
                <a:gd name="T1" fmla="*/ 1266 h 1267"/>
                <a:gd name="T2" fmla="*/ 68 w 793"/>
                <a:gd name="T3" fmla="*/ 1266 h 1267"/>
                <a:gd name="T4" fmla="*/ 68 w 793"/>
                <a:gd name="T5" fmla="*/ 1266 h 1267"/>
                <a:gd name="T6" fmla="*/ 0 w 793"/>
                <a:gd name="T7" fmla="*/ 1252 h 1267"/>
                <a:gd name="T8" fmla="*/ 0 w 793"/>
                <a:gd name="T9" fmla="*/ 1252 h 1267"/>
                <a:gd name="T10" fmla="*/ 67 w 793"/>
                <a:gd name="T11" fmla="*/ 1266 h 1267"/>
                <a:gd name="T12" fmla="*/ 0 w 793"/>
                <a:gd name="T13" fmla="*/ 1252 h 1267"/>
                <a:gd name="T14" fmla="*/ 0 w 793"/>
                <a:gd name="T15" fmla="*/ 1252 h 1267"/>
                <a:gd name="T16" fmla="*/ 792 w 793"/>
                <a:gd name="T17" fmla="*/ 62 h 1267"/>
                <a:gd name="T18" fmla="*/ 792 w 793"/>
                <a:gd name="T19" fmla="*/ 61 h 1267"/>
                <a:gd name="T20" fmla="*/ 792 w 793"/>
                <a:gd name="T21" fmla="*/ 61 h 1267"/>
                <a:gd name="T22" fmla="*/ 742 w 793"/>
                <a:gd name="T23" fmla="*/ 0 h 1267"/>
                <a:gd name="T24" fmla="*/ 742 w 793"/>
                <a:gd name="T25" fmla="*/ 0 h 1267"/>
                <a:gd name="T26" fmla="*/ 792 w 793"/>
                <a:gd name="T27" fmla="*/ 62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3" h="1267">
                  <a:moveTo>
                    <a:pt x="67" y="1266"/>
                  </a:moveTo>
                  <a:lnTo>
                    <a:pt x="68" y="1266"/>
                  </a:lnTo>
                  <a:lnTo>
                    <a:pt x="68" y="1266"/>
                  </a:lnTo>
                  <a:cubicBezTo>
                    <a:pt x="45" y="1263"/>
                    <a:pt x="22" y="1259"/>
                    <a:pt x="0" y="1252"/>
                  </a:cubicBezTo>
                  <a:lnTo>
                    <a:pt x="0" y="1252"/>
                  </a:lnTo>
                  <a:cubicBezTo>
                    <a:pt x="22" y="1259"/>
                    <a:pt x="44" y="1264"/>
                    <a:pt x="67" y="1266"/>
                  </a:cubicBezTo>
                  <a:close/>
                  <a:moveTo>
                    <a:pt x="0" y="1252"/>
                  </a:moveTo>
                  <a:lnTo>
                    <a:pt x="0" y="1252"/>
                  </a:lnTo>
                  <a:close/>
                  <a:moveTo>
                    <a:pt x="792" y="62"/>
                  </a:moveTo>
                  <a:lnTo>
                    <a:pt x="792" y="61"/>
                  </a:lnTo>
                  <a:lnTo>
                    <a:pt x="792" y="61"/>
                  </a:lnTo>
                  <a:cubicBezTo>
                    <a:pt x="777" y="39"/>
                    <a:pt x="761" y="18"/>
                    <a:pt x="742" y="0"/>
                  </a:cubicBezTo>
                  <a:lnTo>
                    <a:pt x="742" y="0"/>
                  </a:lnTo>
                  <a:cubicBezTo>
                    <a:pt x="761" y="19"/>
                    <a:pt x="777" y="40"/>
                    <a:pt x="792" y="62"/>
                  </a:cubicBezTo>
                  <a:close/>
                </a:path>
              </a:pathLst>
            </a:custGeom>
            <a:solidFill>
              <a:srgbClr val="ACB3D9"/>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2" name="Freeform 62">
              <a:extLst>
                <a:ext uri="{FF2B5EF4-FFF2-40B4-BE49-F238E27FC236}">
                  <a16:creationId xmlns:a16="http://schemas.microsoft.com/office/drawing/2014/main" id="{842D2578-2008-E24C-8179-D064E94CF754}"/>
                </a:ext>
              </a:extLst>
            </p:cNvPr>
            <p:cNvSpPr>
              <a:spLocks noChangeArrowheads="1"/>
            </p:cNvSpPr>
            <p:nvPr/>
          </p:nvSpPr>
          <p:spPr bwMode="auto">
            <a:xfrm>
              <a:off x="10869649" y="11086286"/>
              <a:ext cx="567419" cy="829527"/>
            </a:xfrm>
            <a:custGeom>
              <a:avLst/>
              <a:gdLst>
                <a:gd name="T0" fmla="*/ 231 w 868"/>
                <a:gd name="T1" fmla="*/ 1268 h 1269"/>
                <a:gd name="T2" fmla="*/ 231 w 868"/>
                <a:gd name="T3" fmla="*/ 1268 h 1269"/>
                <a:gd name="T4" fmla="*/ 124 w 868"/>
                <a:gd name="T5" fmla="*/ 1252 h 1269"/>
                <a:gd name="T6" fmla="*/ 124 w 868"/>
                <a:gd name="T7" fmla="*/ 1252 h 1269"/>
                <a:gd name="T8" fmla="*/ 124 w 868"/>
                <a:gd name="T9" fmla="*/ 1252 h 1269"/>
                <a:gd name="T10" fmla="*/ 0 w 868"/>
                <a:gd name="T11" fmla="*/ 911 h 1269"/>
                <a:gd name="T12" fmla="*/ 0 w 868"/>
                <a:gd name="T13" fmla="*/ 911 h 1269"/>
                <a:gd name="T14" fmla="*/ 124 w 868"/>
                <a:gd name="T15" fmla="*/ 1252 h 1269"/>
                <a:gd name="T16" fmla="*/ 147 w 868"/>
                <a:gd name="T17" fmla="*/ 419 h 1269"/>
                <a:gd name="T18" fmla="*/ 147 w 868"/>
                <a:gd name="T19" fmla="*/ 419 h 1269"/>
                <a:gd name="T20" fmla="*/ 150 w 868"/>
                <a:gd name="T21" fmla="*/ 414 h 1269"/>
                <a:gd name="T22" fmla="*/ 150 w 868"/>
                <a:gd name="T23" fmla="*/ 414 h 1269"/>
                <a:gd name="T24" fmla="*/ 147 w 868"/>
                <a:gd name="T25" fmla="*/ 419 h 1269"/>
                <a:gd name="T26" fmla="*/ 867 w 868"/>
                <a:gd name="T27" fmla="*/ 0 h 1269"/>
                <a:gd name="T28" fmla="*/ 867 w 868"/>
                <a:gd name="T29" fmla="*/ 0 h 1269"/>
                <a:gd name="T30" fmla="*/ 866 w 868"/>
                <a:gd name="T31" fmla="*/ 0 h 1269"/>
                <a:gd name="T32" fmla="*/ 866 w 868"/>
                <a:gd name="T33" fmla="*/ 0 h 1269"/>
                <a:gd name="T34" fmla="*/ 867 w 868"/>
                <a:gd name="T35" fmla="*/ 0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8" h="1269">
                  <a:moveTo>
                    <a:pt x="231" y="1268"/>
                  </a:moveTo>
                  <a:lnTo>
                    <a:pt x="231" y="1268"/>
                  </a:lnTo>
                  <a:close/>
                  <a:moveTo>
                    <a:pt x="124" y="1252"/>
                  </a:moveTo>
                  <a:lnTo>
                    <a:pt x="124" y="1252"/>
                  </a:lnTo>
                  <a:lnTo>
                    <a:pt x="124" y="1252"/>
                  </a:lnTo>
                  <a:cubicBezTo>
                    <a:pt x="42" y="1174"/>
                    <a:pt x="0" y="1052"/>
                    <a:pt x="0" y="911"/>
                  </a:cubicBezTo>
                  <a:lnTo>
                    <a:pt x="0" y="911"/>
                  </a:lnTo>
                  <a:cubicBezTo>
                    <a:pt x="0" y="1052"/>
                    <a:pt x="42" y="1174"/>
                    <a:pt x="124" y="1252"/>
                  </a:cubicBezTo>
                  <a:close/>
                  <a:moveTo>
                    <a:pt x="147" y="419"/>
                  </a:moveTo>
                  <a:lnTo>
                    <a:pt x="147" y="419"/>
                  </a:lnTo>
                  <a:cubicBezTo>
                    <a:pt x="148" y="417"/>
                    <a:pt x="149" y="416"/>
                    <a:pt x="150" y="414"/>
                  </a:cubicBezTo>
                  <a:lnTo>
                    <a:pt x="150" y="414"/>
                  </a:lnTo>
                  <a:cubicBezTo>
                    <a:pt x="149" y="416"/>
                    <a:pt x="148" y="417"/>
                    <a:pt x="147" y="419"/>
                  </a:cubicBezTo>
                  <a:close/>
                  <a:moveTo>
                    <a:pt x="867" y="0"/>
                  </a:moveTo>
                  <a:lnTo>
                    <a:pt x="867" y="0"/>
                  </a:lnTo>
                  <a:lnTo>
                    <a:pt x="866" y="0"/>
                  </a:lnTo>
                  <a:lnTo>
                    <a:pt x="866" y="0"/>
                  </a:lnTo>
                  <a:lnTo>
                    <a:pt x="867" y="0"/>
                  </a:lnTo>
                  <a:close/>
                </a:path>
              </a:pathLst>
            </a:custGeom>
            <a:solidFill>
              <a:srgbClr val="A1B2D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3" name="Freeform 63">
              <a:extLst>
                <a:ext uri="{FF2B5EF4-FFF2-40B4-BE49-F238E27FC236}">
                  <a16:creationId xmlns:a16="http://schemas.microsoft.com/office/drawing/2014/main" id="{9B42D949-537E-9C4A-B6EE-761E6C2BC408}"/>
                </a:ext>
              </a:extLst>
            </p:cNvPr>
            <p:cNvSpPr>
              <a:spLocks noChangeArrowheads="1"/>
            </p:cNvSpPr>
            <p:nvPr/>
          </p:nvSpPr>
          <p:spPr bwMode="auto">
            <a:xfrm>
              <a:off x="10950298" y="11074765"/>
              <a:ext cx="567419" cy="838167"/>
            </a:xfrm>
            <a:custGeom>
              <a:avLst/>
              <a:gdLst>
                <a:gd name="T0" fmla="*/ 107 w 867"/>
                <a:gd name="T1" fmla="*/ 1284 h 1285"/>
                <a:gd name="T2" fmla="*/ 107 w 867"/>
                <a:gd name="T3" fmla="*/ 1284 h 1285"/>
                <a:gd name="T4" fmla="*/ 107 w 867"/>
                <a:gd name="T5" fmla="*/ 1284 h 1285"/>
                <a:gd name="T6" fmla="*/ 68 w 867"/>
                <a:gd name="T7" fmla="*/ 1282 h 1285"/>
                <a:gd name="T8" fmla="*/ 68 w 867"/>
                <a:gd name="T9" fmla="*/ 1282 h 1285"/>
                <a:gd name="T10" fmla="*/ 1 w 867"/>
                <a:gd name="T11" fmla="*/ 1268 h 1285"/>
                <a:gd name="T12" fmla="*/ 1 w 867"/>
                <a:gd name="T13" fmla="*/ 1268 h 1285"/>
                <a:gd name="T14" fmla="*/ 1 w 867"/>
                <a:gd name="T15" fmla="*/ 1268 h 1285"/>
                <a:gd name="T16" fmla="*/ 1 w 867"/>
                <a:gd name="T17" fmla="*/ 1268 h 1285"/>
                <a:gd name="T18" fmla="*/ 1 w 867"/>
                <a:gd name="T19" fmla="*/ 1268 h 1285"/>
                <a:gd name="T20" fmla="*/ 1 w 867"/>
                <a:gd name="T21" fmla="*/ 1268 h 1285"/>
                <a:gd name="T22" fmla="*/ 0 w 867"/>
                <a:gd name="T23" fmla="*/ 1268 h 1285"/>
                <a:gd name="T24" fmla="*/ 0 w 867"/>
                <a:gd name="T25" fmla="*/ 1268 h 1285"/>
                <a:gd name="T26" fmla="*/ 107 w 867"/>
                <a:gd name="T27" fmla="*/ 1284 h 1285"/>
                <a:gd name="T28" fmla="*/ 718 w 867"/>
                <a:gd name="T29" fmla="*/ 851 h 1285"/>
                <a:gd name="T30" fmla="*/ 718 w 867"/>
                <a:gd name="T31" fmla="*/ 851 h 1285"/>
                <a:gd name="T32" fmla="*/ 720 w 867"/>
                <a:gd name="T33" fmla="*/ 849 h 1285"/>
                <a:gd name="T34" fmla="*/ 720 w 867"/>
                <a:gd name="T35" fmla="*/ 849 h 1285"/>
                <a:gd name="T36" fmla="*/ 866 w 867"/>
                <a:gd name="T37" fmla="*/ 357 h 1285"/>
                <a:gd name="T38" fmla="*/ 866 w 867"/>
                <a:gd name="T39" fmla="*/ 357 h 1285"/>
                <a:gd name="T40" fmla="*/ 720 w 867"/>
                <a:gd name="T41" fmla="*/ 849 h 1285"/>
                <a:gd name="T42" fmla="*/ 720 w 867"/>
                <a:gd name="T43" fmla="*/ 849 h 1285"/>
                <a:gd name="T44" fmla="*/ 718 w 867"/>
                <a:gd name="T45" fmla="*/ 851 h 1285"/>
                <a:gd name="T46" fmla="*/ 419 w 867"/>
                <a:gd name="T47" fmla="*/ 53 h 1285"/>
                <a:gd name="T48" fmla="*/ 419 w 867"/>
                <a:gd name="T49" fmla="*/ 53 h 1285"/>
                <a:gd name="T50" fmla="*/ 587 w 867"/>
                <a:gd name="T51" fmla="*/ 3 h 1285"/>
                <a:gd name="T52" fmla="*/ 587 w 867"/>
                <a:gd name="T53" fmla="*/ 3 h 1285"/>
                <a:gd name="T54" fmla="*/ 636 w 867"/>
                <a:gd name="T55" fmla="*/ 0 h 1285"/>
                <a:gd name="T56" fmla="*/ 636 w 867"/>
                <a:gd name="T57" fmla="*/ 0 h 1285"/>
                <a:gd name="T58" fmla="*/ 742 w 867"/>
                <a:gd name="T59" fmla="*/ 16 h 1285"/>
                <a:gd name="T60" fmla="*/ 742 w 867"/>
                <a:gd name="T61" fmla="*/ 16 h 1285"/>
                <a:gd name="T62" fmla="*/ 636 w 867"/>
                <a:gd name="T63" fmla="*/ 0 h 1285"/>
                <a:gd name="T64" fmla="*/ 636 w 867"/>
                <a:gd name="T65" fmla="*/ 0 h 1285"/>
                <a:gd name="T66" fmla="*/ 443 w 867"/>
                <a:gd name="T67" fmla="*/ 43 h 1285"/>
                <a:gd name="T68" fmla="*/ 443 w 867"/>
                <a:gd name="T69" fmla="*/ 43 h 1285"/>
                <a:gd name="T70" fmla="*/ 419 w 867"/>
                <a:gd name="T71" fmla="*/ 5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7" h="1285">
                  <a:moveTo>
                    <a:pt x="107" y="1284"/>
                  </a:moveTo>
                  <a:lnTo>
                    <a:pt x="107" y="1284"/>
                  </a:lnTo>
                  <a:lnTo>
                    <a:pt x="107" y="1284"/>
                  </a:lnTo>
                  <a:cubicBezTo>
                    <a:pt x="94" y="1284"/>
                    <a:pt x="81" y="1283"/>
                    <a:pt x="68" y="1282"/>
                  </a:cubicBezTo>
                  <a:lnTo>
                    <a:pt x="68" y="1282"/>
                  </a:lnTo>
                  <a:cubicBezTo>
                    <a:pt x="45" y="1280"/>
                    <a:pt x="23" y="1275"/>
                    <a:pt x="1" y="1268"/>
                  </a:cubicBezTo>
                  <a:lnTo>
                    <a:pt x="1" y="1268"/>
                  </a:lnTo>
                  <a:lnTo>
                    <a:pt x="1" y="1268"/>
                  </a:lnTo>
                  <a:lnTo>
                    <a:pt x="1" y="1268"/>
                  </a:lnTo>
                  <a:lnTo>
                    <a:pt x="1" y="1268"/>
                  </a:lnTo>
                  <a:lnTo>
                    <a:pt x="1" y="1268"/>
                  </a:lnTo>
                  <a:cubicBezTo>
                    <a:pt x="0" y="1268"/>
                    <a:pt x="0" y="1268"/>
                    <a:pt x="0" y="1268"/>
                  </a:cubicBezTo>
                  <a:lnTo>
                    <a:pt x="0" y="1268"/>
                  </a:lnTo>
                  <a:cubicBezTo>
                    <a:pt x="34" y="1278"/>
                    <a:pt x="70" y="1284"/>
                    <a:pt x="107" y="1284"/>
                  </a:cubicBezTo>
                  <a:close/>
                  <a:moveTo>
                    <a:pt x="718" y="851"/>
                  </a:moveTo>
                  <a:lnTo>
                    <a:pt x="718" y="851"/>
                  </a:lnTo>
                  <a:cubicBezTo>
                    <a:pt x="718" y="851"/>
                    <a:pt x="719" y="850"/>
                    <a:pt x="720" y="849"/>
                  </a:cubicBezTo>
                  <a:lnTo>
                    <a:pt x="720" y="849"/>
                  </a:lnTo>
                  <a:cubicBezTo>
                    <a:pt x="818" y="684"/>
                    <a:pt x="866" y="509"/>
                    <a:pt x="866" y="357"/>
                  </a:cubicBezTo>
                  <a:lnTo>
                    <a:pt x="866" y="357"/>
                  </a:lnTo>
                  <a:cubicBezTo>
                    <a:pt x="866" y="509"/>
                    <a:pt x="818" y="684"/>
                    <a:pt x="720" y="849"/>
                  </a:cubicBezTo>
                  <a:lnTo>
                    <a:pt x="720" y="849"/>
                  </a:lnTo>
                  <a:cubicBezTo>
                    <a:pt x="719" y="850"/>
                    <a:pt x="718" y="851"/>
                    <a:pt x="718" y="851"/>
                  </a:cubicBezTo>
                  <a:close/>
                  <a:moveTo>
                    <a:pt x="419" y="53"/>
                  </a:moveTo>
                  <a:lnTo>
                    <a:pt x="419" y="53"/>
                  </a:lnTo>
                  <a:cubicBezTo>
                    <a:pt x="475" y="26"/>
                    <a:pt x="532" y="9"/>
                    <a:pt x="587" y="3"/>
                  </a:cubicBezTo>
                  <a:lnTo>
                    <a:pt x="587" y="3"/>
                  </a:lnTo>
                  <a:cubicBezTo>
                    <a:pt x="603" y="1"/>
                    <a:pt x="620" y="0"/>
                    <a:pt x="636" y="0"/>
                  </a:cubicBezTo>
                  <a:lnTo>
                    <a:pt x="636" y="0"/>
                  </a:lnTo>
                  <a:cubicBezTo>
                    <a:pt x="673" y="0"/>
                    <a:pt x="708" y="5"/>
                    <a:pt x="742" y="16"/>
                  </a:cubicBezTo>
                  <a:lnTo>
                    <a:pt x="742" y="16"/>
                  </a:lnTo>
                  <a:cubicBezTo>
                    <a:pt x="708" y="5"/>
                    <a:pt x="673" y="0"/>
                    <a:pt x="636" y="0"/>
                  </a:cubicBezTo>
                  <a:lnTo>
                    <a:pt x="636" y="0"/>
                  </a:lnTo>
                  <a:cubicBezTo>
                    <a:pt x="573" y="0"/>
                    <a:pt x="508" y="15"/>
                    <a:pt x="443" y="43"/>
                  </a:cubicBezTo>
                  <a:lnTo>
                    <a:pt x="443" y="43"/>
                  </a:lnTo>
                  <a:cubicBezTo>
                    <a:pt x="435" y="46"/>
                    <a:pt x="427" y="49"/>
                    <a:pt x="419" y="53"/>
                  </a:cubicBezTo>
                  <a:close/>
                </a:path>
              </a:pathLst>
            </a:custGeom>
            <a:solidFill>
              <a:srgbClr val="9AACC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4" name="Freeform 64">
              <a:extLst>
                <a:ext uri="{FF2B5EF4-FFF2-40B4-BE49-F238E27FC236}">
                  <a16:creationId xmlns:a16="http://schemas.microsoft.com/office/drawing/2014/main" id="{A5A91771-810E-4F44-B210-3C15799DBCAC}"/>
                </a:ext>
              </a:extLst>
            </p:cNvPr>
            <p:cNvSpPr>
              <a:spLocks noChangeArrowheads="1"/>
            </p:cNvSpPr>
            <p:nvPr/>
          </p:nvSpPr>
          <p:spPr bwMode="auto">
            <a:xfrm>
              <a:off x="10339672" y="11647944"/>
              <a:ext cx="414764" cy="311073"/>
            </a:xfrm>
            <a:custGeom>
              <a:avLst/>
              <a:gdLst>
                <a:gd name="T0" fmla="*/ 608 w 636"/>
                <a:gd name="T1" fmla="*/ 67 h 475"/>
                <a:gd name="T2" fmla="*/ 608 w 636"/>
                <a:gd name="T3" fmla="*/ 67 h 475"/>
                <a:gd name="T4" fmla="*/ 508 w 636"/>
                <a:gd name="T5" fmla="*/ 17 h 475"/>
                <a:gd name="T6" fmla="*/ 0 w 636"/>
                <a:gd name="T7" fmla="*/ 313 h 475"/>
                <a:gd name="T8" fmla="*/ 97 w 636"/>
                <a:gd name="T9" fmla="*/ 474 h 475"/>
                <a:gd name="T10" fmla="*/ 605 w 636"/>
                <a:gd name="T11" fmla="*/ 179 h 475"/>
                <a:gd name="T12" fmla="*/ 605 w 636"/>
                <a:gd name="T13" fmla="*/ 179 h 475"/>
                <a:gd name="T14" fmla="*/ 608 w 636"/>
                <a:gd name="T15" fmla="*/ 67 h 4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6" h="475">
                  <a:moveTo>
                    <a:pt x="608" y="67"/>
                  </a:moveTo>
                  <a:lnTo>
                    <a:pt x="608" y="67"/>
                  </a:lnTo>
                  <a:cubicBezTo>
                    <a:pt x="582" y="22"/>
                    <a:pt x="537" y="0"/>
                    <a:pt x="508" y="17"/>
                  </a:cubicBezTo>
                  <a:lnTo>
                    <a:pt x="0" y="313"/>
                  </a:lnTo>
                  <a:lnTo>
                    <a:pt x="97" y="474"/>
                  </a:lnTo>
                  <a:lnTo>
                    <a:pt x="605" y="179"/>
                  </a:lnTo>
                  <a:lnTo>
                    <a:pt x="605" y="179"/>
                  </a:lnTo>
                  <a:cubicBezTo>
                    <a:pt x="633" y="162"/>
                    <a:pt x="635" y="112"/>
                    <a:pt x="608" y="67"/>
                  </a:cubicBezTo>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55" name="Freeform 65">
              <a:extLst>
                <a:ext uri="{FF2B5EF4-FFF2-40B4-BE49-F238E27FC236}">
                  <a16:creationId xmlns:a16="http://schemas.microsoft.com/office/drawing/2014/main" id="{25549119-91F2-364E-9F77-DB32B9E60505}"/>
                </a:ext>
              </a:extLst>
            </p:cNvPr>
            <p:cNvSpPr>
              <a:spLocks noChangeArrowheads="1"/>
            </p:cNvSpPr>
            <p:nvPr/>
          </p:nvSpPr>
          <p:spPr bwMode="auto">
            <a:xfrm>
              <a:off x="9737689" y="11791960"/>
              <a:ext cx="734478" cy="547257"/>
            </a:xfrm>
            <a:custGeom>
              <a:avLst/>
              <a:gdLst>
                <a:gd name="T0" fmla="*/ 1076 w 1124"/>
                <a:gd name="T1" fmla="*/ 119 h 839"/>
                <a:gd name="T2" fmla="*/ 1076 w 1124"/>
                <a:gd name="T3" fmla="*/ 119 h 839"/>
                <a:gd name="T4" fmla="*/ 900 w 1124"/>
                <a:gd name="T5" fmla="*/ 30 h 839"/>
                <a:gd name="T6" fmla="*/ 0 w 1124"/>
                <a:gd name="T7" fmla="*/ 553 h 839"/>
                <a:gd name="T8" fmla="*/ 171 w 1124"/>
                <a:gd name="T9" fmla="*/ 838 h 839"/>
                <a:gd name="T10" fmla="*/ 1069 w 1124"/>
                <a:gd name="T11" fmla="*/ 316 h 839"/>
                <a:gd name="T12" fmla="*/ 1069 w 1124"/>
                <a:gd name="T13" fmla="*/ 316 h 839"/>
                <a:gd name="T14" fmla="*/ 1076 w 1124"/>
                <a:gd name="T15" fmla="*/ 119 h 8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4" h="839">
                  <a:moveTo>
                    <a:pt x="1076" y="119"/>
                  </a:moveTo>
                  <a:lnTo>
                    <a:pt x="1076" y="119"/>
                  </a:lnTo>
                  <a:cubicBezTo>
                    <a:pt x="1029" y="40"/>
                    <a:pt x="950" y="0"/>
                    <a:pt x="900" y="30"/>
                  </a:cubicBezTo>
                  <a:lnTo>
                    <a:pt x="0" y="553"/>
                  </a:lnTo>
                  <a:lnTo>
                    <a:pt x="171" y="838"/>
                  </a:lnTo>
                  <a:lnTo>
                    <a:pt x="1069" y="316"/>
                  </a:lnTo>
                  <a:lnTo>
                    <a:pt x="1069" y="316"/>
                  </a:lnTo>
                  <a:cubicBezTo>
                    <a:pt x="1120" y="286"/>
                    <a:pt x="1123" y="198"/>
                    <a:pt x="1076" y="119"/>
                  </a:cubicBezTo>
                </a:path>
              </a:pathLst>
            </a:custGeom>
            <a:solidFill>
              <a:schemeClr val="accent5"/>
            </a:solidFill>
            <a:ln>
              <a:noFill/>
            </a:ln>
            <a:effectLst/>
          </p:spPr>
          <p:txBody>
            <a:bodyPr wrap="none" anchor="ctr"/>
            <a:lstStyle/>
            <a:p>
              <a:endParaRPr lang="en-US" sz="6532" dirty="0">
                <a:latin typeface="Lato Light" panose="020F0502020204030203" pitchFamily="34" charset="0"/>
              </a:endParaRPr>
            </a:p>
          </p:txBody>
        </p:sp>
        <p:sp>
          <p:nvSpPr>
            <p:cNvPr id="56" name="Freeform 66">
              <a:extLst>
                <a:ext uri="{FF2B5EF4-FFF2-40B4-BE49-F238E27FC236}">
                  <a16:creationId xmlns:a16="http://schemas.microsoft.com/office/drawing/2014/main" id="{639B70F7-40EC-1A40-BDBA-5755D42FD723}"/>
                </a:ext>
              </a:extLst>
            </p:cNvPr>
            <p:cNvSpPr>
              <a:spLocks noChangeArrowheads="1"/>
            </p:cNvSpPr>
            <p:nvPr/>
          </p:nvSpPr>
          <p:spPr bwMode="auto">
            <a:xfrm>
              <a:off x="9703126" y="12134716"/>
              <a:ext cx="181460" cy="227543"/>
            </a:xfrm>
            <a:custGeom>
              <a:avLst/>
              <a:gdLst>
                <a:gd name="T0" fmla="*/ 47 w 278"/>
                <a:gd name="T1" fmla="*/ 227 h 347"/>
                <a:gd name="T2" fmla="*/ 47 w 278"/>
                <a:gd name="T3" fmla="*/ 227 h 347"/>
                <a:gd name="T4" fmla="*/ 223 w 278"/>
                <a:gd name="T5" fmla="*/ 316 h 347"/>
                <a:gd name="T6" fmla="*/ 223 w 278"/>
                <a:gd name="T7" fmla="*/ 316 h 347"/>
                <a:gd name="T8" fmla="*/ 230 w 278"/>
                <a:gd name="T9" fmla="*/ 119 h 347"/>
                <a:gd name="T10" fmla="*/ 230 w 278"/>
                <a:gd name="T11" fmla="*/ 119 h 347"/>
                <a:gd name="T12" fmla="*/ 54 w 278"/>
                <a:gd name="T13" fmla="*/ 30 h 347"/>
                <a:gd name="T14" fmla="*/ 54 w 278"/>
                <a:gd name="T15" fmla="*/ 30 h 347"/>
                <a:gd name="T16" fmla="*/ 47 w 278"/>
                <a:gd name="T17" fmla="*/ 22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347">
                  <a:moveTo>
                    <a:pt x="47" y="227"/>
                  </a:moveTo>
                  <a:lnTo>
                    <a:pt x="47" y="227"/>
                  </a:lnTo>
                  <a:cubicBezTo>
                    <a:pt x="94" y="306"/>
                    <a:pt x="173" y="346"/>
                    <a:pt x="223" y="316"/>
                  </a:cubicBezTo>
                  <a:lnTo>
                    <a:pt x="223" y="316"/>
                  </a:lnTo>
                  <a:cubicBezTo>
                    <a:pt x="274" y="286"/>
                    <a:pt x="277" y="198"/>
                    <a:pt x="230" y="119"/>
                  </a:cubicBezTo>
                  <a:lnTo>
                    <a:pt x="230" y="119"/>
                  </a:lnTo>
                  <a:cubicBezTo>
                    <a:pt x="183" y="40"/>
                    <a:pt x="104" y="0"/>
                    <a:pt x="54" y="30"/>
                  </a:cubicBezTo>
                  <a:lnTo>
                    <a:pt x="54" y="30"/>
                  </a:lnTo>
                  <a:cubicBezTo>
                    <a:pt x="3" y="60"/>
                    <a:pt x="0" y="148"/>
                    <a:pt x="47" y="227"/>
                  </a:cubicBezTo>
                </a:path>
              </a:pathLst>
            </a:custGeom>
            <a:solidFill>
              <a:schemeClr val="accent6">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57" name="Freeform 67">
              <a:extLst>
                <a:ext uri="{FF2B5EF4-FFF2-40B4-BE49-F238E27FC236}">
                  <a16:creationId xmlns:a16="http://schemas.microsoft.com/office/drawing/2014/main" id="{C096D6B9-405B-FC42-9935-BDDCEAB91517}"/>
                </a:ext>
              </a:extLst>
            </p:cNvPr>
            <p:cNvSpPr>
              <a:spLocks noChangeArrowheads="1"/>
            </p:cNvSpPr>
            <p:nvPr/>
          </p:nvSpPr>
          <p:spPr bwMode="auto">
            <a:xfrm>
              <a:off x="9731928" y="12175040"/>
              <a:ext cx="118093" cy="146895"/>
            </a:xfrm>
            <a:custGeom>
              <a:avLst/>
              <a:gdLst>
                <a:gd name="T0" fmla="*/ 30 w 181"/>
                <a:gd name="T1" fmla="*/ 149 h 227"/>
                <a:gd name="T2" fmla="*/ 30 w 181"/>
                <a:gd name="T3" fmla="*/ 149 h 227"/>
                <a:gd name="T4" fmla="*/ 145 w 181"/>
                <a:gd name="T5" fmla="*/ 206 h 227"/>
                <a:gd name="T6" fmla="*/ 145 w 181"/>
                <a:gd name="T7" fmla="*/ 206 h 227"/>
                <a:gd name="T8" fmla="*/ 150 w 181"/>
                <a:gd name="T9" fmla="*/ 78 h 227"/>
                <a:gd name="T10" fmla="*/ 150 w 181"/>
                <a:gd name="T11" fmla="*/ 78 h 227"/>
                <a:gd name="T12" fmla="*/ 35 w 181"/>
                <a:gd name="T13" fmla="*/ 19 h 227"/>
                <a:gd name="T14" fmla="*/ 35 w 181"/>
                <a:gd name="T15" fmla="*/ 19 h 227"/>
                <a:gd name="T16" fmla="*/ 30 w 181"/>
                <a:gd name="T17" fmla="*/ 14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27">
                  <a:moveTo>
                    <a:pt x="30" y="149"/>
                  </a:moveTo>
                  <a:lnTo>
                    <a:pt x="30" y="149"/>
                  </a:lnTo>
                  <a:cubicBezTo>
                    <a:pt x="61" y="200"/>
                    <a:pt x="112" y="226"/>
                    <a:pt x="145" y="206"/>
                  </a:cubicBezTo>
                  <a:lnTo>
                    <a:pt x="145" y="206"/>
                  </a:lnTo>
                  <a:cubicBezTo>
                    <a:pt x="178" y="187"/>
                    <a:pt x="180" y="129"/>
                    <a:pt x="150" y="78"/>
                  </a:cubicBezTo>
                  <a:lnTo>
                    <a:pt x="150" y="78"/>
                  </a:lnTo>
                  <a:cubicBezTo>
                    <a:pt x="119" y="26"/>
                    <a:pt x="68" y="0"/>
                    <a:pt x="35" y="19"/>
                  </a:cubicBezTo>
                  <a:lnTo>
                    <a:pt x="35" y="19"/>
                  </a:lnTo>
                  <a:cubicBezTo>
                    <a:pt x="1" y="39"/>
                    <a:pt x="0" y="97"/>
                    <a:pt x="30" y="149"/>
                  </a:cubicBezTo>
                </a:path>
              </a:pathLst>
            </a:custGeom>
            <a:solidFill>
              <a:schemeClr val="accent6">
                <a:lumMod val="90000"/>
              </a:schemeClr>
            </a:solidFill>
            <a:ln>
              <a:noFill/>
            </a:ln>
            <a:effectLst/>
          </p:spPr>
          <p:txBody>
            <a:bodyPr wrap="none" anchor="ctr"/>
            <a:lstStyle/>
            <a:p>
              <a:endParaRPr lang="en-US" sz="6532" dirty="0">
                <a:latin typeface="Lato Light" panose="020F0502020204030203" pitchFamily="34" charset="0"/>
              </a:endParaRPr>
            </a:p>
          </p:txBody>
        </p:sp>
        <p:sp>
          <p:nvSpPr>
            <p:cNvPr id="58" name="Freeform 68">
              <a:extLst>
                <a:ext uri="{FF2B5EF4-FFF2-40B4-BE49-F238E27FC236}">
                  <a16:creationId xmlns:a16="http://schemas.microsoft.com/office/drawing/2014/main" id="{7734191A-E7DB-2A4E-9CA5-47698A0340EC}"/>
                </a:ext>
              </a:extLst>
            </p:cNvPr>
            <p:cNvSpPr>
              <a:spLocks noChangeArrowheads="1"/>
            </p:cNvSpPr>
            <p:nvPr/>
          </p:nvSpPr>
          <p:spPr bwMode="auto">
            <a:xfrm>
              <a:off x="12594949" y="7261245"/>
              <a:ext cx="5761" cy="5761"/>
            </a:xfrm>
            <a:custGeom>
              <a:avLst/>
              <a:gdLst>
                <a:gd name="T0" fmla="*/ 8 w 9"/>
                <a:gd name="T1" fmla="*/ 6 h 7"/>
                <a:gd name="T2" fmla="*/ 8 w 9"/>
                <a:gd name="T3" fmla="*/ 6 h 7"/>
                <a:gd name="T4" fmla="*/ 0 w 9"/>
                <a:gd name="T5" fmla="*/ 0 h 7"/>
                <a:gd name="T6" fmla="*/ 0 w 9"/>
                <a:gd name="T7" fmla="*/ 0 h 7"/>
                <a:gd name="T8" fmla="*/ 8 w 9"/>
                <a:gd name="T9" fmla="*/ 6 h 7"/>
              </a:gdLst>
              <a:ahLst/>
              <a:cxnLst>
                <a:cxn ang="0">
                  <a:pos x="T0" y="T1"/>
                </a:cxn>
                <a:cxn ang="0">
                  <a:pos x="T2" y="T3"/>
                </a:cxn>
                <a:cxn ang="0">
                  <a:pos x="T4" y="T5"/>
                </a:cxn>
                <a:cxn ang="0">
                  <a:pos x="T6" y="T7"/>
                </a:cxn>
                <a:cxn ang="0">
                  <a:pos x="T8" y="T9"/>
                </a:cxn>
              </a:cxnLst>
              <a:rect l="0" t="0" r="r" b="b"/>
              <a:pathLst>
                <a:path w="9" h="7">
                  <a:moveTo>
                    <a:pt x="8" y="6"/>
                  </a:moveTo>
                  <a:lnTo>
                    <a:pt x="8" y="6"/>
                  </a:lnTo>
                  <a:cubicBezTo>
                    <a:pt x="5" y="4"/>
                    <a:pt x="3" y="2"/>
                    <a:pt x="0" y="0"/>
                  </a:cubicBezTo>
                  <a:lnTo>
                    <a:pt x="0" y="0"/>
                  </a:lnTo>
                  <a:cubicBezTo>
                    <a:pt x="3" y="2"/>
                    <a:pt x="6" y="4"/>
                    <a:pt x="8" y="6"/>
                  </a:cubicBezTo>
                </a:path>
              </a:pathLst>
            </a:custGeom>
            <a:solidFill>
              <a:srgbClr val="70352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59" name="Freeform 69">
              <a:extLst>
                <a:ext uri="{FF2B5EF4-FFF2-40B4-BE49-F238E27FC236}">
                  <a16:creationId xmlns:a16="http://schemas.microsoft.com/office/drawing/2014/main" id="{69A16753-5EB3-DD4F-96B2-587DF0AFB712}"/>
                </a:ext>
              </a:extLst>
            </p:cNvPr>
            <p:cNvSpPr>
              <a:spLocks noChangeArrowheads="1"/>
            </p:cNvSpPr>
            <p:nvPr/>
          </p:nvSpPr>
          <p:spPr bwMode="auto">
            <a:xfrm>
              <a:off x="12099538" y="7468627"/>
              <a:ext cx="308193" cy="236185"/>
            </a:xfrm>
            <a:custGeom>
              <a:avLst/>
              <a:gdLst>
                <a:gd name="T0" fmla="*/ 469 w 470"/>
                <a:gd name="T1" fmla="*/ 320 h 363"/>
                <a:gd name="T2" fmla="*/ 469 w 470"/>
                <a:gd name="T3" fmla="*/ 320 h 363"/>
                <a:gd name="T4" fmla="*/ 453 w 470"/>
                <a:gd name="T5" fmla="*/ 362 h 363"/>
                <a:gd name="T6" fmla="*/ 453 w 470"/>
                <a:gd name="T7" fmla="*/ 362 h 363"/>
                <a:gd name="T8" fmla="*/ 310 w 470"/>
                <a:gd name="T9" fmla="*/ 339 h 363"/>
                <a:gd name="T10" fmla="*/ 310 w 470"/>
                <a:gd name="T11" fmla="*/ 339 h 363"/>
                <a:gd name="T12" fmla="*/ 309 w 470"/>
                <a:gd name="T13" fmla="*/ 338 h 363"/>
                <a:gd name="T14" fmla="*/ 309 w 470"/>
                <a:gd name="T15" fmla="*/ 338 h 363"/>
                <a:gd name="T16" fmla="*/ 235 w 470"/>
                <a:gd name="T17" fmla="*/ 319 h 363"/>
                <a:gd name="T18" fmla="*/ 235 w 470"/>
                <a:gd name="T19" fmla="*/ 319 h 363"/>
                <a:gd name="T20" fmla="*/ 172 w 470"/>
                <a:gd name="T21" fmla="*/ 293 h 363"/>
                <a:gd name="T22" fmla="*/ 172 w 470"/>
                <a:gd name="T23" fmla="*/ 293 h 363"/>
                <a:gd name="T24" fmla="*/ 0 w 470"/>
                <a:gd name="T25" fmla="*/ 106 h 363"/>
                <a:gd name="T26" fmla="*/ 0 w 470"/>
                <a:gd name="T27" fmla="*/ 106 h 363"/>
                <a:gd name="T28" fmla="*/ 35 w 470"/>
                <a:gd name="T29" fmla="*/ 0 h 363"/>
                <a:gd name="T30" fmla="*/ 35 w 470"/>
                <a:gd name="T31" fmla="*/ 0 h 363"/>
                <a:gd name="T32" fmla="*/ 35 w 470"/>
                <a:gd name="T33" fmla="*/ 0 h 363"/>
                <a:gd name="T34" fmla="*/ 35 w 470"/>
                <a:gd name="T35" fmla="*/ 0 h 363"/>
                <a:gd name="T36" fmla="*/ 43 w 470"/>
                <a:gd name="T37" fmla="*/ 6 h 363"/>
                <a:gd name="T38" fmla="*/ 43 w 470"/>
                <a:gd name="T39" fmla="*/ 6 h 363"/>
                <a:gd name="T40" fmla="*/ 209 w 470"/>
                <a:gd name="T41" fmla="*/ 221 h 363"/>
                <a:gd name="T42" fmla="*/ 209 w 470"/>
                <a:gd name="T43" fmla="*/ 221 h 363"/>
                <a:gd name="T44" fmla="*/ 469 w 470"/>
                <a:gd name="T45" fmla="*/ 3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0" h="363">
                  <a:moveTo>
                    <a:pt x="469" y="320"/>
                  </a:moveTo>
                  <a:lnTo>
                    <a:pt x="469" y="320"/>
                  </a:lnTo>
                  <a:cubicBezTo>
                    <a:pt x="464" y="332"/>
                    <a:pt x="459" y="346"/>
                    <a:pt x="453" y="362"/>
                  </a:cubicBezTo>
                  <a:lnTo>
                    <a:pt x="453" y="362"/>
                  </a:lnTo>
                  <a:cubicBezTo>
                    <a:pt x="404" y="358"/>
                    <a:pt x="355" y="346"/>
                    <a:pt x="310" y="339"/>
                  </a:cubicBezTo>
                  <a:lnTo>
                    <a:pt x="310" y="339"/>
                  </a:lnTo>
                  <a:cubicBezTo>
                    <a:pt x="310" y="338"/>
                    <a:pt x="310" y="338"/>
                    <a:pt x="309" y="338"/>
                  </a:cubicBezTo>
                  <a:lnTo>
                    <a:pt x="309" y="338"/>
                  </a:lnTo>
                  <a:cubicBezTo>
                    <a:pt x="285" y="331"/>
                    <a:pt x="259" y="325"/>
                    <a:pt x="235" y="319"/>
                  </a:cubicBezTo>
                  <a:lnTo>
                    <a:pt x="235" y="319"/>
                  </a:lnTo>
                  <a:cubicBezTo>
                    <a:pt x="214" y="312"/>
                    <a:pt x="193" y="304"/>
                    <a:pt x="172" y="293"/>
                  </a:cubicBezTo>
                  <a:lnTo>
                    <a:pt x="172" y="293"/>
                  </a:lnTo>
                  <a:cubicBezTo>
                    <a:pt x="87" y="251"/>
                    <a:pt x="17" y="207"/>
                    <a:pt x="0" y="106"/>
                  </a:cubicBezTo>
                  <a:lnTo>
                    <a:pt x="0" y="106"/>
                  </a:lnTo>
                  <a:cubicBezTo>
                    <a:pt x="11" y="66"/>
                    <a:pt x="23" y="30"/>
                    <a:pt x="35" y="0"/>
                  </a:cubicBezTo>
                  <a:lnTo>
                    <a:pt x="35" y="0"/>
                  </a:lnTo>
                  <a:lnTo>
                    <a:pt x="35" y="0"/>
                  </a:lnTo>
                  <a:lnTo>
                    <a:pt x="35" y="0"/>
                  </a:lnTo>
                  <a:cubicBezTo>
                    <a:pt x="37" y="3"/>
                    <a:pt x="40" y="5"/>
                    <a:pt x="43" y="6"/>
                  </a:cubicBezTo>
                  <a:lnTo>
                    <a:pt x="43" y="6"/>
                  </a:lnTo>
                  <a:cubicBezTo>
                    <a:pt x="71" y="134"/>
                    <a:pt x="100" y="177"/>
                    <a:pt x="209" y="221"/>
                  </a:cubicBezTo>
                  <a:lnTo>
                    <a:pt x="209" y="221"/>
                  </a:lnTo>
                  <a:cubicBezTo>
                    <a:pt x="282" y="250"/>
                    <a:pt x="378" y="298"/>
                    <a:pt x="469" y="320"/>
                  </a:cubicBezTo>
                </a:path>
              </a:pathLst>
            </a:custGeom>
            <a:solidFill>
              <a:srgbClr val="EDA763"/>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0" name="Freeform 70">
              <a:extLst>
                <a:ext uri="{FF2B5EF4-FFF2-40B4-BE49-F238E27FC236}">
                  <a16:creationId xmlns:a16="http://schemas.microsoft.com/office/drawing/2014/main" id="{5B72CF28-8390-3340-BB91-7EA358096823}"/>
                </a:ext>
              </a:extLst>
            </p:cNvPr>
            <p:cNvSpPr>
              <a:spLocks noChangeArrowheads="1"/>
            </p:cNvSpPr>
            <p:nvPr/>
          </p:nvSpPr>
          <p:spPr bwMode="auto">
            <a:xfrm>
              <a:off x="12301158" y="7690408"/>
              <a:ext cx="95051" cy="48966"/>
            </a:xfrm>
            <a:custGeom>
              <a:avLst/>
              <a:gdLst>
                <a:gd name="T0" fmla="*/ 143 w 144"/>
                <a:gd name="T1" fmla="*/ 23 h 76"/>
                <a:gd name="T2" fmla="*/ 143 w 144"/>
                <a:gd name="T3" fmla="*/ 23 h 76"/>
                <a:gd name="T4" fmla="*/ 126 w 144"/>
                <a:gd name="T5" fmla="*/ 75 h 76"/>
                <a:gd name="T6" fmla="*/ 126 w 144"/>
                <a:gd name="T7" fmla="*/ 75 h 76"/>
                <a:gd name="T8" fmla="*/ 72 w 144"/>
                <a:gd name="T9" fmla="*/ 26 h 76"/>
                <a:gd name="T10" fmla="*/ 72 w 144"/>
                <a:gd name="T11" fmla="*/ 26 h 76"/>
                <a:gd name="T12" fmla="*/ 0 w 144"/>
                <a:gd name="T13" fmla="*/ 0 h 76"/>
                <a:gd name="T14" fmla="*/ 0 w 144"/>
                <a:gd name="T15" fmla="*/ 0 h 76"/>
                <a:gd name="T16" fmla="*/ 143 w 144"/>
                <a:gd name="T17" fmla="*/ 2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76">
                  <a:moveTo>
                    <a:pt x="143" y="23"/>
                  </a:moveTo>
                  <a:lnTo>
                    <a:pt x="143" y="23"/>
                  </a:lnTo>
                  <a:cubicBezTo>
                    <a:pt x="137" y="40"/>
                    <a:pt x="132" y="57"/>
                    <a:pt x="126" y="75"/>
                  </a:cubicBezTo>
                  <a:lnTo>
                    <a:pt x="126" y="75"/>
                  </a:lnTo>
                  <a:cubicBezTo>
                    <a:pt x="110" y="55"/>
                    <a:pt x="92" y="38"/>
                    <a:pt x="72" y="26"/>
                  </a:cubicBezTo>
                  <a:lnTo>
                    <a:pt x="72" y="26"/>
                  </a:lnTo>
                  <a:cubicBezTo>
                    <a:pt x="51" y="16"/>
                    <a:pt x="26" y="7"/>
                    <a:pt x="0" y="0"/>
                  </a:cubicBezTo>
                  <a:lnTo>
                    <a:pt x="0" y="0"/>
                  </a:lnTo>
                  <a:cubicBezTo>
                    <a:pt x="45" y="7"/>
                    <a:pt x="94" y="19"/>
                    <a:pt x="143" y="23"/>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1" name="Freeform 71">
              <a:extLst>
                <a:ext uri="{FF2B5EF4-FFF2-40B4-BE49-F238E27FC236}">
                  <a16:creationId xmlns:a16="http://schemas.microsoft.com/office/drawing/2014/main" id="{EA82B657-15CD-2E44-82FE-6F62A6A6B3D2}"/>
                </a:ext>
              </a:extLst>
            </p:cNvPr>
            <p:cNvSpPr>
              <a:spLocks noChangeArrowheads="1"/>
            </p:cNvSpPr>
            <p:nvPr/>
          </p:nvSpPr>
          <p:spPr bwMode="auto">
            <a:xfrm>
              <a:off x="12497018" y="7197878"/>
              <a:ext cx="2881" cy="14401"/>
            </a:xfrm>
            <a:custGeom>
              <a:avLst/>
              <a:gdLst>
                <a:gd name="T0" fmla="*/ 1 w 6"/>
                <a:gd name="T1" fmla="*/ 0 h 20"/>
                <a:gd name="T2" fmla="*/ 1 w 6"/>
                <a:gd name="T3" fmla="*/ 0 h 20"/>
                <a:gd name="T4" fmla="*/ 5 w 6"/>
                <a:gd name="T5" fmla="*/ 19 h 20"/>
                <a:gd name="T6" fmla="*/ 5 w 6"/>
                <a:gd name="T7" fmla="*/ 19 h 20"/>
                <a:gd name="T8" fmla="*/ 1 w 6"/>
                <a:gd name="T9" fmla="*/ 0 h 20"/>
              </a:gdLst>
              <a:ahLst/>
              <a:cxnLst>
                <a:cxn ang="0">
                  <a:pos x="T0" y="T1"/>
                </a:cxn>
                <a:cxn ang="0">
                  <a:pos x="T2" y="T3"/>
                </a:cxn>
                <a:cxn ang="0">
                  <a:pos x="T4" y="T5"/>
                </a:cxn>
                <a:cxn ang="0">
                  <a:pos x="T6" y="T7"/>
                </a:cxn>
                <a:cxn ang="0">
                  <a:pos x="T8" y="T9"/>
                </a:cxn>
              </a:cxnLst>
              <a:rect l="0" t="0" r="r" b="b"/>
              <a:pathLst>
                <a:path w="6" h="20">
                  <a:moveTo>
                    <a:pt x="1" y="0"/>
                  </a:moveTo>
                  <a:lnTo>
                    <a:pt x="1" y="0"/>
                  </a:lnTo>
                  <a:cubicBezTo>
                    <a:pt x="2" y="7"/>
                    <a:pt x="4" y="13"/>
                    <a:pt x="5" y="19"/>
                  </a:cubicBezTo>
                  <a:lnTo>
                    <a:pt x="5" y="19"/>
                  </a:lnTo>
                  <a:cubicBezTo>
                    <a:pt x="2" y="12"/>
                    <a:pt x="0" y="6"/>
                    <a:pt x="1" y="0"/>
                  </a:cubicBezTo>
                </a:path>
              </a:pathLst>
            </a:custGeom>
            <a:solidFill>
              <a:srgbClr val="70352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2" name="Freeform 72">
              <a:extLst>
                <a:ext uri="{FF2B5EF4-FFF2-40B4-BE49-F238E27FC236}">
                  <a16:creationId xmlns:a16="http://schemas.microsoft.com/office/drawing/2014/main" id="{7A65CF88-BD59-C741-A2F9-C49AD22B9709}"/>
                </a:ext>
              </a:extLst>
            </p:cNvPr>
            <p:cNvSpPr>
              <a:spLocks noChangeArrowheads="1"/>
            </p:cNvSpPr>
            <p:nvPr/>
          </p:nvSpPr>
          <p:spPr bwMode="auto">
            <a:xfrm>
              <a:off x="12064974" y="7537753"/>
              <a:ext cx="319714" cy="288030"/>
            </a:xfrm>
            <a:custGeom>
              <a:avLst/>
              <a:gdLst>
                <a:gd name="T0" fmla="*/ 0 w 491"/>
                <a:gd name="T1" fmla="*/ 227 h 441"/>
                <a:gd name="T2" fmla="*/ 0 w 491"/>
                <a:gd name="T3" fmla="*/ 227 h 441"/>
                <a:gd name="T4" fmla="*/ 8 w 491"/>
                <a:gd name="T5" fmla="*/ 194 h 441"/>
                <a:gd name="T6" fmla="*/ 8 w 491"/>
                <a:gd name="T7" fmla="*/ 194 h 441"/>
                <a:gd name="T8" fmla="*/ 54 w 491"/>
                <a:gd name="T9" fmla="*/ 0 h 441"/>
                <a:gd name="T10" fmla="*/ 54 w 491"/>
                <a:gd name="T11" fmla="*/ 0 h 441"/>
                <a:gd name="T12" fmla="*/ 190 w 491"/>
                <a:gd name="T13" fmla="*/ 169 h 441"/>
                <a:gd name="T14" fmla="*/ 190 w 491"/>
                <a:gd name="T15" fmla="*/ 169 h 441"/>
                <a:gd name="T16" fmla="*/ 422 w 491"/>
                <a:gd name="T17" fmla="*/ 198 h 441"/>
                <a:gd name="T18" fmla="*/ 422 w 491"/>
                <a:gd name="T19" fmla="*/ 198 h 441"/>
                <a:gd name="T20" fmla="*/ 490 w 491"/>
                <a:gd name="T21" fmla="*/ 308 h 441"/>
                <a:gd name="T22" fmla="*/ 490 w 491"/>
                <a:gd name="T23" fmla="*/ 308 h 441"/>
                <a:gd name="T24" fmla="*/ 0 w 491"/>
                <a:gd name="T25" fmla="*/ 22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41">
                  <a:moveTo>
                    <a:pt x="0" y="227"/>
                  </a:moveTo>
                  <a:lnTo>
                    <a:pt x="0" y="227"/>
                  </a:lnTo>
                  <a:cubicBezTo>
                    <a:pt x="2" y="217"/>
                    <a:pt x="5" y="205"/>
                    <a:pt x="8" y="194"/>
                  </a:cubicBezTo>
                  <a:lnTo>
                    <a:pt x="8" y="194"/>
                  </a:lnTo>
                  <a:cubicBezTo>
                    <a:pt x="22" y="126"/>
                    <a:pt x="37" y="59"/>
                    <a:pt x="54" y="0"/>
                  </a:cubicBezTo>
                  <a:lnTo>
                    <a:pt x="54" y="0"/>
                  </a:lnTo>
                  <a:cubicBezTo>
                    <a:pt x="69" y="86"/>
                    <a:pt x="122" y="131"/>
                    <a:pt x="190" y="169"/>
                  </a:cubicBezTo>
                  <a:lnTo>
                    <a:pt x="190" y="169"/>
                  </a:lnTo>
                  <a:cubicBezTo>
                    <a:pt x="253" y="170"/>
                    <a:pt x="331" y="179"/>
                    <a:pt x="422" y="198"/>
                  </a:cubicBezTo>
                  <a:lnTo>
                    <a:pt x="422" y="198"/>
                  </a:lnTo>
                  <a:cubicBezTo>
                    <a:pt x="462" y="222"/>
                    <a:pt x="484" y="259"/>
                    <a:pt x="490" y="308"/>
                  </a:cubicBezTo>
                  <a:lnTo>
                    <a:pt x="490" y="308"/>
                  </a:lnTo>
                  <a:cubicBezTo>
                    <a:pt x="306" y="440"/>
                    <a:pt x="143" y="413"/>
                    <a:pt x="0" y="227"/>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3" name="Freeform 73">
              <a:extLst>
                <a:ext uri="{FF2B5EF4-FFF2-40B4-BE49-F238E27FC236}">
                  <a16:creationId xmlns:a16="http://schemas.microsoft.com/office/drawing/2014/main" id="{7621FDA9-4D94-2C4D-81E1-17777A8C4BF8}"/>
                </a:ext>
              </a:extLst>
            </p:cNvPr>
            <p:cNvSpPr>
              <a:spLocks noChangeArrowheads="1"/>
            </p:cNvSpPr>
            <p:nvPr/>
          </p:nvSpPr>
          <p:spPr bwMode="auto">
            <a:xfrm>
              <a:off x="12122579" y="7275646"/>
              <a:ext cx="115212" cy="204502"/>
            </a:xfrm>
            <a:custGeom>
              <a:avLst/>
              <a:gdLst>
                <a:gd name="T0" fmla="*/ 119 w 178"/>
                <a:gd name="T1" fmla="*/ 160 h 315"/>
                <a:gd name="T2" fmla="*/ 119 w 178"/>
                <a:gd name="T3" fmla="*/ 160 h 315"/>
                <a:gd name="T4" fmla="*/ 8 w 178"/>
                <a:gd name="T5" fmla="*/ 302 h 315"/>
                <a:gd name="T6" fmla="*/ 8 w 178"/>
                <a:gd name="T7" fmla="*/ 302 h 315"/>
                <a:gd name="T8" fmla="*/ 0 w 178"/>
                <a:gd name="T9" fmla="*/ 296 h 315"/>
                <a:gd name="T10" fmla="*/ 0 w 178"/>
                <a:gd name="T11" fmla="*/ 296 h 315"/>
                <a:gd name="T12" fmla="*/ 62 w 178"/>
                <a:gd name="T13" fmla="*/ 70 h 315"/>
                <a:gd name="T14" fmla="*/ 62 w 178"/>
                <a:gd name="T15" fmla="*/ 70 h 315"/>
                <a:gd name="T16" fmla="*/ 140 w 178"/>
                <a:gd name="T17" fmla="*/ 109 h 315"/>
                <a:gd name="T18" fmla="*/ 140 w 178"/>
                <a:gd name="T19" fmla="*/ 109 h 315"/>
                <a:gd name="T20" fmla="*/ 119 w 178"/>
                <a:gd name="T21" fmla="*/ 16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315">
                  <a:moveTo>
                    <a:pt x="119" y="160"/>
                  </a:moveTo>
                  <a:lnTo>
                    <a:pt x="119" y="160"/>
                  </a:lnTo>
                  <a:cubicBezTo>
                    <a:pt x="92" y="223"/>
                    <a:pt x="47" y="314"/>
                    <a:pt x="8" y="302"/>
                  </a:cubicBezTo>
                  <a:lnTo>
                    <a:pt x="8" y="302"/>
                  </a:lnTo>
                  <a:cubicBezTo>
                    <a:pt x="5" y="301"/>
                    <a:pt x="2" y="299"/>
                    <a:pt x="0" y="296"/>
                  </a:cubicBezTo>
                  <a:lnTo>
                    <a:pt x="0" y="296"/>
                  </a:lnTo>
                  <a:cubicBezTo>
                    <a:pt x="22" y="222"/>
                    <a:pt x="43" y="146"/>
                    <a:pt x="62" y="70"/>
                  </a:cubicBezTo>
                  <a:lnTo>
                    <a:pt x="62" y="70"/>
                  </a:lnTo>
                  <a:cubicBezTo>
                    <a:pt x="101" y="15"/>
                    <a:pt x="177" y="0"/>
                    <a:pt x="140" y="109"/>
                  </a:cubicBezTo>
                  <a:lnTo>
                    <a:pt x="140" y="109"/>
                  </a:lnTo>
                  <a:cubicBezTo>
                    <a:pt x="136" y="117"/>
                    <a:pt x="129" y="137"/>
                    <a:pt x="119" y="160"/>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4" name="Freeform 74">
              <a:extLst>
                <a:ext uri="{FF2B5EF4-FFF2-40B4-BE49-F238E27FC236}">
                  <a16:creationId xmlns:a16="http://schemas.microsoft.com/office/drawing/2014/main" id="{32A1B400-1735-FF47-95D3-342F956B42A0}"/>
                </a:ext>
              </a:extLst>
            </p:cNvPr>
            <p:cNvSpPr>
              <a:spLocks noChangeArrowheads="1"/>
            </p:cNvSpPr>
            <p:nvPr/>
          </p:nvSpPr>
          <p:spPr bwMode="auto">
            <a:xfrm>
              <a:off x="11990086" y="7076905"/>
              <a:ext cx="158418" cy="354276"/>
            </a:xfrm>
            <a:custGeom>
              <a:avLst/>
              <a:gdLst>
                <a:gd name="T0" fmla="*/ 242 w 243"/>
                <a:gd name="T1" fmla="*/ 68 h 544"/>
                <a:gd name="T2" fmla="*/ 242 w 243"/>
                <a:gd name="T3" fmla="*/ 68 h 544"/>
                <a:gd name="T4" fmla="*/ 88 w 243"/>
                <a:gd name="T5" fmla="*/ 543 h 544"/>
                <a:gd name="T6" fmla="*/ 88 w 243"/>
                <a:gd name="T7" fmla="*/ 543 h 544"/>
                <a:gd name="T8" fmla="*/ 1 w 243"/>
                <a:gd name="T9" fmla="*/ 422 h 544"/>
                <a:gd name="T10" fmla="*/ 0 w 243"/>
                <a:gd name="T11" fmla="*/ 422 h 544"/>
                <a:gd name="T12" fmla="*/ 0 w 243"/>
                <a:gd name="T13" fmla="*/ 422 h 544"/>
                <a:gd name="T14" fmla="*/ 105 w 243"/>
                <a:gd name="T15" fmla="*/ 177 h 544"/>
                <a:gd name="T16" fmla="*/ 105 w 243"/>
                <a:gd name="T17" fmla="*/ 177 h 544"/>
                <a:gd name="T18" fmla="*/ 148 w 243"/>
                <a:gd name="T19" fmla="*/ 2 h 544"/>
                <a:gd name="T20" fmla="*/ 150 w 243"/>
                <a:gd name="T21" fmla="*/ 0 h 544"/>
                <a:gd name="T22" fmla="*/ 150 w 243"/>
                <a:gd name="T23" fmla="*/ 0 h 544"/>
                <a:gd name="T24" fmla="*/ 242 w 243"/>
                <a:gd name="T25" fmla="*/ 6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544">
                  <a:moveTo>
                    <a:pt x="242" y="68"/>
                  </a:moveTo>
                  <a:lnTo>
                    <a:pt x="242" y="68"/>
                  </a:lnTo>
                  <a:cubicBezTo>
                    <a:pt x="143" y="199"/>
                    <a:pt x="141" y="439"/>
                    <a:pt x="88" y="543"/>
                  </a:cubicBezTo>
                  <a:lnTo>
                    <a:pt x="88" y="543"/>
                  </a:lnTo>
                  <a:cubicBezTo>
                    <a:pt x="57" y="493"/>
                    <a:pt x="50" y="448"/>
                    <a:pt x="1" y="422"/>
                  </a:cubicBezTo>
                  <a:lnTo>
                    <a:pt x="0" y="422"/>
                  </a:lnTo>
                  <a:lnTo>
                    <a:pt x="0" y="422"/>
                  </a:lnTo>
                  <a:cubicBezTo>
                    <a:pt x="24" y="327"/>
                    <a:pt x="81" y="289"/>
                    <a:pt x="105" y="177"/>
                  </a:cubicBezTo>
                  <a:lnTo>
                    <a:pt x="105" y="177"/>
                  </a:lnTo>
                  <a:cubicBezTo>
                    <a:pt x="115" y="132"/>
                    <a:pt x="129" y="66"/>
                    <a:pt x="148" y="2"/>
                  </a:cubicBezTo>
                  <a:lnTo>
                    <a:pt x="150" y="0"/>
                  </a:lnTo>
                  <a:lnTo>
                    <a:pt x="150" y="0"/>
                  </a:lnTo>
                  <a:cubicBezTo>
                    <a:pt x="176" y="26"/>
                    <a:pt x="208" y="49"/>
                    <a:pt x="242" y="68"/>
                  </a:cubicBezTo>
                </a:path>
              </a:pathLst>
            </a:custGeom>
            <a:solidFill>
              <a:srgbClr val="F0BA84"/>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5" name="Freeform 75">
              <a:extLst>
                <a:ext uri="{FF2B5EF4-FFF2-40B4-BE49-F238E27FC236}">
                  <a16:creationId xmlns:a16="http://schemas.microsoft.com/office/drawing/2014/main" id="{CB988A5D-D8DA-5546-A44C-866B90528C23}"/>
                </a:ext>
              </a:extLst>
            </p:cNvPr>
            <p:cNvSpPr>
              <a:spLocks noChangeArrowheads="1"/>
            </p:cNvSpPr>
            <p:nvPr/>
          </p:nvSpPr>
          <p:spPr bwMode="auto">
            <a:xfrm>
              <a:off x="11886394" y="6814797"/>
              <a:ext cx="843930" cy="872733"/>
            </a:xfrm>
            <a:custGeom>
              <a:avLst/>
              <a:gdLst>
                <a:gd name="T0" fmla="*/ 78 w 1293"/>
                <a:gd name="T1" fmla="*/ 1208 h 1337"/>
                <a:gd name="T2" fmla="*/ 115 w 1293"/>
                <a:gd name="T3" fmla="*/ 938 h 1337"/>
                <a:gd name="T4" fmla="*/ 108 w 1293"/>
                <a:gd name="T5" fmla="*/ 911 h 1337"/>
                <a:gd name="T6" fmla="*/ 108 w 1293"/>
                <a:gd name="T7" fmla="*/ 911 h 1337"/>
                <a:gd name="T8" fmla="*/ 156 w 1293"/>
                <a:gd name="T9" fmla="*/ 823 h 1337"/>
                <a:gd name="T10" fmla="*/ 157 w 1293"/>
                <a:gd name="T11" fmla="*/ 823 h 1337"/>
                <a:gd name="T12" fmla="*/ 244 w 1293"/>
                <a:gd name="T13" fmla="*/ 944 h 1337"/>
                <a:gd name="T14" fmla="*/ 406 w 1293"/>
                <a:gd name="T15" fmla="*/ 457 h 1337"/>
                <a:gd name="T16" fmla="*/ 398 w 1293"/>
                <a:gd name="T17" fmla="*/ 469 h 1337"/>
                <a:gd name="T18" fmla="*/ 306 w 1293"/>
                <a:gd name="T19" fmla="*/ 401 h 1337"/>
                <a:gd name="T20" fmla="*/ 304 w 1293"/>
                <a:gd name="T21" fmla="*/ 97 h 1337"/>
                <a:gd name="T22" fmla="*/ 554 w 1293"/>
                <a:gd name="T23" fmla="*/ 83 h 1337"/>
                <a:gd name="T24" fmla="*/ 734 w 1293"/>
                <a:gd name="T25" fmla="*/ 134 h 1337"/>
                <a:gd name="T26" fmla="*/ 843 w 1293"/>
                <a:gd name="T27" fmla="*/ 155 h 1337"/>
                <a:gd name="T28" fmla="*/ 940 w 1293"/>
                <a:gd name="T29" fmla="*/ 195 h 1337"/>
                <a:gd name="T30" fmla="*/ 1168 w 1293"/>
                <a:gd name="T31" fmla="*/ 342 h 1337"/>
                <a:gd name="T32" fmla="*/ 1281 w 1293"/>
                <a:gd name="T33" fmla="*/ 678 h 1337"/>
                <a:gd name="T34" fmla="*/ 989 w 1293"/>
                <a:gd name="T35" fmla="*/ 1125 h 1337"/>
                <a:gd name="T36" fmla="*/ 989 w 1293"/>
                <a:gd name="T37" fmla="*/ 1125 h 1337"/>
                <a:gd name="T38" fmla="*/ 944 w 1293"/>
                <a:gd name="T39" fmla="*/ 1168 h 1337"/>
                <a:gd name="T40" fmla="*/ 929 w 1293"/>
                <a:gd name="T41" fmla="*/ 1327 h 1337"/>
                <a:gd name="T42" fmla="*/ 794 w 1293"/>
                <a:gd name="T43" fmla="*/ 1322 h 1337"/>
                <a:gd name="T44" fmla="*/ 534 w 1293"/>
                <a:gd name="T45" fmla="*/ 1223 h 1337"/>
                <a:gd name="T46" fmla="*/ 368 w 1293"/>
                <a:gd name="T47" fmla="*/ 1008 h 1337"/>
                <a:gd name="T48" fmla="*/ 479 w 1293"/>
                <a:gd name="T49" fmla="*/ 866 h 1337"/>
                <a:gd name="T50" fmla="*/ 500 w 1293"/>
                <a:gd name="T51" fmla="*/ 815 h 1337"/>
                <a:gd name="T52" fmla="*/ 422 w 1293"/>
                <a:gd name="T53" fmla="*/ 776 h 1337"/>
                <a:gd name="T54" fmla="*/ 360 w 1293"/>
                <a:gd name="T55" fmla="*/ 1002 h 1337"/>
                <a:gd name="T56" fmla="*/ 325 w 1293"/>
                <a:gd name="T57" fmla="*/ 1108 h 1337"/>
                <a:gd name="T58" fmla="*/ 279 w 1293"/>
                <a:gd name="T59" fmla="*/ 1302 h 1337"/>
                <a:gd name="T60" fmla="*/ 78 w 1293"/>
                <a:gd name="T61" fmla="*/ 1208 h 1337"/>
                <a:gd name="T62" fmla="*/ 160 w 1293"/>
                <a:gd name="T63" fmla="*/ 1011 h 1337"/>
                <a:gd name="T64" fmla="*/ 167 w 1293"/>
                <a:gd name="T65" fmla="*/ 1035 h 1337"/>
                <a:gd name="T66" fmla="*/ 160 w 1293"/>
                <a:gd name="T67" fmla="*/ 1011 h 1337"/>
                <a:gd name="T68" fmla="*/ 482 w 1293"/>
                <a:gd name="T69" fmla="*/ 884 h 1337"/>
                <a:gd name="T70" fmla="*/ 493 w 1293"/>
                <a:gd name="T71" fmla="*/ 921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93" h="1337">
                  <a:moveTo>
                    <a:pt x="78" y="1208"/>
                  </a:moveTo>
                  <a:lnTo>
                    <a:pt x="78" y="1208"/>
                  </a:lnTo>
                  <a:cubicBezTo>
                    <a:pt x="16" y="1136"/>
                    <a:pt x="0" y="1033"/>
                    <a:pt x="115" y="938"/>
                  </a:cubicBezTo>
                  <a:lnTo>
                    <a:pt x="115" y="938"/>
                  </a:lnTo>
                  <a:cubicBezTo>
                    <a:pt x="109" y="931"/>
                    <a:pt x="107" y="922"/>
                    <a:pt x="108" y="911"/>
                  </a:cubicBezTo>
                  <a:lnTo>
                    <a:pt x="108" y="911"/>
                  </a:lnTo>
                  <a:lnTo>
                    <a:pt x="108" y="911"/>
                  </a:lnTo>
                  <a:lnTo>
                    <a:pt x="108" y="911"/>
                  </a:lnTo>
                  <a:cubicBezTo>
                    <a:pt x="111" y="885"/>
                    <a:pt x="133" y="850"/>
                    <a:pt x="156" y="823"/>
                  </a:cubicBezTo>
                  <a:lnTo>
                    <a:pt x="156" y="823"/>
                  </a:lnTo>
                  <a:lnTo>
                    <a:pt x="157" y="823"/>
                  </a:lnTo>
                  <a:lnTo>
                    <a:pt x="157" y="823"/>
                  </a:lnTo>
                  <a:cubicBezTo>
                    <a:pt x="206" y="849"/>
                    <a:pt x="213" y="894"/>
                    <a:pt x="244" y="944"/>
                  </a:cubicBezTo>
                  <a:lnTo>
                    <a:pt x="244" y="944"/>
                  </a:lnTo>
                  <a:cubicBezTo>
                    <a:pt x="297" y="840"/>
                    <a:pt x="299" y="600"/>
                    <a:pt x="398" y="469"/>
                  </a:cubicBezTo>
                  <a:lnTo>
                    <a:pt x="406" y="457"/>
                  </a:lnTo>
                  <a:lnTo>
                    <a:pt x="398" y="469"/>
                  </a:lnTo>
                  <a:lnTo>
                    <a:pt x="398" y="469"/>
                  </a:lnTo>
                  <a:cubicBezTo>
                    <a:pt x="364" y="450"/>
                    <a:pt x="331" y="427"/>
                    <a:pt x="306" y="401"/>
                  </a:cubicBezTo>
                  <a:lnTo>
                    <a:pt x="306" y="401"/>
                  </a:lnTo>
                  <a:cubicBezTo>
                    <a:pt x="229" y="325"/>
                    <a:pt x="202" y="221"/>
                    <a:pt x="304" y="97"/>
                  </a:cubicBezTo>
                  <a:lnTo>
                    <a:pt x="304" y="97"/>
                  </a:lnTo>
                  <a:cubicBezTo>
                    <a:pt x="384" y="0"/>
                    <a:pt x="459" y="22"/>
                    <a:pt x="554" y="83"/>
                  </a:cubicBezTo>
                  <a:lnTo>
                    <a:pt x="554" y="83"/>
                  </a:lnTo>
                  <a:cubicBezTo>
                    <a:pt x="606" y="111"/>
                    <a:pt x="673" y="121"/>
                    <a:pt x="734" y="134"/>
                  </a:cubicBezTo>
                  <a:lnTo>
                    <a:pt x="734" y="134"/>
                  </a:lnTo>
                  <a:cubicBezTo>
                    <a:pt x="778" y="137"/>
                    <a:pt x="816" y="145"/>
                    <a:pt x="843" y="155"/>
                  </a:cubicBezTo>
                  <a:lnTo>
                    <a:pt x="843" y="155"/>
                  </a:lnTo>
                  <a:cubicBezTo>
                    <a:pt x="872" y="165"/>
                    <a:pt x="905" y="179"/>
                    <a:pt x="940" y="195"/>
                  </a:cubicBezTo>
                  <a:lnTo>
                    <a:pt x="940" y="195"/>
                  </a:lnTo>
                  <a:cubicBezTo>
                    <a:pt x="1024" y="233"/>
                    <a:pt x="1117" y="285"/>
                    <a:pt x="1168" y="342"/>
                  </a:cubicBezTo>
                  <a:lnTo>
                    <a:pt x="1168" y="342"/>
                  </a:lnTo>
                  <a:cubicBezTo>
                    <a:pt x="1242" y="428"/>
                    <a:pt x="1292" y="568"/>
                    <a:pt x="1281" y="678"/>
                  </a:cubicBezTo>
                  <a:lnTo>
                    <a:pt x="1281" y="678"/>
                  </a:lnTo>
                  <a:cubicBezTo>
                    <a:pt x="1277" y="705"/>
                    <a:pt x="1120" y="1002"/>
                    <a:pt x="989" y="1125"/>
                  </a:cubicBezTo>
                  <a:lnTo>
                    <a:pt x="989" y="1125"/>
                  </a:lnTo>
                  <a:lnTo>
                    <a:pt x="989" y="1125"/>
                  </a:lnTo>
                  <a:lnTo>
                    <a:pt x="989" y="1125"/>
                  </a:lnTo>
                  <a:cubicBezTo>
                    <a:pt x="974" y="1140"/>
                    <a:pt x="959" y="1154"/>
                    <a:pt x="944" y="1168"/>
                  </a:cubicBezTo>
                  <a:lnTo>
                    <a:pt x="944" y="1168"/>
                  </a:lnTo>
                  <a:cubicBezTo>
                    <a:pt x="920" y="1216"/>
                    <a:pt x="916" y="1275"/>
                    <a:pt x="929" y="1327"/>
                  </a:cubicBezTo>
                  <a:lnTo>
                    <a:pt x="929" y="1327"/>
                  </a:lnTo>
                  <a:cubicBezTo>
                    <a:pt x="888" y="1336"/>
                    <a:pt x="842" y="1333"/>
                    <a:pt x="794" y="1322"/>
                  </a:cubicBezTo>
                  <a:lnTo>
                    <a:pt x="794" y="1322"/>
                  </a:lnTo>
                  <a:cubicBezTo>
                    <a:pt x="703" y="1300"/>
                    <a:pt x="607" y="1252"/>
                    <a:pt x="534" y="1223"/>
                  </a:cubicBezTo>
                  <a:lnTo>
                    <a:pt x="534" y="1223"/>
                  </a:lnTo>
                  <a:cubicBezTo>
                    <a:pt x="425" y="1179"/>
                    <a:pt x="396" y="1136"/>
                    <a:pt x="368" y="1008"/>
                  </a:cubicBezTo>
                  <a:lnTo>
                    <a:pt x="368" y="1008"/>
                  </a:lnTo>
                  <a:cubicBezTo>
                    <a:pt x="407" y="1020"/>
                    <a:pt x="452" y="929"/>
                    <a:pt x="479" y="866"/>
                  </a:cubicBezTo>
                  <a:lnTo>
                    <a:pt x="479" y="866"/>
                  </a:lnTo>
                  <a:cubicBezTo>
                    <a:pt x="489" y="843"/>
                    <a:pt x="497" y="823"/>
                    <a:pt x="500" y="815"/>
                  </a:cubicBezTo>
                  <a:lnTo>
                    <a:pt x="500" y="815"/>
                  </a:lnTo>
                  <a:cubicBezTo>
                    <a:pt x="537" y="706"/>
                    <a:pt x="461" y="721"/>
                    <a:pt x="422" y="776"/>
                  </a:cubicBezTo>
                  <a:lnTo>
                    <a:pt x="422" y="776"/>
                  </a:lnTo>
                  <a:cubicBezTo>
                    <a:pt x="403" y="852"/>
                    <a:pt x="382" y="928"/>
                    <a:pt x="360" y="1002"/>
                  </a:cubicBezTo>
                  <a:lnTo>
                    <a:pt x="360" y="1002"/>
                  </a:lnTo>
                  <a:lnTo>
                    <a:pt x="360" y="1002"/>
                  </a:lnTo>
                  <a:cubicBezTo>
                    <a:pt x="348" y="1032"/>
                    <a:pt x="336" y="1068"/>
                    <a:pt x="325" y="1108"/>
                  </a:cubicBezTo>
                  <a:lnTo>
                    <a:pt x="325" y="1108"/>
                  </a:lnTo>
                  <a:cubicBezTo>
                    <a:pt x="308" y="1167"/>
                    <a:pt x="293" y="1234"/>
                    <a:pt x="279" y="1302"/>
                  </a:cubicBezTo>
                  <a:lnTo>
                    <a:pt x="279" y="1302"/>
                  </a:lnTo>
                  <a:cubicBezTo>
                    <a:pt x="210" y="1304"/>
                    <a:pt x="128" y="1266"/>
                    <a:pt x="78" y="1208"/>
                  </a:cubicBezTo>
                  <a:close/>
                  <a:moveTo>
                    <a:pt x="160" y="1011"/>
                  </a:moveTo>
                  <a:lnTo>
                    <a:pt x="160" y="1011"/>
                  </a:lnTo>
                  <a:cubicBezTo>
                    <a:pt x="163" y="1020"/>
                    <a:pt x="166" y="1028"/>
                    <a:pt x="167" y="1035"/>
                  </a:cubicBezTo>
                  <a:lnTo>
                    <a:pt x="167" y="1035"/>
                  </a:lnTo>
                  <a:lnTo>
                    <a:pt x="167" y="1035"/>
                  </a:lnTo>
                  <a:cubicBezTo>
                    <a:pt x="166" y="1028"/>
                    <a:pt x="163" y="1020"/>
                    <a:pt x="160" y="1011"/>
                  </a:cubicBezTo>
                  <a:close/>
                  <a:moveTo>
                    <a:pt x="482" y="884"/>
                  </a:moveTo>
                  <a:lnTo>
                    <a:pt x="482" y="884"/>
                  </a:lnTo>
                  <a:cubicBezTo>
                    <a:pt x="484" y="896"/>
                    <a:pt x="487" y="909"/>
                    <a:pt x="493" y="921"/>
                  </a:cubicBezTo>
                  <a:lnTo>
                    <a:pt x="493" y="921"/>
                  </a:lnTo>
                  <a:cubicBezTo>
                    <a:pt x="487" y="909"/>
                    <a:pt x="484" y="896"/>
                    <a:pt x="482" y="884"/>
                  </a:cubicBezTo>
                  <a:close/>
                </a:path>
              </a:pathLst>
            </a:custGeom>
            <a:solidFill>
              <a:srgbClr val="44160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66" name="Freeform 76">
              <a:extLst>
                <a:ext uri="{FF2B5EF4-FFF2-40B4-BE49-F238E27FC236}">
                  <a16:creationId xmlns:a16="http://schemas.microsoft.com/office/drawing/2014/main" id="{D9EC0832-AAB2-8D41-A380-D55BD372B23E}"/>
                </a:ext>
              </a:extLst>
            </p:cNvPr>
            <p:cNvSpPr>
              <a:spLocks noChangeArrowheads="1"/>
            </p:cNvSpPr>
            <p:nvPr/>
          </p:nvSpPr>
          <p:spPr bwMode="auto">
            <a:xfrm>
              <a:off x="14052382" y="7146032"/>
              <a:ext cx="1555363" cy="818006"/>
            </a:xfrm>
            <a:custGeom>
              <a:avLst/>
              <a:gdLst>
                <a:gd name="T0" fmla="*/ 207 w 2382"/>
                <a:gd name="T1" fmla="*/ 252 h 1252"/>
                <a:gd name="T2" fmla="*/ 219 w 2382"/>
                <a:gd name="T3" fmla="*/ 278 h 1252"/>
                <a:gd name="T4" fmla="*/ 229 w 2382"/>
                <a:gd name="T5" fmla="*/ 299 h 1252"/>
                <a:gd name="T6" fmla="*/ 243 w 2382"/>
                <a:gd name="T7" fmla="*/ 325 h 1252"/>
                <a:gd name="T8" fmla="*/ 244 w 2382"/>
                <a:gd name="T9" fmla="*/ 325 h 1252"/>
                <a:gd name="T10" fmla="*/ 261 w 2382"/>
                <a:gd name="T11" fmla="*/ 350 h 1252"/>
                <a:gd name="T12" fmla="*/ 276 w 2382"/>
                <a:gd name="T13" fmla="*/ 371 h 1252"/>
                <a:gd name="T14" fmla="*/ 293 w 2382"/>
                <a:gd name="T15" fmla="*/ 392 h 1252"/>
                <a:gd name="T16" fmla="*/ 299 w 2382"/>
                <a:gd name="T17" fmla="*/ 398 h 1252"/>
                <a:gd name="T18" fmla="*/ 318 w 2382"/>
                <a:gd name="T19" fmla="*/ 418 h 1252"/>
                <a:gd name="T20" fmla="*/ 341 w 2382"/>
                <a:gd name="T21" fmla="*/ 610 h 1252"/>
                <a:gd name="T22" fmla="*/ 647 w 2382"/>
                <a:gd name="T23" fmla="*/ 617 h 1252"/>
                <a:gd name="T24" fmla="*/ 711 w 2382"/>
                <a:gd name="T25" fmla="*/ 639 h 1252"/>
                <a:gd name="T26" fmla="*/ 737 w 2382"/>
                <a:gd name="T27" fmla="*/ 647 h 1252"/>
                <a:gd name="T28" fmla="*/ 781 w 2382"/>
                <a:gd name="T29" fmla="*/ 659 h 1252"/>
                <a:gd name="T30" fmla="*/ 798 w 2382"/>
                <a:gd name="T31" fmla="*/ 663 h 1252"/>
                <a:gd name="T32" fmla="*/ 842 w 2382"/>
                <a:gd name="T33" fmla="*/ 673 h 1252"/>
                <a:gd name="T34" fmla="*/ 886 w 2382"/>
                <a:gd name="T35" fmla="*/ 682 h 1252"/>
                <a:gd name="T36" fmla="*/ 928 w 2382"/>
                <a:gd name="T37" fmla="*/ 689 h 1252"/>
                <a:gd name="T38" fmla="*/ 969 w 2382"/>
                <a:gd name="T39" fmla="*/ 815 h 1252"/>
                <a:gd name="T40" fmla="*/ 1405 w 2382"/>
                <a:gd name="T41" fmla="*/ 695 h 1252"/>
                <a:gd name="T42" fmla="*/ 1466 w 2382"/>
                <a:gd name="T43" fmla="*/ 685 h 1252"/>
                <a:gd name="T44" fmla="*/ 1482 w 2382"/>
                <a:gd name="T45" fmla="*/ 683 h 1252"/>
                <a:gd name="T46" fmla="*/ 1528 w 2382"/>
                <a:gd name="T47" fmla="*/ 674 h 1252"/>
                <a:gd name="T48" fmla="*/ 1575 w 2382"/>
                <a:gd name="T49" fmla="*/ 664 h 1252"/>
                <a:gd name="T50" fmla="*/ 1623 w 2382"/>
                <a:gd name="T51" fmla="*/ 651 h 1252"/>
                <a:gd name="T52" fmla="*/ 1639 w 2382"/>
                <a:gd name="T53" fmla="*/ 646 h 1252"/>
                <a:gd name="T54" fmla="*/ 1684 w 2382"/>
                <a:gd name="T55" fmla="*/ 633 h 1252"/>
                <a:gd name="T56" fmla="*/ 1874 w 2382"/>
                <a:gd name="T57" fmla="*/ 703 h 1252"/>
                <a:gd name="T58" fmla="*/ 2036 w 2382"/>
                <a:gd name="T59" fmla="*/ 439 h 1252"/>
                <a:gd name="T60" fmla="*/ 2171 w 2382"/>
                <a:gd name="T61" fmla="*/ 252 h 1252"/>
                <a:gd name="T62" fmla="*/ 2380 w 2382"/>
                <a:gd name="T63" fmla="*/ 0 h 1252"/>
                <a:gd name="T64" fmla="*/ 2183 w 2382"/>
                <a:gd name="T65" fmla="*/ 688 h 1252"/>
                <a:gd name="T66" fmla="*/ 1729 w 2382"/>
                <a:gd name="T67" fmla="*/ 1053 h 1252"/>
                <a:gd name="T68" fmla="*/ 1685 w 2382"/>
                <a:gd name="T69" fmla="*/ 1068 h 1252"/>
                <a:gd name="T70" fmla="*/ 1640 w 2382"/>
                <a:gd name="T71" fmla="*/ 1082 h 1252"/>
                <a:gd name="T72" fmla="*/ 1632 w 2382"/>
                <a:gd name="T73" fmla="*/ 1085 h 1252"/>
                <a:gd name="T74" fmla="*/ 1590 w 2382"/>
                <a:gd name="T75" fmla="*/ 1096 h 1252"/>
                <a:gd name="T76" fmla="*/ 1577 w 2382"/>
                <a:gd name="T77" fmla="*/ 1099 h 1252"/>
                <a:gd name="T78" fmla="*/ 1527 w 2382"/>
                <a:gd name="T79" fmla="*/ 1110 h 1252"/>
                <a:gd name="T80" fmla="*/ 1518 w 2382"/>
                <a:gd name="T81" fmla="*/ 1112 h 1252"/>
                <a:gd name="T82" fmla="*/ 1467 w 2382"/>
                <a:gd name="T83" fmla="*/ 1121 h 1252"/>
                <a:gd name="T84" fmla="*/ 1437 w 2382"/>
                <a:gd name="T85" fmla="*/ 1127 h 1252"/>
                <a:gd name="T86" fmla="*/ 1406 w 2382"/>
                <a:gd name="T87" fmla="*/ 1131 h 1252"/>
                <a:gd name="T88" fmla="*/ 969 w 2382"/>
                <a:gd name="T89" fmla="*/ 1130 h 1252"/>
                <a:gd name="T90" fmla="*/ 929 w 2382"/>
                <a:gd name="T91" fmla="*/ 1125 h 1252"/>
                <a:gd name="T92" fmla="*/ 889 w 2382"/>
                <a:gd name="T93" fmla="*/ 1118 h 1252"/>
                <a:gd name="T94" fmla="*/ 888 w 2382"/>
                <a:gd name="T95" fmla="*/ 1118 h 1252"/>
                <a:gd name="T96" fmla="*/ 831 w 2382"/>
                <a:gd name="T97" fmla="*/ 1107 h 1252"/>
                <a:gd name="T98" fmla="*/ 799 w 2382"/>
                <a:gd name="T99" fmla="*/ 1099 h 1252"/>
                <a:gd name="T100" fmla="*/ 755 w 2382"/>
                <a:gd name="T101" fmla="*/ 1088 h 1252"/>
                <a:gd name="T102" fmla="*/ 739 w 2382"/>
                <a:gd name="T103" fmla="*/ 1082 h 1252"/>
                <a:gd name="T104" fmla="*/ 702 w 2382"/>
                <a:gd name="T105" fmla="*/ 1072 h 1252"/>
                <a:gd name="T106" fmla="*/ 697 w 2382"/>
                <a:gd name="T107" fmla="*/ 1070 h 1252"/>
                <a:gd name="T108" fmla="*/ 194 w 2382"/>
                <a:gd name="T109" fmla="*/ 960 h 1252"/>
                <a:gd name="T110" fmla="*/ 0 w 2382"/>
                <a:gd name="T111" fmla="*/ 25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2" h="1252">
                  <a:moveTo>
                    <a:pt x="0" y="252"/>
                  </a:moveTo>
                  <a:lnTo>
                    <a:pt x="207" y="252"/>
                  </a:lnTo>
                  <a:lnTo>
                    <a:pt x="207" y="252"/>
                  </a:lnTo>
                  <a:cubicBezTo>
                    <a:pt x="211" y="260"/>
                    <a:pt x="213" y="267"/>
                    <a:pt x="217" y="274"/>
                  </a:cubicBezTo>
                  <a:lnTo>
                    <a:pt x="217" y="274"/>
                  </a:lnTo>
                  <a:cubicBezTo>
                    <a:pt x="217" y="275"/>
                    <a:pt x="218" y="277"/>
                    <a:pt x="219" y="278"/>
                  </a:cubicBezTo>
                  <a:lnTo>
                    <a:pt x="219" y="278"/>
                  </a:lnTo>
                  <a:cubicBezTo>
                    <a:pt x="222" y="285"/>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5"/>
                    <a:pt x="244" y="325"/>
                  </a:cubicBezTo>
                  <a:lnTo>
                    <a:pt x="244" y="325"/>
                  </a:lnTo>
                  <a:cubicBezTo>
                    <a:pt x="248" y="332"/>
                    <a:pt x="253" y="339"/>
                    <a:pt x="257" y="346"/>
                  </a:cubicBezTo>
                  <a:lnTo>
                    <a:pt x="257" y="346"/>
                  </a:lnTo>
                  <a:cubicBezTo>
                    <a:pt x="259" y="347"/>
                    <a:pt x="260" y="349"/>
                    <a:pt x="261" y="350"/>
                  </a:cubicBezTo>
                  <a:lnTo>
                    <a:pt x="261" y="350"/>
                  </a:lnTo>
                  <a:cubicBezTo>
                    <a:pt x="266" y="357"/>
                    <a:pt x="270" y="363"/>
                    <a:pt x="276" y="371"/>
                  </a:cubicBezTo>
                  <a:lnTo>
                    <a:pt x="276" y="371"/>
                  </a:lnTo>
                  <a:cubicBezTo>
                    <a:pt x="277" y="372"/>
                    <a:pt x="279" y="373"/>
                    <a:pt x="280" y="375"/>
                  </a:cubicBezTo>
                  <a:lnTo>
                    <a:pt x="280" y="375"/>
                  </a:lnTo>
                  <a:cubicBezTo>
                    <a:pt x="284" y="381"/>
                    <a:pt x="288" y="386"/>
                    <a:pt x="293" y="392"/>
                  </a:cubicBezTo>
                  <a:lnTo>
                    <a:pt x="293" y="392"/>
                  </a:lnTo>
                  <a:cubicBezTo>
                    <a:pt x="295" y="393"/>
                    <a:pt x="297" y="395"/>
                    <a:pt x="299" y="398"/>
                  </a:cubicBezTo>
                  <a:lnTo>
                    <a:pt x="299" y="398"/>
                  </a:lnTo>
                  <a:cubicBezTo>
                    <a:pt x="304" y="403"/>
                    <a:pt x="309" y="408"/>
                    <a:pt x="314" y="414"/>
                  </a:cubicBezTo>
                  <a:lnTo>
                    <a:pt x="314" y="414"/>
                  </a:lnTo>
                  <a:cubicBezTo>
                    <a:pt x="316" y="415"/>
                    <a:pt x="317" y="417"/>
                    <a:pt x="318" y="418"/>
                  </a:cubicBezTo>
                  <a:lnTo>
                    <a:pt x="318" y="418"/>
                  </a:lnTo>
                  <a:cubicBezTo>
                    <a:pt x="326" y="425"/>
                    <a:pt x="333" y="432"/>
                    <a:pt x="340" y="439"/>
                  </a:cubicBezTo>
                  <a:lnTo>
                    <a:pt x="341" y="610"/>
                  </a:lnTo>
                  <a:lnTo>
                    <a:pt x="499" y="703"/>
                  </a:lnTo>
                  <a:lnTo>
                    <a:pt x="647" y="617"/>
                  </a:lnTo>
                  <a:lnTo>
                    <a:pt x="647" y="617"/>
                  </a:lnTo>
                  <a:cubicBezTo>
                    <a:pt x="663" y="623"/>
                    <a:pt x="679" y="629"/>
                    <a:pt x="696" y="634"/>
                  </a:cubicBezTo>
                  <a:lnTo>
                    <a:pt x="696" y="634"/>
                  </a:lnTo>
                  <a:cubicBezTo>
                    <a:pt x="700" y="635"/>
                    <a:pt x="706" y="637"/>
                    <a:pt x="711" y="639"/>
                  </a:cubicBezTo>
                  <a:lnTo>
                    <a:pt x="711" y="639"/>
                  </a:lnTo>
                  <a:cubicBezTo>
                    <a:pt x="720" y="642"/>
                    <a:pt x="729" y="644"/>
                    <a:pt x="737" y="647"/>
                  </a:cubicBezTo>
                  <a:lnTo>
                    <a:pt x="737" y="647"/>
                  </a:lnTo>
                  <a:cubicBezTo>
                    <a:pt x="742" y="648"/>
                    <a:pt x="749" y="650"/>
                    <a:pt x="754" y="652"/>
                  </a:cubicBezTo>
                  <a:lnTo>
                    <a:pt x="754" y="652"/>
                  </a:lnTo>
                  <a:cubicBezTo>
                    <a:pt x="763" y="654"/>
                    <a:pt x="772" y="656"/>
                    <a:pt x="781" y="659"/>
                  </a:cubicBezTo>
                  <a:lnTo>
                    <a:pt x="781" y="659"/>
                  </a:lnTo>
                  <a:cubicBezTo>
                    <a:pt x="787" y="661"/>
                    <a:pt x="792" y="662"/>
                    <a:pt x="798" y="663"/>
                  </a:cubicBezTo>
                  <a:lnTo>
                    <a:pt x="798" y="663"/>
                  </a:lnTo>
                  <a:cubicBezTo>
                    <a:pt x="808" y="665"/>
                    <a:pt x="819" y="668"/>
                    <a:pt x="830" y="671"/>
                  </a:cubicBezTo>
                  <a:lnTo>
                    <a:pt x="830" y="671"/>
                  </a:lnTo>
                  <a:cubicBezTo>
                    <a:pt x="833" y="671"/>
                    <a:pt x="838" y="673"/>
                    <a:pt x="842" y="673"/>
                  </a:cubicBezTo>
                  <a:lnTo>
                    <a:pt x="842" y="673"/>
                  </a:lnTo>
                  <a:cubicBezTo>
                    <a:pt x="856" y="676"/>
                    <a:pt x="872" y="679"/>
                    <a:pt x="886" y="682"/>
                  </a:cubicBezTo>
                  <a:lnTo>
                    <a:pt x="886" y="682"/>
                  </a:lnTo>
                  <a:cubicBezTo>
                    <a:pt x="896" y="684"/>
                    <a:pt x="905" y="685"/>
                    <a:pt x="914" y="686"/>
                  </a:cubicBezTo>
                  <a:lnTo>
                    <a:pt x="914" y="686"/>
                  </a:lnTo>
                  <a:cubicBezTo>
                    <a:pt x="919" y="687"/>
                    <a:pt x="923" y="688"/>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5"/>
                  </a:cubicBezTo>
                  <a:lnTo>
                    <a:pt x="1466" y="685"/>
                  </a:lnTo>
                  <a:cubicBezTo>
                    <a:pt x="1471" y="685"/>
                    <a:pt x="1477" y="684"/>
                    <a:pt x="1482" y="683"/>
                  </a:cubicBezTo>
                  <a:lnTo>
                    <a:pt x="1482" y="683"/>
                  </a:lnTo>
                  <a:cubicBezTo>
                    <a:pt x="1494" y="681"/>
                    <a:pt x="1506" y="678"/>
                    <a:pt x="1517" y="676"/>
                  </a:cubicBezTo>
                  <a:lnTo>
                    <a:pt x="1517" y="676"/>
                  </a:lnTo>
                  <a:cubicBezTo>
                    <a:pt x="1520" y="675"/>
                    <a:pt x="1524" y="675"/>
                    <a:pt x="1528" y="674"/>
                  </a:cubicBezTo>
                  <a:lnTo>
                    <a:pt x="1528" y="674"/>
                  </a:lnTo>
                  <a:cubicBezTo>
                    <a:pt x="1544" y="671"/>
                    <a:pt x="1560" y="667"/>
                    <a:pt x="1575" y="664"/>
                  </a:cubicBezTo>
                  <a:lnTo>
                    <a:pt x="1575" y="664"/>
                  </a:lnTo>
                  <a:cubicBezTo>
                    <a:pt x="1580" y="663"/>
                    <a:pt x="1584" y="661"/>
                    <a:pt x="1588" y="660"/>
                  </a:cubicBezTo>
                  <a:lnTo>
                    <a:pt x="1588" y="660"/>
                  </a:lnTo>
                  <a:cubicBezTo>
                    <a:pt x="1600" y="657"/>
                    <a:pt x="1612" y="654"/>
                    <a:pt x="1623" y="651"/>
                  </a:cubicBezTo>
                  <a:lnTo>
                    <a:pt x="1623" y="651"/>
                  </a:lnTo>
                  <a:cubicBezTo>
                    <a:pt x="1628" y="650"/>
                    <a:pt x="1633" y="648"/>
                    <a:pt x="1639" y="646"/>
                  </a:cubicBezTo>
                  <a:lnTo>
                    <a:pt x="1639" y="646"/>
                  </a:lnTo>
                  <a:cubicBezTo>
                    <a:pt x="1649" y="643"/>
                    <a:pt x="1659" y="640"/>
                    <a:pt x="1670" y="636"/>
                  </a:cubicBezTo>
                  <a:lnTo>
                    <a:pt x="1670" y="636"/>
                  </a:lnTo>
                  <a:cubicBezTo>
                    <a:pt x="1675" y="635"/>
                    <a:pt x="1679" y="634"/>
                    <a:pt x="1684" y="633"/>
                  </a:cubicBezTo>
                  <a:lnTo>
                    <a:pt x="1684" y="633"/>
                  </a:lnTo>
                  <a:cubicBezTo>
                    <a:pt x="1699" y="628"/>
                    <a:pt x="1713" y="623"/>
                    <a:pt x="1728" y="617"/>
                  </a:cubicBezTo>
                  <a:lnTo>
                    <a:pt x="1874" y="703"/>
                  </a:lnTo>
                  <a:lnTo>
                    <a:pt x="2036" y="608"/>
                  </a:lnTo>
                  <a:lnTo>
                    <a:pt x="2036" y="439"/>
                  </a:lnTo>
                  <a:lnTo>
                    <a:pt x="2036" y="439"/>
                  </a:lnTo>
                  <a:cubicBezTo>
                    <a:pt x="2085" y="395"/>
                    <a:pt x="2122" y="349"/>
                    <a:pt x="2148" y="301"/>
                  </a:cubicBezTo>
                  <a:lnTo>
                    <a:pt x="2148" y="301"/>
                  </a:lnTo>
                  <a:cubicBezTo>
                    <a:pt x="2157" y="285"/>
                    <a:pt x="2165" y="268"/>
                    <a:pt x="2171" y="252"/>
                  </a:cubicBezTo>
                  <a:lnTo>
                    <a:pt x="2171" y="252"/>
                  </a:lnTo>
                  <a:lnTo>
                    <a:pt x="2379" y="252"/>
                  </a:lnTo>
                  <a:lnTo>
                    <a:pt x="2380" y="0"/>
                  </a:lnTo>
                  <a:lnTo>
                    <a:pt x="2381" y="436"/>
                  </a:lnTo>
                  <a:lnTo>
                    <a:pt x="2380" y="688"/>
                  </a:lnTo>
                  <a:lnTo>
                    <a:pt x="2183" y="688"/>
                  </a:lnTo>
                  <a:lnTo>
                    <a:pt x="2184" y="960"/>
                  </a:lnTo>
                  <a:lnTo>
                    <a:pt x="1875" y="1138"/>
                  </a:lnTo>
                  <a:lnTo>
                    <a:pt x="1729" y="1053"/>
                  </a:lnTo>
                  <a:lnTo>
                    <a:pt x="1729" y="1053"/>
                  </a:lnTo>
                  <a:cubicBezTo>
                    <a:pt x="1714" y="1058"/>
                    <a:pt x="1700" y="1064"/>
                    <a:pt x="1685" y="1068"/>
                  </a:cubicBezTo>
                  <a:lnTo>
                    <a:pt x="1685" y="1068"/>
                  </a:lnTo>
                  <a:cubicBezTo>
                    <a:pt x="1681" y="1069"/>
                    <a:pt x="1676" y="1071"/>
                    <a:pt x="1671" y="1072"/>
                  </a:cubicBezTo>
                  <a:lnTo>
                    <a:pt x="1671" y="1072"/>
                  </a:lnTo>
                  <a:cubicBezTo>
                    <a:pt x="1661" y="1076"/>
                    <a:pt x="1651" y="1079"/>
                    <a:pt x="1640" y="1082"/>
                  </a:cubicBezTo>
                  <a:lnTo>
                    <a:pt x="1640" y="1082"/>
                  </a:lnTo>
                  <a:cubicBezTo>
                    <a:pt x="1638" y="1083"/>
                    <a:pt x="1635" y="1083"/>
                    <a:pt x="1632" y="1085"/>
                  </a:cubicBezTo>
                  <a:lnTo>
                    <a:pt x="1632" y="1085"/>
                  </a:lnTo>
                  <a:cubicBezTo>
                    <a:pt x="1630" y="1085"/>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4"/>
                    <a:pt x="1495" y="1117"/>
                    <a:pt x="1483" y="1119"/>
                  </a:cubicBezTo>
                  <a:lnTo>
                    <a:pt x="1483" y="1119"/>
                  </a:lnTo>
                  <a:cubicBezTo>
                    <a:pt x="1478" y="1119"/>
                    <a:pt x="1472" y="1121"/>
                    <a:pt x="1467" y="1121"/>
                  </a:cubicBezTo>
                  <a:lnTo>
                    <a:pt x="1467" y="1121"/>
                  </a:lnTo>
                  <a:cubicBezTo>
                    <a:pt x="1457" y="1123"/>
                    <a:pt x="1447" y="1125"/>
                    <a:pt x="1437" y="1127"/>
                  </a:cubicBezTo>
                  <a:lnTo>
                    <a:pt x="1437" y="1127"/>
                  </a:lnTo>
                  <a:cubicBezTo>
                    <a:pt x="1434" y="1127"/>
                    <a:pt x="1431" y="1127"/>
                    <a:pt x="1429" y="1128"/>
                  </a:cubicBezTo>
                  <a:lnTo>
                    <a:pt x="1429" y="1128"/>
                  </a:lnTo>
                  <a:cubicBezTo>
                    <a:pt x="1421" y="1128"/>
                    <a:pt x="1413" y="1129"/>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2"/>
                  </a:cubicBezTo>
                  <a:lnTo>
                    <a:pt x="915" y="1122"/>
                  </a:lnTo>
                  <a:cubicBezTo>
                    <a:pt x="906" y="1121"/>
                    <a:pt x="898" y="1119"/>
                    <a:pt x="889" y="1118"/>
                  </a:cubicBezTo>
                  <a:lnTo>
                    <a:pt x="889" y="1118"/>
                  </a:lnTo>
                  <a:cubicBezTo>
                    <a:pt x="888" y="1118"/>
                    <a:pt x="888" y="1118"/>
                    <a:pt x="888" y="1118"/>
                  </a:cubicBezTo>
                  <a:lnTo>
                    <a:pt x="888" y="1118"/>
                  </a:lnTo>
                  <a:cubicBezTo>
                    <a:pt x="873" y="1115"/>
                    <a:pt x="858" y="1112"/>
                    <a:pt x="843" y="1109"/>
                  </a:cubicBezTo>
                  <a:lnTo>
                    <a:pt x="843" y="1109"/>
                  </a:lnTo>
                  <a:cubicBezTo>
                    <a:pt x="839" y="1108"/>
                    <a:pt x="835" y="1107"/>
                    <a:pt x="831" y="1107"/>
                  </a:cubicBezTo>
                  <a:lnTo>
                    <a:pt x="831" y="1107"/>
                  </a:lnTo>
                  <a:cubicBezTo>
                    <a:pt x="820" y="1103"/>
                    <a:pt x="810" y="1101"/>
                    <a:pt x="799" y="1099"/>
                  </a:cubicBezTo>
                  <a:lnTo>
                    <a:pt x="799" y="1099"/>
                  </a:lnTo>
                  <a:cubicBezTo>
                    <a:pt x="794" y="1098"/>
                    <a:pt x="788" y="1096"/>
                    <a:pt x="782" y="1095"/>
                  </a:cubicBezTo>
                  <a:lnTo>
                    <a:pt x="782" y="1095"/>
                  </a:lnTo>
                  <a:cubicBezTo>
                    <a:pt x="774" y="1092"/>
                    <a:pt x="764" y="1090"/>
                    <a:pt x="755" y="1088"/>
                  </a:cubicBezTo>
                  <a:lnTo>
                    <a:pt x="755" y="1088"/>
                  </a:lnTo>
                  <a:cubicBezTo>
                    <a:pt x="750" y="1086"/>
                    <a:pt x="744" y="1084"/>
                    <a:pt x="739" y="1082"/>
                  </a:cubicBezTo>
                  <a:lnTo>
                    <a:pt x="739" y="1082"/>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0"/>
                  </a:lnTo>
                  <a:lnTo>
                    <a:pt x="193" y="688"/>
                  </a:lnTo>
                  <a:lnTo>
                    <a:pt x="1" y="688"/>
                  </a:lnTo>
                  <a:lnTo>
                    <a:pt x="0" y="252"/>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67" name="Freeform 77">
              <a:extLst>
                <a:ext uri="{FF2B5EF4-FFF2-40B4-BE49-F238E27FC236}">
                  <a16:creationId xmlns:a16="http://schemas.microsoft.com/office/drawing/2014/main" id="{606028A7-4924-8C4D-977A-C2266CC726EE}"/>
                </a:ext>
              </a:extLst>
            </p:cNvPr>
            <p:cNvSpPr>
              <a:spLocks noChangeArrowheads="1"/>
            </p:cNvSpPr>
            <p:nvPr/>
          </p:nvSpPr>
          <p:spPr bwMode="auto">
            <a:xfrm>
              <a:off x="14181997" y="6909848"/>
              <a:ext cx="97930" cy="339876"/>
            </a:xfrm>
            <a:custGeom>
              <a:avLst/>
              <a:gdLst>
                <a:gd name="T0" fmla="*/ 0 w 149"/>
                <a:gd name="T1" fmla="*/ 0 h 521"/>
                <a:gd name="T2" fmla="*/ 147 w 149"/>
                <a:gd name="T3" fmla="*/ 85 h 521"/>
                <a:gd name="T4" fmla="*/ 148 w 149"/>
                <a:gd name="T5" fmla="*/ 520 h 521"/>
                <a:gd name="T6" fmla="*/ 2 w 149"/>
                <a:gd name="T7" fmla="*/ 435 h 521"/>
                <a:gd name="T8" fmla="*/ 0 w 149"/>
                <a:gd name="T9" fmla="*/ 0 h 521"/>
              </a:gdLst>
              <a:ahLst/>
              <a:cxnLst>
                <a:cxn ang="0">
                  <a:pos x="T0" y="T1"/>
                </a:cxn>
                <a:cxn ang="0">
                  <a:pos x="T2" y="T3"/>
                </a:cxn>
                <a:cxn ang="0">
                  <a:pos x="T4" y="T5"/>
                </a:cxn>
                <a:cxn ang="0">
                  <a:pos x="T6" y="T7"/>
                </a:cxn>
                <a:cxn ang="0">
                  <a:pos x="T8" y="T9"/>
                </a:cxn>
              </a:cxnLst>
              <a:rect l="0" t="0" r="r" b="b"/>
              <a:pathLst>
                <a:path w="149" h="521">
                  <a:moveTo>
                    <a:pt x="0" y="0"/>
                  </a:moveTo>
                  <a:lnTo>
                    <a:pt x="147" y="85"/>
                  </a:lnTo>
                  <a:lnTo>
                    <a:pt x="148" y="520"/>
                  </a:lnTo>
                  <a:lnTo>
                    <a:pt x="2" y="435"/>
                  </a:lnTo>
                  <a:lnTo>
                    <a:pt x="0" y="0"/>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8" name="Freeform 78">
              <a:extLst>
                <a:ext uri="{FF2B5EF4-FFF2-40B4-BE49-F238E27FC236}">
                  <a16:creationId xmlns:a16="http://schemas.microsoft.com/office/drawing/2014/main" id="{2A0EB966-1597-694F-9E0D-FA6315C976DD}"/>
                </a:ext>
              </a:extLst>
            </p:cNvPr>
            <p:cNvSpPr>
              <a:spLocks noChangeArrowheads="1"/>
            </p:cNvSpPr>
            <p:nvPr/>
          </p:nvSpPr>
          <p:spPr bwMode="auto">
            <a:xfrm>
              <a:off x="15385964" y="6909848"/>
              <a:ext cx="97930" cy="339876"/>
            </a:xfrm>
            <a:custGeom>
              <a:avLst/>
              <a:gdLst>
                <a:gd name="T0" fmla="*/ 0 w 149"/>
                <a:gd name="T1" fmla="*/ 85 h 521"/>
                <a:gd name="T2" fmla="*/ 147 w 149"/>
                <a:gd name="T3" fmla="*/ 0 h 521"/>
                <a:gd name="T4" fmla="*/ 148 w 149"/>
                <a:gd name="T5" fmla="*/ 435 h 521"/>
                <a:gd name="T6" fmla="*/ 1 w 149"/>
                <a:gd name="T7" fmla="*/ 520 h 521"/>
                <a:gd name="T8" fmla="*/ 0 w 149"/>
                <a:gd name="T9" fmla="*/ 85 h 521"/>
              </a:gdLst>
              <a:ahLst/>
              <a:cxnLst>
                <a:cxn ang="0">
                  <a:pos x="T0" y="T1"/>
                </a:cxn>
                <a:cxn ang="0">
                  <a:pos x="T2" y="T3"/>
                </a:cxn>
                <a:cxn ang="0">
                  <a:pos x="T4" y="T5"/>
                </a:cxn>
                <a:cxn ang="0">
                  <a:pos x="T6" y="T7"/>
                </a:cxn>
                <a:cxn ang="0">
                  <a:pos x="T8" y="T9"/>
                </a:cxn>
              </a:cxnLst>
              <a:rect l="0" t="0" r="r" b="b"/>
              <a:pathLst>
                <a:path w="149" h="521">
                  <a:moveTo>
                    <a:pt x="0" y="85"/>
                  </a:moveTo>
                  <a:lnTo>
                    <a:pt x="147" y="0"/>
                  </a:lnTo>
                  <a:lnTo>
                    <a:pt x="148" y="435"/>
                  </a:lnTo>
                  <a:lnTo>
                    <a:pt x="1" y="520"/>
                  </a:lnTo>
                  <a:lnTo>
                    <a:pt x="0" y="85"/>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69" name="Freeform 79">
              <a:extLst>
                <a:ext uri="{FF2B5EF4-FFF2-40B4-BE49-F238E27FC236}">
                  <a16:creationId xmlns:a16="http://schemas.microsoft.com/office/drawing/2014/main" id="{1D3114D2-E1AD-C34C-84D1-50714F383184}"/>
                </a:ext>
              </a:extLst>
            </p:cNvPr>
            <p:cNvSpPr>
              <a:spLocks noChangeArrowheads="1"/>
            </p:cNvSpPr>
            <p:nvPr/>
          </p:nvSpPr>
          <p:spPr bwMode="auto">
            <a:xfrm>
              <a:off x="12834016" y="7851706"/>
              <a:ext cx="1201085" cy="630787"/>
            </a:xfrm>
            <a:custGeom>
              <a:avLst/>
              <a:gdLst>
                <a:gd name="T0" fmla="*/ 161 w 1839"/>
                <a:gd name="T1" fmla="*/ 194 h 966"/>
                <a:gd name="T2" fmla="*/ 169 w 1839"/>
                <a:gd name="T3" fmla="*/ 214 h 966"/>
                <a:gd name="T4" fmla="*/ 177 w 1839"/>
                <a:gd name="T5" fmla="*/ 231 h 966"/>
                <a:gd name="T6" fmla="*/ 188 w 1839"/>
                <a:gd name="T7" fmla="*/ 250 h 966"/>
                <a:gd name="T8" fmla="*/ 189 w 1839"/>
                <a:gd name="T9" fmla="*/ 250 h 966"/>
                <a:gd name="T10" fmla="*/ 202 w 1839"/>
                <a:gd name="T11" fmla="*/ 270 h 966"/>
                <a:gd name="T12" fmla="*/ 213 w 1839"/>
                <a:gd name="T13" fmla="*/ 286 h 966"/>
                <a:gd name="T14" fmla="*/ 227 w 1839"/>
                <a:gd name="T15" fmla="*/ 302 h 966"/>
                <a:gd name="T16" fmla="*/ 231 w 1839"/>
                <a:gd name="T17" fmla="*/ 306 h 966"/>
                <a:gd name="T18" fmla="*/ 246 w 1839"/>
                <a:gd name="T19" fmla="*/ 322 h 966"/>
                <a:gd name="T20" fmla="*/ 263 w 1839"/>
                <a:gd name="T21" fmla="*/ 471 h 966"/>
                <a:gd name="T22" fmla="*/ 500 w 1839"/>
                <a:gd name="T23" fmla="*/ 476 h 966"/>
                <a:gd name="T24" fmla="*/ 549 w 1839"/>
                <a:gd name="T25" fmla="*/ 493 h 966"/>
                <a:gd name="T26" fmla="*/ 569 w 1839"/>
                <a:gd name="T27" fmla="*/ 499 h 966"/>
                <a:gd name="T28" fmla="*/ 604 w 1839"/>
                <a:gd name="T29" fmla="*/ 508 h 966"/>
                <a:gd name="T30" fmla="*/ 616 w 1839"/>
                <a:gd name="T31" fmla="*/ 511 h 966"/>
                <a:gd name="T32" fmla="*/ 650 w 1839"/>
                <a:gd name="T33" fmla="*/ 519 h 966"/>
                <a:gd name="T34" fmla="*/ 685 w 1839"/>
                <a:gd name="T35" fmla="*/ 526 h 966"/>
                <a:gd name="T36" fmla="*/ 716 w 1839"/>
                <a:gd name="T37" fmla="*/ 531 h 966"/>
                <a:gd name="T38" fmla="*/ 748 w 1839"/>
                <a:gd name="T39" fmla="*/ 629 h 966"/>
                <a:gd name="T40" fmla="*/ 1084 w 1839"/>
                <a:gd name="T41" fmla="*/ 536 h 966"/>
                <a:gd name="T42" fmla="*/ 1132 w 1839"/>
                <a:gd name="T43" fmla="*/ 528 h 966"/>
                <a:gd name="T44" fmla="*/ 1144 w 1839"/>
                <a:gd name="T45" fmla="*/ 526 h 966"/>
                <a:gd name="T46" fmla="*/ 1179 w 1839"/>
                <a:gd name="T47" fmla="*/ 519 h 966"/>
                <a:gd name="T48" fmla="*/ 1216 w 1839"/>
                <a:gd name="T49" fmla="*/ 511 h 966"/>
                <a:gd name="T50" fmla="*/ 1253 w 1839"/>
                <a:gd name="T51" fmla="*/ 502 h 966"/>
                <a:gd name="T52" fmla="*/ 1265 w 1839"/>
                <a:gd name="T53" fmla="*/ 498 h 966"/>
                <a:gd name="T54" fmla="*/ 1300 w 1839"/>
                <a:gd name="T55" fmla="*/ 488 h 966"/>
                <a:gd name="T56" fmla="*/ 1446 w 1839"/>
                <a:gd name="T57" fmla="*/ 542 h 966"/>
                <a:gd name="T58" fmla="*/ 1571 w 1839"/>
                <a:gd name="T59" fmla="*/ 339 h 966"/>
                <a:gd name="T60" fmla="*/ 1676 w 1839"/>
                <a:gd name="T61" fmla="*/ 194 h 966"/>
                <a:gd name="T62" fmla="*/ 1838 w 1839"/>
                <a:gd name="T63" fmla="*/ 336 h 966"/>
                <a:gd name="T64" fmla="*/ 1685 w 1839"/>
                <a:gd name="T65" fmla="*/ 740 h 966"/>
                <a:gd name="T66" fmla="*/ 1334 w 1839"/>
                <a:gd name="T67" fmla="*/ 812 h 966"/>
                <a:gd name="T68" fmla="*/ 1290 w 1839"/>
                <a:gd name="T69" fmla="*/ 827 h 966"/>
                <a:gd name="T70" fmla="*/ 1266 w 1839"/>
                <a:gd name="T71" fmla="*/ 835 h 966"/>
                <a:gd name="T72" fmla="*/ 1254 w 1839"/>
                <a:gd name="T73" fmla="*/ 838 h 966"/>
                <a:gd name="T74" fmla="*/ 1227 w 1839"/>
                <a:gd name="T75" fmla="*/ 845 h 966"/>
                <a:gd name="T76" fmla="*/ 1180 w 1839"/>
                <a:gd name="T77" fmla="*/ 856 h 966"/>
                <a:gd name="T78" fmla="*/ 1179 w 1839"/>
                <a:gd name="T79" fmla="*/ 856 h 966"/>
                <a:gd name="T80" fmla="*/ 1145 w 1839"/>
                <a:gd name="T81" fmla="*/ 862 h 966"/>
                <a:gd name="T82" fmla="*/ 1132 w 1839"/>
                <a:gd name="T83" fmla="*/ 865 h 966"/>
                <a:gd name="T84" fmla="*/ 1103 w 1839"/>
                <a:gd name="T85" fmla="*/ 869 h 966"/>
                <a:gd name="T86" fmla="*/ 1084 w 1839"/>
                <a:gd name="T87" fmla="*/ 965 h 966"/>
                <a:gd name="T88" fmla="*/ 748 w 1839"/>
                <a:gd name="T89" fmla="*/ 872 h 966"/>
                <a:gd name="T90" fmla="*/ 706 w 1839"/>
                <a:gd name="T91" fmla="*/ 865 h 966"/>
                <a:gd name="T92" fmla="*/ 686 w 1839"/>
                <a:gd name="T93" fmla="*/ 862 h 966"/>
                <a:gd name="T94" fmla="*/ 651 w 1839"/>
                <a:gd name="T95" fmla="*/ 855 h 966"/>
                <a:gd name="T96" fmla="*/ 642 w 1839"/>
                <a:gd name="T97" fmla="*/ 853 h 966"/>
                <a:gd name="T98" fmla="*/ 605 w 1839"/>
                <a:gd name="T99" fmla="*/ 844 h 966"/>
                <a:gd name="T100" fmla="*/ 583 w 1839"/>
                <a:gd name="T101" fmla="*/ 838 h 966"/>
                <a:gd name="T102" fmla="*/ 550 w 1839"/>
                <a:gd name="T103" fmla="*/ 829 h 966"/>
                <a:gd name="T104" fmla="*/ 543 w 1839"/>
                <a:gd name="T105" fmla="*/ 827 h 966"/>
                <a:gd name="T106" fmla="*/ 501 w 1839"/>
                <a:gd name="T107" fmla="*/ 812 h 966"/>
                <a:gd name="T108" fmla="*/ 150 w 1839"/>
                <a:gd name="T109" fmla="*/ 53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9" h="966">
                  <a:moveTo>
                    <a:pt x="0" y="194"/>
                  </a:moveTo>
                  <a:lnTo>
                    <a:pt x="161" y="194"/>
                  </a:lnTo>
                  <a:lnTo>
                    <a:pt x="161" y="194"/>
                  </a:lnTo>
                  <a:cubicBezTo>
                    <a:pt x="163" y="200"/>
                    <a:pt x="165" y="206"/>
                    <a:pt x="168" y="211"/>
                  </a:cubicBezTo>
                  <a:lnTo>
                    <a:pt x="168" y="211"/>
                  </a:lnTo>
                  <a:cubicBezTo>
                    <a:pt x="168" y="212"/>
                    <a:pt x="169" y="213"/>
                    <a:pt x="169" y="214"/>
                  </a:cubicBezTo>
                  <a:lnTo>
                    <a:pt x="169" y="214"/>
                  </a:lnTo>
                  <a:cubicBezTo>
                    <a:pt x="172" y="219"/>
                    <a:pt x="174" y="225"/>
                    <a:pt x="177" y="231"/>
                  </a:cubicBezTo>
                  <a:lnTo>
                    <a:pt x="177" y="231"/>
                  </a:lnTo>
                  <a:cubicBezTo>
                    <a:pt x="178" y="232"/>
                    <a:pt x="178" y="232"/>
                    <a:pt x="179" y="233"/>
                  </a:cubicBezTo>
                  <a:lnTo>
                    <a:pt x="179" y="233"/>
                  </a:lnTo>
                  <a:cubicBezTo>
                    <a:pt x="182" y="239"/>
                    <a:pt x="185" y="244"/>
                    <a:pt x="188" y="250"/>
                  </a:cubicBezTo>
                  <a:lnTo>
                    <a:pt x="188" y="250"/>
                  </a:lnTo>
                  <a:lnTo>
                    <a:pt x="189" y="250"/>
                  </a:lnTo>
                  <a:lnTo>
                    <a:pt x="189" y="250"/>
                  </a:lnTo>
                  <a:cubicBezTo>
                    <a:pt x="192" y="256"/>
                    <a:pt x="195" y="261"/>
                    <a:pt x="199" y="266"/>
                  </a:cubicBezTo>
                  <a:lnTo>
                    <a:pt x="199" y="266"/>
                  </a:lnTo>
                  <a:cubicBezTo>
                    <a:pt x="200" y="267"/>
                    <a:pt x="201" y="269"/>
                    <a:pt x="202" y="270"/>
                  </a:cubicBezTo>
                  <a:lnTo>
                    <a:pt x="202" y="270"/>
                  </a:lnTo>
                  <a:cubicBezTo>
                    <a:pt x="205" y="275"/>
                    <a:pt x="209" y="280"/>
                    <a:pt x="213" y="286"/>
                  </a:cubicBezTo>
                  <a:lnTo>
                    <a:pt x="213" y="286"/>
                  </a:lnTo>
                  <a:cubicBezTo>
                    <a:pt x="214" y="286"/>
                    <a:pt x="215" y="288"/>
                    <a:pt x="217" y="289"/>
                  </a:cubicBezTo>
                  <a:lnTo>
                    <a:pt x="217" y="289"/>
                  </a:lnTo>
                  <a:cubicBezTo>
                    <a:pt x="219" y="293"/>
                    <a:pt x="223" y="297"/>
                    <a:pt x="227" y="302"/>
                  </a:cubicBezTo>
                  <a:lnTo>
                    <a:pt x="227" y="302"/>
                  </a:lnTo>
                  <a:cubicBezTo>
                    <a:pt x="228" y="303"/>
                    <a:pt x="230" y="305"/>
                    <a:pt x="231" y="306"/>
                  </a:cubicBezTo>
                  <a:lnTo>
                    <a:pt x="231" y="306"/>
                  </a:lnTo>
                  <a:cubicBezTo>
                    <a:pt x="235" y="310"/>
                    <a:pt x="239" y="315"/>
                    <a:pt x="243" y="319"/>
                  </a:cubicBezTo>
                  <a:lnTo>
                    <a:pt x="243" y="319"/>
                  </a:lnTo>
                  <a:cubicBezTo>
                    <a:pt x="244" y="320"/>
                    <a:pt x="245" y="321"/>
                    <a:pt x="246" y="322"/>
                  </a:cubicBezTo>
                  <a:lnTo>
                    <a:pt x="246" y="322"/>
                  </a:lnTo>
                  <a:cubicBezTo>
                    <a:pt x="252" y="327"/>
                    <a:pt x="257" y="333"/>
                    <a:pt x="263" y="339"/>
                  </a:cubicBezTo>
                  <a:lnTo>
                    <a:pt x="263" y="471"/>
                  </a:lnTo>
                  <a:lnTo>
                    <a:pt x="386" y="542"/>
                  </a:lnTo>
                  <a:lnTo>
                    <a:pt x="500" y="476"/>
                  </a:lnTo>
                  <a:lnTo>
                    <a:pt x="500" y="476"/>
                  </a:lnTo>
                  <a:cubicBezTo>
                    <a:pt x="512" y="481"/>
                    <a:pt x="524" y="485"/>
                    <a:pt x="537" y="489"/>
                  </a:cubicBezTo>
                  <a:lnTo>
                    <a:pt x="537" y="489"/>
                  </a:lnTo>
                  <a:cubicBezTo>
                    <a:pt x="541" y="490"/>
                    <a:pt x="545" y="491"/>
                    <a:pt x="549" y="493"/>
                  </a:cubicBezTo>
                  <a:lnTo>
                    <a:pt x="549" y="493"/>
                  </a:lnTo>
                  <a:cubicBezTo>
                    <a:pt x="556" y="495"/>
                    <a:pt x="563" y="496"/>
                    <a:pt x="569" y="499"/>
                  </a:cubicBezTo>
                  <a:lnTo>
                    <a:pt x="569" y="499"/>
                  </a:lnTo>
                  <a:cubicBezTo>
                    <a:pt x="574" y="500"/>
                    <a:pt x="578" y="501"/>
                    <a:pt x="582" y="503"/>
                  </a:cubicBezTo>
                  <a:lnTo>
                    <a:pt x="582" y="503"/>
                  </a:lnTo>
                  <a:cubicBezTo>
                    <a:pt x="589" y="504"/>
                    <a:pt x="596" y="506"/>
                    <a:pt x="604" y="508"/>
                  </a:cubicBezTo>
                  <a:lnTo>
                    <a:pt x="604" y="508"/>
                  </a:lnTo>
                  <a:cubicBezTo>
                    <a:pt x="608" y="509"/>
                    <a:pt x="612" y="510"/>
                    <a:pt x="616" y="511"/>
                  </a:cubicBezTo>
                  <a:lnTo>
                    <a:pt x="616" y="511"/>
                  </a:lnTo>
                  <a:cubicBezTo>
                    <a:pt x="624" y="513"/>
                    <a:pt x="632" y="515"/>
                    <a:pt x="641" y="517"/>
                  </a:cubicBezTo>
                  <a:lnTo>
                    <a:pt x="641" y="517"/>
                  </a:lnTo>
                  <a:cubicBezTo>
                    <a:pt x="644" y="518"/>
                    <a:pt x="647" y="518"/>
                    <a:pt x="650" y="519"/>
                  </a:cubicBezTo>
                  <a:lnTo>
                    <a:pt x="650" y="519"/>
                  </a:lnTo>
                  <a:cubicBezTo>
                    <a:pt x="662" y="521"/>
                    <a:pt x="673" y="524"/>
                    <a:pt x="685" y="526"/>
                  </a:cubicBezTo>
                  <a:lnTo>
                    <a:pt x="685" y="526"/>
                  </a:lnTo>
                  <a:cubicBezTo>
                    <a:pt x="692" y="527"/>
                    <a:pt x="699" y="528"/>
                    <a:pt x="706" y="529"/>
                  </a:cubicBezTo>
                  <a:lnTo>
                    <a:pt x="706" y="529"/>
                  </a:lnTo>
                  <a:cubicBezTo>
                    <a:pt x="709" y="530"/>
                    <a:pt x="713" y="531"/>
                    <a:pt x="716" y="531"/>
                  </a:cubicBezTo>
                  <a:lnTo>
                    <a:pt x="716" y="531"/>
                  </a:lnTo>
                  <a:cubicBezTo>
                    <a:pt x="727" y="533"/>
                    <a:pt x="737" y="534"/>
                    <a:pt x="748" y="536"/>
                  </a:cubicBezTo>
                  <a:lnTo>
                    <a:pt x="748" y="629"/>
                  </a:lnTo>
                  <a:lnTo>
                    <a:pt x="1083" y="629"/>
                  </a:lnTo>
                  <a:lnTo>
                    <a:pt x="1084" y="536"/>
                  </a:lnTo>
                  <a:lnTo>
                    <a:pt x="1084" y="536"/>
                  </a:lnTo>
                  <a:cubicBezTo>
                    <a:pt x="1092" y="535"/>
                    <a:pt x="1100" y="534"/>
                    <a:pt x="1108" y="532"/>
                  </a:cubicBezTo>
                  <a:lnTo>
                    <a:pt x="1108" y="532"/>
                  </a:lnTo>
                  <a:cubicBezTo>
                    <a:pt x="1116" y="531"/>
                    <a:pt x="1123" y="530"/>
                    <a:pt x="1132" y="528"/>
                  </a:cubicBezTo>
                  <a:lnTo>
                    <a:pt x="1132" y="528"/>
                  </a:lnTo>
                  <a:cubicBezTo>
                    <a:pt x="1136" y="528"/>
                    <a:pt x="1140" y="527"/>
                    <a:pt x="1144" y="526"/>
                  </a:cubicBezTo>
                  <a:lnTo>
                    <a:pt x="1144" y="526"/>
                  </a:lnTo>
                  <a:cubicBezTo>
                    <a:pt x="1153" y="525"/>
                    <a:pt x="1162" y="523"/>
                    <a:pt x="1171" y="521"/>
                  </a:cubicBezTo>
                  <a:lnTo>
                    <a:pt x="1171" y="521"/>
                  </a:lnTo>
                  <a:cubicBezTo>
                    <a:pt x="1174" y="521"/>
                    <a:pt x="1176" y="520"/>
                    <a:pt x="1179" y="519"/>
                  </a:cubicBezTo>
                  <a:lnTo>
                    <a:pt x="1179" y="519"/>
                  </a:lnTo>
                  <a:cubicBezTo>
                    <a:pt x="1191" y="517"/>
                    <a:pt x="1204" y="514"/>
                    <a:pt x="1216" y="511"/>
                  </a:cubicBezTo>
                  <a:lnTo>
                    <a:pt x="1216" y="511"/>
                  </a:lnTo>
                  <a:cubicBezTo>
                    <a:pt x="1220" y="511"/>
                    <a:pt x="1223" y="509"/>
                    <a:pt x="1226" y="509"/>
                  </a:cubicBezTo>
                  <a:lnTo>
                    <a:pt x="1226" y="509"/>
                  </a:lnTo>
                  <a:cubicBezTo>
                    <a:pt x="1235" y="506"/>
                    <a:pt x="1244" y="504"/>
                    <a:pt x="1253" y="502"/>
                  </a:cubicBezTo>
                  <a:lnTo>
                    <a:pt x="1253" y="502"/>
                  </a:lnTo>
                  <a:cubicBezTo>
                    <a:pt x="1257" y="501"/>
                    <a:pt x="1261" y="499"/>
                    <a:pt x="1265" y="498"/>
                  </a:cubicBezTo>
                  <a:lnTo>
                    <a:pt x="1265" y="498"/>
                  </a:lnTo>
                  <a:cubicBezTo>
                    <a:pt x="1273" y="496"/>
                    <a:pt x="1281" y="494"/>
                    <a:pt x="1289" y="491"/>
                  </a:cubicBezTo>
                  <a:lnTo>
                    <a:pt x="1289" y="491"/>
                  </a:lnTo>
                  <a:cubicBezTo>
                    <a:pt x="1292" y="490"/>
                    <a:pt x="1296" y="489"/>
                    <a:pt x="1300" y="488"/>
                  </a:cubicBezTo>
                  <a:lnTo>
                    <a:pt x="1300" y="488"/>
                  </a:lnTo>
                  <a:cubicBezTo>
                    <a:pt x="1311" y="484"/>
                    <a:pt x="1322" y="480"/>
                    <a:pt x="1334" y="476"/>
                  </a:cubicBezTo>
                  <a:lnTo>
                    <a:pt x="1446" y="542"/>
                  </a:lnTo>
                  <a:lnTo>
                    <a:pt x="1572" y="469"/>
                  </a:lnTo>
                  <a:lnTo>
                    <a:pt x="1571" y="339"/>
                  </a:lnTo>
                  <a:lnTo>
                    <a:pt x="1571" y="339"/>
                  </a:lnTo>
                  <a:cubicBezTo>
                    <a:pt x="1609" y="304"/>
                    <a:pt x="1638" y="269"/>
                    <a:pt x="1658" y="232"/>
                  </a:cubicBezTo>
                  <a:lnTo>
                    <a:pt x="1658" y="232"/>
                  </a:lnTo>
                  <a:cubicBezTo>
                    <a:pt x="1665" y="219"/>
                    <a:pt x="1671" y="207"/>
                    <a:pt x="1676" y="194"/>
                  </a:cubicBezTo>
                  <a:lnTo>
                    <a:pt x="1836" y="194"/>
                  </a:lnTo>
                  <a:lnTo>
                    <a:pt x="1837" y="0"/>
                  </a:lnTo>
                  <a:lnTo>
                    <a:pt x="1838" y="336"/>
                  </a:lnTo>
                  <a:lnTo>
                    <a:pt x="1837" y="531"/>
                  </a:lnTo>
                  <a:lnTo>
                    <a:pt x="1685" y="530"/>
                  </a:lnTo>
                  <a:lnTo>
                    <a:pt x="1685" y="740"/>
                  </a:lnTo>
                  <a:lnTo>
                    <a:pt x="1447" y="878"/>
                  </a:lnTo>
                  <a:lnTo>
                    <a:pt x="1334" y="812"/>
                  </a:lnTo>
                  <a:lnTo>
                    <a:pt x="1334" y="812"/>
                  </a:lnTo>
                  <a:cubicBezTo>
                    <a:pt x="1323" y="816"/>
                    <a:pt x="1312" y="820"/>
                    <a:pt x="1301" y="824"/>
                  </a:cubicBezTo>
                  <a:lnTo>
                    <a:pt x="1301" y="824"/>
                  </a:lnTo>
                  <a:cubicBezTo>
                    <a:pt x="1297" y="825"/>
                    <a:pt x="1294" y="826"/>
                    <a:pt x="1290" y="827"/>
                  </a:cubicBezTo>
                  <a:lnTo>
                    <a:pt x="1290" y="827"/>
                  </a:lnTo>
                  <a:cubicBezTo>
                    <a:pt x="1282" y="830"/>
                    <a:pt x="1274" y="832"/>
                    <a:pt x="1266" y="835"/>
                  </a:cubicBezTo>
                  <a:lnTo>
                    <a:pt x="1266" y="835"/>
                  </a:lnTo>
                  <a:cubicBezTo>
                    <a:pt x="1264" y="835"/>
                    <a:pt x="1262" y="835"/>
                    <a:pt x="1260" y="836"/>
                  </a:cubicBezTo>
                  <a:lnTo>
                    <a:pt x="1260" y="836"/>
                  </a:lnTo>
                  <a:cubicBezTo>
                    <a:pt x="1258" y="837"/>
                    <a:pt x="1256" y="837"/>
                    <a:pt x="1254" y="838"/>
                  </a:cubicBezTo>
                  <a:lnTo>
                    <a:pt x="1254" y="838"/>
                  </a:lnTo>
                  <a:cubicBezTo>
                    <a:pt x="1245" y="841"/>
                    <a:pt x="1236" y="842"/>
                    <a:pt x="1227" y="845"/>
                  </a:cubicBezTo>
                  <a:lnTo>
                    <a:pt x="1227" y="845"/>
                  </a:lnTo>
                  <a:cubicBezTo>
                    <a:pt x="1224" y="846"/>
                    <a:pt x="1220" y="847"/>
                    <a:pt x="1217" y="848"/>
                  </a:cubicBezTo>
                  <a:lnTo>
                    <a:pt x="1217" y="848"/>
                  </a:lnTo>
                  <a:cubicBezTo>
                    <a:pt x="1205" y="851"/>
                    <a:pt x="1193" y="854"/>
                    <a:pt x="1180" y="856"/>
                  </a:cubicBezTo>
                  <a:lnTo>
                    <a:pt x="1180" y="856"/>
                  </a:lnTo>
                  <a:lnTo>
                    <a:pt x="1179" y="856"/>
                  </a:lnTo>
                  <a:lnTo>
                    <a:pt x="1179" y="856"/>
                  </a:lnTo>
                  <a:cubicBezTo>
                    <a:pt x="1177" y="857"/>
                    <a:pt x="1174" y="857"/>
                    <a:pt x="1172" y="857"/>
                  </a:cubicBezTo>
                  <a:lnTo>
                    <a:pt x="1172" y="857"/>
                  </a:lnTo>
                  <a:cubicBezTo>
                    <a:pt x="1163" y="859"/>
                    <a:pt x="1154" y="861"/>
                    <a:pt x="1145" y="862"/>
                  </a:cubicBezTo>
                  <a:lnTo>
                    <a:pt x="1145" y="862"/>
                  </a:lnTo>
                  <a:cubicBezTo>
                    <a:pt x="1141" y="864"/>
                    <a:pt x="1136" y="864"/>
                    <a:pt x="1132" y="865"/>
                  </a:cubicBezTo>
                  <a:lnTo>
                    <a:pt x="1132" y="865"/>
                  </a:lnTo>
                  <a:cubicBezTo>
                    <a:pt x="1124" y="866"/>
                    <a:pt x="1117" y="867"/>
                    <a:pt x="1109" y="868"/>
                  </a:cubicBezTo>
                  <a:lnTo>
                    <a:pt x="1109" y="868"/>
                  </a:lnTo>
                  <a:cubicBezTo>
                    <a:pt x="1107" y="869"/>
                    <a:pt x="1104" y="869"/>
                    <a:pt x="1103" y="869"/>
                  </a:cubicBezTo>
                  <a:lnTo>
                    <a:pt x="1103" y="869"/>
                  </a:lnTo>
                  <a:cubicBezTo>
                    <a:pt x="1097" y="870"/>
                    <a:pt x="1091" y="871"/>
                    <a:pt x="1085" y="872"/>
                  </a:cubicBezTo>
                  <a:lnTo>
                    <a:pt x="1084" y="965"/>
                  </a:lnTo>
                  <a:lnTo>
                    <a:pt x="748" y="965"/>
                  </a:lnTo>
                  <a:lnTo>
                    <a:pt x="748" y="872"/>
                  </a:lnTo>
                  <a:lnTo>
                    <a:pt x="748" y="872"/>
                  </a:lnTo>
                  <a:cubicBezTo>
                    <a:pt x="738" y="870"/>
                    <a:pt x="727" y="869"/>
                    <a:pt x="717" y="867"/>
                  </a:cubicBezTo>
                  <a:lnTo>
                    <a:pt x="717" y="867"/>
                  </a:lnTo>
                  <a:cubicBezTo>
                    <a:pt x="713" y="867"/>
                    <a:pt x="710" y="866"/>
                    <a:pt x="706" y="865"/>
                  </a:cubicBezTo>
                  <a:lnTo>
                    <a:pt x="706" y="865"/>
                  </a:lnTo>
                  <a:cubicBezTo>
                    <a:pt x="700" y="864"/>
                    <a:pt x="693" y="864"/>
                    <a:pt x="686" y="862"/>
                  </a:cubicBezTo>
                  <a:lnTo>
                    <a:pt x="686" y="862"/>
                  </a:lnTo>
                  <a:lnTo>
                    <a:pt x="686" y="862"/>
                  </a:lnTo>
                  <a:lnTo>
                    <a:pt x="686" y="862"/>
                  </a:lnTo>
                  <a:cubicBezTo>
                    <a:pt x="674" y="860"/>
                    <a:pt x="662" y="858"/>
                    <a:pt x="651" y="855"/>
                  </a:cubicBezTo>
                  <a:lnTo>
                    <a:pt x="651" y="855"/>
                  </a:lnTo>
                  <a:cubicBezTo>
                    <a:pt x="647" y="854"/>
                    <a:pt x="645" y="854"/>
                    <a:pt x="642" y="853"/>
                  </a:cubicBezTo>
                  <a:lnTo>
                    <a:pt x="642" y="853"/>
                  </a:lnTo>
                  <a:cubicBezTo>
                    <a:pt x="634" y="851"/>
                    <a:pt x="625" y="850"/>
                    <a:pt x="617" y="848"/>
                  </a:cubicBezTo>
                  <a:lnTo>
                    <a:pt x="617" y="848"/>
                  </a:lnTo>
                  <a:cubicBezTo>
                    <a:pt x="613" y="847"/>
                    <a:pt x="609" y="845"/>
                    <a:pt x="605" y="844"/>
                  </a:cubicBezTo>
                  <a:lnTo>
                    <a:pt x="605" y="844"/>
                  </a:lnTo>
                  <a:cubicBezTo>
                    <a:pt x="597" y="842"/>
                    <a:pt x="590" y="841"/>
                    <a:pt x="583" y="838"/>
                  </a:cubicBezTo>
                  <a:lnTo>
                    <a:pt x="583" y="838"/>
                  </a:lnTo>
                  <a:cubicBezTo>
                    <a:pt x="579" y="837"/>
                    <a:pt x="575" y="836"/>
                    <a:pt x="570" y="835"/>
                  </a:cubicBezTo>
                  <a:lnTo>
                    <a:pt x="570" y="835"/>
                  </a:lnTo>
                  <a:cubicBezTo>
                    <a:pt x="564" y="833"/>
                    <a:pt x="556" y="831"/>
                    <a:pt x="550" y="829"/>
                  </a:cubicBezTo>
                  <a:lnTo>
                    <a:pt x="550" y="829"/>
                  </a:lnTo>
                  <a:cubicBezTo>
                    <a:pt x="548" y="828"/>
                    <a:pt x="545" y="827"/>
                    <a:pt x="543" y="827"/>
                  </a:cubicBezTo>
                  <a:lnTo>
                    <a:pt x="543" y="827"/>
                  </a:lnTo>
                  <a:cubicBezTo>
                    <a:pt x="541" y="826"/>
                    <a:pt x="540" y="825"/>
                    <a:pt x="538" y="825"/>
                  </a:cubicBezTo>
                  <a:lnTo>
                    <a:pt x="538" y="825"/>
                  </a:lnTo>
                  <a:cubicBezTo>
                    <a:pt x="525" y="821"/>
                    <a:pt x="513" y="817"/>
                    <a:pt x="501" y="812"/>
                  </a:cubicBezTo>
                  <a:lnTo>
                    <a:pt x="387" y="878"/>
                  </a:lnTo>
                  <a:lnTo>
                    <a:pt x="150" y="740"/>
                  </a:lnTo>
                  <a:lnTo>
                    <a:pt x="150" y="530"/>
                  </a:lnTo>
                  <a:lnTo>
                    <a:pt x="1" y="531"/>
                  </a:lnTo>
                  <a:lnTo>
                    <a:pt x="0" y="194"/>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70" name="Freeform 80">
              <a:extLst>
                <a:ext uri="{FF2B5EF4-FFF2-40B4-BE49-F238E27FC236}">
                  <a16:creationId xmlns:a16="http://schemas.microsoft.com/office/drawing/2014/main" id="{79C29FBF-3E52-014F-B219-A1DF1E6C6497}"/>
                </a:ext>
              </a:extLst>
            </p:cNvPr>
            <p:cNvSpPr>
              <a:spLocks noChangeArrowheads="1"/>
            </p:cNvSpPr>
            <p:nvPr/>
          </p:nvSpPr>
          <p:spPr bwMode="auto">
            <a:xfrm>
              <a:off x="13974615" y="8301033"/>
              <a:ext cx="1201085" cy="630787"/>
            </a:xfrm>
            <a:custGeom>
              <a:avLst/>
              <a:gdLst>
                <a:gd name="T0" fmla="*/ 161 w 1839"/>
                <a:gd name="T1" fmla="*/ 195 h 967"/>
                <a:gd name="T2" fmla="*/ 169 w 1839"/>
                <a:gd name="T3" fmla="*/ 215 h 967"/>
                <a:gd name="T4" fmla="*/ 177 w 1839"/>
                <a:gd name="T5" fmla="*/ 231 h 967"/>
                <a:gd name="T6" fmla="*/ 188 w 1839"/>
                <a:gd name="T7" fmla="*/ 250 h 967"/>
                <a:gd name="T8" fmla="*/ 189 w 1839"/>
                <a:gd name="T9" fmla="*/ 251 h 967"/>
                <a:gd name="T10" fmla="*/ 202 w 1839"/>
                <a:gd name="T11" fmla="*/ 270 h 967"/>
                <a:gd name="T12" fmla="*/ 213 w 1839"/>
                <a:gd name="T13" fmla="*/ 286 h 967"/>
                <a:gd name="T14" fmla="*/ 227 w 1839"/>
                <a:gd name="T15" fmla="*/ 302 h 967"/>
                <a:gd name="T16" fmla="*/ 231 w 1839"/>
                <a:gd name="T17" fmla="*/ 307 h 967"/>
                <a:gd name="T18" fmla="*/ 246 w 1839"/>
                <a:gd name="T19" fmla="*/ 323 h 967"/>
                <a:gd name="T20" fmla="*/ 263 w 1839"/>
                <a:gd name="T21" fmla="*/ 471 h 967"/>
                <a:gd name="T22" fmla="*/ 499 w 1839"/>
                <a:gd name="T23" fmla="*/ 477 h 967"/>
                <a:gd name="T24" fmla="*/ 549 w 1839"/>
                <a:gd name="T25" fmla="*/ 494 h 967"/>
                <a:gd name="T26" fmla="*/ 569 w 1839"/>
                <a:gd name="T27" fmla="*/ 499 h 967"/>
                <a:gd name="T28" fmla="*/ 603 w 1839"/>
                <a:gd name="T29" fmla="*/ 509 h 967"/>
                <a:gd name="T30" fmla="*/ 616 w 1839"/>
                <a:gd name="T31" fmla="*/ 512 h 967"/>
                <a:gd name="T32" fmla="*/ 650 w 1839"/>
                <a:gd name="T33" fmla="*/ 520 h 967"/>
                <a:gd name="T34" fmla="*/ 684 w 1839"/>
                <a:gd name="T35" fmla="*/ 527 h 967"/>
                <a:gd name="T36" fmla="*/ 716 w 1839"/>
                <a:gd name="T37" fmla="*/ 532 h 967"/>
                <a:gd name="T38" fmla="*/ 749 w 1839"/>
                <a:gd name="T39" fmla="*/ 629 h 967"/>
                <a:gd name="T40" fmla="*/ 1084 w 1839"/>
                <a:gd name="T41" fmla="*/ 537 h 967"/>
                <a:gd name="T42" fmla="*/ 1131 w 1839"/>
                <a:gd name="T43" fmla="*/ 529 h 967"/>
                <a:gd name="T44" fmla="*/ 1144 w 1839"/>
                <a:gd name="T45" fmla="*/ 527 h 967"/>
                <a:gd name="T46" fmla="*/ 1179 w 1839"/>
                <a:gd name="T47" fmla="*/ 520 h 967"/>
                <a:gd name="T48" fmla="*/ 1216 w 1839"/>
                <a:gd name="T49" fmla="*/ 512 h 967"/>
                <a:gd name="T50" fmla="*/ 1253 w 1839"/>
                <a:gd name="T51" fmla="*/ 502 h 967"/>
                <a:gd name="T52" fmla="*/ 1265 w 1839"/>
                <a:gd name="T53" fmla="*/ 499 h 967"/>
                <a:gd name="T54" fmla="*/ 1299 w 1839"/>
                <a:gd name="T55" fmla="*/ 488 h 967"/>
                <a:gd name="T56" fmla="*/ 1446 w 1839"/>
                <a:gd name="T57" fmla="*/ 542 h 967"/>
                <a:gd name="T58" fmla="*/ 1571 w 1839"/>
                <a:gd name="T59" fmla="*/ 339 h 967"/>
                <a:gd name="T60" fmla="*/ 1675 w 1839"/>
                <a:gd name="T61" fmla="*/ 195 h 967"/>
                <a:gd name="T62" fmla="*/ 1838 w 1839"/>
                <a:gd name="T63" fmla="*/ 337 h 967"/>
                <a:gd name="T64" fmla="*/ 1685 w 1839"/>
                <a:gd name="T65" fmla="*/ 741 h 967"/>
                <a:gd name="T66" fmla="*/ 1334 w 1839"/>
                <a:gd name="T67" fmla="*/ 812 h 967"/>
                <a:gd name="T68" fmla="*/ 1290 w 1839"/>
                <a:gd name="T69" fmla="*/ 828 h 967"/>
                <a:gd name="T70" fmla="*/ 1266 w 1839"/>
                <a:gd name="T71" fmla="*/ 835 h 967"/>
                <a:gd name="T72" fmla="*/ 1254 w 1839"/>
                <a:gd name="T73" fmla="*/ 838 h 967"/>
                <a:gd name="T74" fmla="*/ 1226 w 1839"/>
                <a:gd name="T75" fmla="*/ 846 h 967"/>
                <a:gd name="T76" fmla="*/ 1180 w 1839"/>
                <a:gd name="T77" fmla="*/ 857 h 967"/>
                <a:gd name="T78" fmla="*/ 1179 w 1839"/>
                <a:gd name="T79" fmla="*/ 857 h 967"/>
                <a:gd name="T80" fmla="*/ 1145 w 1839"/>
                <a:gd name="T81" fmla="*/ 864 h 967"/>
                <a:gd name="T82" fmla="*/ 1132 w 1839"/>
                <a:gd name="T83" fmla="*/ 865 h 967"/>
                <a:gd name="T84" fmla="*/ 1103 w 1839"/>
                <a:gd name="T85" fmla="*/ 870 h 967"/>
                <a:gd name="T86" fmla="*/ 1084 w 1839"/>
                <a:gd name="T87" fmla="*/ 966 h 967"/>
                <a:gd name="T88" fmla="*/ 749 w 1839"/>
                <a:gd name="T89" fmla="*/ 872 h 967"/>
                <a:gd name="T90" fmla="*/ 706 w 1839"/>
                <a:gd name="T91" fmla="*/ 866 h 967"/>
                <a:gd name="T92" fmla="*/ 686 w 1839"/>
                <a:gd name="T93" fmla="*/ 863 h 967"/>
                <a:gd name="T94" fmla="*/ 651 w 1839"/>
                <a:gd name="T95" fmla="*/ 856 h 967"/>
                <a:gd name="T96" fmla="*/ 641 w 1839"/>
                <a:gd name="T97" fmla="*/ 854 h 967"/>
                <a:gd name="T98" fmla="*/ 605 w 1839"/>
                <a:gd name="T99" fmla="*/ 845 h 967"/>
                <a:gd name="T100" fmla="*/ 583 w 1839"/>
                <a:gd name="T101" fmla="*/ 840 h 967"/>
                <a:gd name="T102" fmla="*/ 550 w 1839"/>
                <a:gd name="T103" fmla="*/ 830 h 967"/>
                <a:gd name="T104" fmla="*/ 542 w 1839"/>
                <a:gd name="T105" fmla="*/ 827 h 967"/>
                <a:gd name="T106" fmla="*/ 501 w 1839"/>
                <a:gd name="T107" fmla="*/ 812 h 967"/>
                <a:gd name="T108" fmla="*/ 150 w 1839"/>
                <a:gd name="T109" fmla="*/ 531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9" h="967">
                  <a:moveTo>
                    <a:pt x="0" y="195"/>
                  </a:moveTo>
                  <a:lnTo>
                    <a:pt x="161" y="195"/>
                  </a:lnTo>
                  <a:lnTo>
                    <a:pt x="161" y="195"/>
                  </a:lnTo>
                  <a:cubicBezTo>
                    <a:pt x="163" y="201"/>
                    <a:pt x="165" y="206"/>
                    <a:pt x="168" y="212"/>
                  </a:cubicBezTo>
                  <a:lnTo>
                    <a:pt x="168" y="212"/>
                  </a:lnTo>
                  <a:cubicBezTo>
                    <a:pt x="168" y="213"/>
                    <a:pt x="169" y="214"/>
                    <a:pt x="169" y="215"/>
                  </a:cubicBezTo>
                  <a:lnTo>
                    <a:pt x="169" y="215"/>
                  </a:lnTo>
                  <a:cubicBezTo>
                    <a:pt x="172" y="221"/>
                    <a:pt x="174" y="226"/>
                    <a:pt x="177" y="231"/>
                  </a:cubicBezTo>
                  <a:lnTo>
                    <a:pt x="177" y="231"/>
                  </a:lnTo>
                  <a:cubicBezTo>
                    <a:pt x="178" y="232"/>
                    <a:pt x="178" y="233"/>
                    <a:pt x="179" y="234"/>
                  </a:cubicBezTo>
                  <a:lnTo>
                    <a:pt x="179" y="234"/>
                  </a:lnTo>
                  <a:cubicBezTo>
                    <a:pt x="182" y="240"/>
                    <a:pt x="185" y="245"/>
                    <a:pt x="188" y="250"/>
                  </a:cubicBezTo>
                  <a:lnTo>
                    <a:pt x="188" y="250"/>
                  </a:lnTo>
                  <a:cubicBezTo>
                    <a:pt x="188" y="251"/>
                    <a:pt x="189" y="251"/>
                    <a:pt x="189" y="251"/>
                  </a:cubicBezTo>
                  <a:lnTo>
                    <a:pt x="189" y="251"/>
                  </a:lnTo>
                  <a:cubicBezTo>
                    <a:pt x="192" y="257"/>
                    <a:pt x="195" y="262"/>
                    <a:pt x="199" y="267"/>
                  </a:cubicBezTo>
                  <a:lnTo>
                    <a:pt x="199" y="267"/>
                  </a:lnTo>
                  <a:cubicBezTo>
                    <a:pt x="200" y="268"/>
                    <a:pt x="201" y="269"/>
                    <a:pt x="202" y="270"/>
                  </a:cubicBezTo>
                  <a:lnTo>
                    <a:pt x="202" y="270"/>
                  </a:lnTo>
                  <a:cubicBezTo>
                    <a:pt x="205" y="276"/>
                    <a:pt x="209" y="281"/>
                    <a:pt x="213" y="286"/>
                  </a:cubicBezTo>
                  <a:lnTo>
                    <a:pt x="213" y="286"/>
                  </a:lnTo>
                  <a:cubicBezTo>
                    <a:pt x="214" y="287"/>
                    <a:pt x="215" y="289"/>
                    <a:pt x="216" y="290"/>
                  </a:cubicBezTo>
                  <a:lnTo>
                    <a:pt x="216" y="290"/>
                  </a:lnTo>
                  <a:cubicBezTo>
                    <a:pt x="219" y="294"/>
                    <a:pt x="223" y="298"/>
                    <a:pt x="227" y="302"/>
                  </a:cubicBezTo>
                  <a:lnTo>
                    <a:pt x="227" y="302"/>
                  </a:lnTo>
                  <a:cubicBezTo>
                    <a:pt x="228" y="304"/>
                    <a:pt x="230" y="306"/>
                    <a:pt x="231" y="307"/>
                  </a:cubicBezTo>
                  <a:lnTo>
                    <a:pt x="231" y="307"/>
                  </a:lnTo>
                  <a:cubicBezTo>
                    <a:pt x="234" y="312"/>
                    <a:pt x="239" y="316"/>
                    <a:pt x="243" y="320"/>
                  </a:cubicBezTo>
                  <a:lnTo>
                    <a:pt x="243" y="320"/>
                  </a:lnTo>
                  <a:cubicBezTo>
                    <a:pt x="244" y="321"/>
                    <a:pt x="245" y="322"/>
                    <a:pt x="246" y="323"/>
                  </a:cubicBezTo>
                  <a:lnTo>
                    <a:pt x="246" y="323"/>
                  </a:lnTo>
                  <a:cubicBezTo>
                    <a:pt x="252" y="328"/>
                    <a:pt x="257" y="334"/>
                    <a:pt x="263" y="339"/>
                  </a:cubicBezTo>
                  <a:lnTo>
                    <a:pt x="263" y="471"/>
                  </a:lnTo>
                  <a:lnTo>
                    <a:pt x="385" y="542"/>
                  </a:lnTo>
                  <a:lnTo>
                    <a:pt x="499" y="477"/>
                  </a:lnTo>
                  <a:lnTo>
                    <a:pt x="499" y="477"/>
                  </a:lnTo>
                  <a:cubicBezTo>
                    <a:pt x="512" y="481"/>
                    <a:pt x="524" y="485"/>
                    <a:pt x="537" y="489"/>
                  </a:cubicBezTo>
                  <a:lnTo>
                    <a:pt x="537" y="489"/>
                  </a:lnTo>
                  <a:cubicBezTo>
                    <a:pt x="541" y="491"/>
                    <a:pt x="545" y="492"/>
                    <a:pt x="549" y="494"/>
                  </a:cubicBezTo>
                  <a:lnTo>
                    <a:pt x="549" y="494"/>
                  </a:lnTo>
                  <a:cubicBezTo>
                    <a:pt x="555" y="495"/>
                    <a:pt x="562" y="498"/>
                    <a:pt x="569" y="499"/>
                  </a:cubicBezTo>
                  <a:lnTo>
                    <a:pt x="569" y="499"/>
                  </a:lnTo>
                  <a:cubicBezTo>
                    <a:pt x="573" y="500"/>
                    <a:pt x="578" y="502"/>
                    <a:pt x="582" y="503"/>
                  </a:cubicBezTo>
                  <a:lnTo>
                    <a:pt x="582" y="503"/>
                  </a:lnTo>
                  <a:cubicBezTo>
                    <a:pt x="589" y="505"/>
                    <a:pt x="596" y="507"/>
                    <a:pt x="603" y="509"/>
                  </a:cubicBezTo>
                  <a:lnTo>
                    <a:pt x="603" y="509"/>
                  </a:lnTo>
                  <a:cubicBezTo>
                    <a:pt x="608" y="510"/>
                    <a:pt x="612" y="510"/>
                    <a:pt x="616" y="512"/>
                  </a:cubicBezTo>
                  <a:lnTo>
                    <a:pt x="616" y="512"/>
                  </a:lnTo>
                  <a:cubicBezTo>
                    <a:pt x="624" y="514"/>
                    <a:pt x="632" y="516"/>
                    <a:pt x="640" y="518"/>
                  </a:cubicBezTo>
                  <a:lnTo>
                    <a:pt x="640" y="518"/>
                  </a:lnTo>
                  <a:cubicBezTo>
                    <a:pt x="643" y="518"/>
                    <a:pt x="647" y="519"/>
                    <a:pt x="650" y="520"/>
                  </a:cubicBezTo>
                  <a:lnTo>
                    <a:pt x="650" y="520"/>
                  </a:lnTo>
                  <a:cubicBezTo>
                    <a:pt x="661" y="522"/>
                    <a:pt x="673" y="524"/>
                    <a:pt x="684" y="527"/>
                  </a:cubicBezTo>
                  <a:lnTo>
                    <a:pt x="684" y="527"/>
                  </a:lnTo>
                  <a:cubicBezTo>
                    <a:pt x="691" y="528"/>
                    <a:pt x="699" y="529"/>
                    <a:pt x="706" y="530"/>
                  </a:cubicBezTo>
                  <a:lnTo>
                    <a:pt x="706" y="530"/>
                  </a:lnTo>
                  <a:cubicBezTo>
                    <a:pt x="709" y="530"/>
                    <a:pt x="713" y="531"/>
                    <a:pt x="716" y="532"/>
                  </a:cubicBezTo>
                  <a:lnTo>
                    <a:pt x="716" y="532"/>
                  </a:lnTo>
                  <a:cubicBezTo>
                    <a:pt x="727" y="534"/>
                    <a:pt x="737" y="535"/>
                    <a:pt x="748" y="537"/>
                  </a:cubicBezTo>
                  <a:lnTo>
                    <a:pt x="749" y="629"/>
                  </a:lnTo>
                  <a:lnTo>
                    <a:pt x="1083" y="629"/>
                  </a:lnTo>
                  <a:lnTo>
                    <a:pt x="1084" y="537"/>
                  </a:lnTo>
                  <a:lnTo>
                    <a:pt x="1084" y="537"/>
                  </a:lnTo>
                  <a:cubicBezTo>
                    <a:pt x="1092" y="535"/>
                    <a:pt x="1100" y="534"/>
                    <a:pt x="1108" y="533"/>
                  </a:cubicBezTo>
                  <a:lnTo>
                    <a:pt x="1108" y="533"/>
                  </a:lnTo>
                  <a:cubicBezTo>
                    <a:pt x="1115" y="532"/>
                    <a:pt x="1123" y="530"/>
                    <a:pt x="1131" y="529"/>
                  </a:cubicBezTo>
                  <a:lnTo>
                    <a:pt x="1131" y="529"/>
                  </a:lnTo>
                  <a:cubicBezTo>
                    <a:pt x="1135" y="529"/>
                    <a:pt x="1140" y="528"/>
                    <a:pt x="1144" y="527"/>
                  </a:cubicBezTo>
                  <a:lnTo>
                    <a:pt x="1144" y="527"/>
                  </a:lnTo>
                  <a:cubicBezTo>
                    <a:pt x="1153" y="525"/>
                    <a:pt x="1162" y="524"/>
                    <a:pt x="1171" y="522"/>
                  </a:cubicBezTo>
                  <a:lnTo>
                    <a:pt x="1171" y="522"/>
                  </a:lnTo>
                  <a:cubicBezTo>
                    <a:pt x="1174" y="521"/>
                    <a:pt x="1176" y="521"/>
                    <a:pt x="1179" y="520"/>
                  </a:cubicBezTo>
                  <a:lnTo>
                    <a:pt x="1179" y="520"/>
                  </a:lnTo>
                  <a:cubicBezTo>
                    <a:pt x="1191" y="518"/>
                    <a:pt x="1204" y="515"/>
                    <a:pt x="1216" y="512"/>
                  </a:cubicBezTo>
                  <a:lnTo>
                    <a:pt x="1216" y="512"/>
                  </a:lnTo>
                  <a:cubicBezTo>
                    <a:pt x="1219" y="511"/>
                    <a:pt x="1223" y="510"/>
                    <a:pt x="1226" y="509"/>
                  </a:cubicBezTo>
                  <a:lnTo>
                    <a:pt x="1226" y="509"/>
                  </a:lnTo>
                  <a:cubicBezTo>
                    <a:pt x="1235" y="507"/>
                    <a:pt x="1244" y="505"/>
                    <a:pt x="1253" y="502"/>
                  </a:cubicBezTo>
                  <a:lnTo>
                    <a:pt x="1253" y="502"/>
                  </a:lnTo>
                  <a:cubicBezTo>
                    <a:pt x="1257" y="501"/>
                    <a:pt x="1261" y="500"/>
                    <a:pt x="1265" y="499"/>
                  </a:cubicBezTo>
                  <a:lnTo>
                    <a:pt x="1265" y="499"/>
                  </a:lnTo>
                  <a:cubicBezTo>
                    <a:pt x="1273" y="497"/>
                    <a:pt x="1281" y="494"/>
                    <a:pt x="1289" y="492"/>
                  </a:cubicBezTo>
                  <a:lnTo>
                    <a:pt x="1289" y="492"/>
                  </a:lnTo>
                  <a:cubicBezTo>
                    <a:pt x="1292" y="491"/>
                    <a:pt x="1296" y="489"/>
                    <a:pt x="1299" y="488"/>
                  </a:cubicBezTo>
                  <a:lnTo>
                    <a:pt x="1299" y="488"/>
                  </a:lnTo>
                  <a:cubicBezTo>
                    <a:pt x="1311" y="485"/>
                    <a:pt x="1322" y="481"/>
                    <a:pt x="1334" y="477"/>
                  </a:cubicBezTo>
                  <a:lnTo>
                    <a:pt x="1446" y="542"/>
                  </a:lnTo>
                  <a:lnTo>
                    <a:pt x="1572" y="470"/>
                  </a:lnTo>
                  <a:lnTo>
                    <a:pt x="1571" y="339"/>
                  </a:lnTo>
                  <a:lnTo>
                    <a:pt x="1571" y="339"/>
                  </a:lnTo>
                  <a:cubicBezTo>
                    <a:pt x="1609" y="305"/>
                    <a:pt x="1638" y="270"/>
                    <a:pt x="1658" y="232"/>
                  </a:cubicBezTo>
                  <a:lnTo>
                    <a:pt x="1658" y="232"/>
                  </a:lnTo>
                  <a:cubicBezTo>
                    <a:pt x="1665" y="220"/>
                    <a:pt x="1671" y="207"/>
                    <a:pt x="1675" y="195"/>
                  </a:cubicBezTo>
                  <a:lnTo>
                    <a:pt x="1835" y="195"/>
                  </a:lnTo>
                  <a:lnTo>
                    <a:pt x="1837" y="0"/>
                  </a:lnTo>
                  <a:lnTo>
                    <a:pt x="1838" y="337"/>
                  </a:lnTo>
                  <a:lnTo>
                    <a:pt x="1837" y="531"/>
                  </a:lnTo>
                  <a:lnTo>
                    <a:pt x="1685" y="531"/>
                  </a:lnTo>
                  <a:lnTo>
                    <a:pt x="1685" y="741"/>
                  </a:lnTo>
                  <a:lnTo>
                    <a:pt x="1447" y="878"/>
                  </a:lnTo>
                  <a:lnTo>
                    <a:pt x="1334" y="812"/>
                  </a:lnTo>
                  <a:lnTo>
                    <a:pt x="1334" y="812"/>
                  </a:lnTo>
                  <a:cubicBezTo>
                    <a:pt x="1323" y="817"/>
                    <a:pt x="1312" y="821"/>
                    <a:pt x="1300" y="825"/>
                  </a:cubicBezTo>
                  <a:lnTo>
                    <a:pt x="1300" y="825"/>
                  </a:lnTo>
                  <a:cubicBezTo>
                    <a:pt x="1297" y="825"/>
                    <a:pt x="1294" y="827"/>
                    <a:pt x="1290" y="828"/>
                  </a:cubicBezTo>
                  <a:lnTo>
                    <a:pt x="1290" y="828"/>
                  </a:lnTo>
                  <a:cubicBezTo>
                    <a:pt x="1282" y="831"/>
                    <a:pt x="1274" y="833"/>
                    <a:pt x="1266" y="835"/>
                  </a:cubicBezTo>
                  <a:lnTo>
                    <a:pt x="1266" y="835"/>
                  </a:lnTo>
                  <a:cubicBezTo>
                    <a:pt x="1264" y="836"/>
                    <a:pt x="1262" y="837"/>
                    <a:pt x="1260" y="837"/>
                  </a:cubicBezTo>
                  <a:lnTo>
                    <a:pt x="1260" y="837"/>
                  </a:lnTo>
                  <a:cubicBezTo>
                    <a:pt x="1258" y="838"/>
                    <a:pt x="1256" y="838"/>
                    <a:pt x="1254" y="838"/>
                  </a:cubicBezTo>
                  <a:lnTo>
                    <a:pt x="1254" y="838"/>
                  </a:lnTo>
                  <a:cubicBezTo>
                    <a:pt x="1245" y="841"/>
                    <a:pt x="1236" y="844"/>
                    <a:pt x="1226" y="846"/>
                  </a:cubicBezTo>
                  <a:lnTo>
                    <a:pt x="1226" y="846"/>
                  </a:lnTo>
                  <a:cubicBezTo>
                    <a:pt x="1224" y="847"/>
                    <a:pt x="1220" y="848"/>
                    <a:pt x="1217" y="848"/>
                  </a:cubicBezTo>
                  <a:lnTo>
                    <a:pt x="1217" y="848"/>
                  </a:lnTo>
                  <a:cubicBezTo>
                    <a:pt x="1205" y="851"/>
                    <a:pt x="1193" y="854"/>
                    <a:pt x="1180" y="857"/>
                  </a:cubicBezTo>
                  <a:lnTo>
                    <a:pt x="1180" y="857"/>
                  </a:lnTo>
                  <a:lnTo>
                    <a:pt x="1179" y="857"/>
                  </a:lnTo>
                  <a:lnTo>
                    <a:pt x="1179" y="857"/>
                  </a:lnTo>
                  <a:cubicBezTo>
                    <a:pt x="1177" y="857"/>
                    <a:pt x="1174" y="858"/>
                    <a:pt x="1172" y="858"/>
                  </a:cubicBezTo>
                  <a:lnTo>
                    <a:pt x="1172" y="858"/>
                  </a:lnTo>
                  <a:cubicBezTo>
                    <a:pt x="1163" y="860"/>
                    <a:pt x="1154" y="862"/>
                    <a:pt x="1145" y="864"/>
                  </a:cubicBezTo>
                  <a:lnTo>
                    <a:pt x="1145" y="864"/>
                  </a:lnTo>
                  <a:cubicBezTo>
                    <a:pt x="1141" y="864"/>
                    <a:pt x="1136" y="865"/>
                    <a:pt x="1132" y="865"/>
                  </a:cubicBezTo>
                  <a:lnTo>
                    <a:pt x="1132" y="865"/>
                  </a:lnTo>
                  <a:cubicBezTo>
                    <a:pt x="1124" y="866"/>
                    <a:pt x="1117" y="868"/>
                    <a:pt x="1109" y="869"/>
                  </a:cubicBezTo>
                  <a:lnTo>
                    <a:pt x="1109" y="869"/>
                  </a:lnTo>
                  <a:cubicBezTo>
                    <a:pt x="1107" y="870"/>
                    <a:pt x="1104" y="870"/>
                    <a:pt x="1103" y="870"/>
                  </a:cubicBezTo>
                  <a:lnTo>
                    <a:pt x="1103" y="870"/>
                  </a:lnTo>
                  <a:cubicBezTo>
                    <a:pt x="1097" y="871"/>
                    <a:pt x="1091" y="872"/>
                    <a:pt x="1085" y="872"/>
                  </a:cubicBezTo>
                  <a:lnTo>
                    <a:pt x="1084" y="966"/>
                  </a:lnTo>
                  <a:lnTo>
                    <a:pt x="749" y="966"/>
                  </a:lnTo>
                  <a:lnTo>
                    <a:pt x="749" y="872"/>
                  </a:lnTo>
                  <a:lnTo>
                    <a:pt x="749" y="872"/>
                  </a:lnTo>
                  <a:cubicBezTo>
                    <a:pt x="738" y="871"/>
                    <a:pt x="727" y="870"/>
                    <a:pt x="717" y="868"/>
                  </a:cubicBezTo>
                  <a:lnTo>
                    <a:pt x="717" y="868"/>
                  </a:lnTo>
                  <a:cubicBezTo>
                    <a:pt x="713" y="867"/>
                    <a:pt x="710" y="866"/>
                    <a:pt x="706" y="866"/>
                  </a:cubicBezTo>
                  <a:lnTo>
                    <a:pt x="706" y="866"/>
                  </a:lnTo>
                  <a:cubicBezTo>
                    <a:pt x="700" y="865"/>
                    <a:pt x="693" y="864"/>
                    <a:pt x="686" y="863"/>
                  </a:cubicBezTo>
                  <a:lnTo>
                    <a:pt x="686" y="863"/>
                  </a:lnTo>
                  <a:cubicBezTo>
                    <a:pt x="686" y="863"/>
                    <a:pt x="686" y="863"/>
                    <a:pt x="686" y="862"/>
                  </a:cubicBezTo>
                  <a:lnTo>
                    <a:pt x="686" y="862"/>
                  </a:lnTo>
                  <a:cubicBezTo>
                    <a:pt x="674" y="861"/>
                    <a:pt x="662" y="858"/>
                    <a:pt x="651" y="856"/>
                  </a:cubicBezTo>
                  <a:lnTo>
                    <a:pt x="651" y="856"/>
                  </a:lnTo>
                  <a:cubicBezTo>
                    <a:pt x="647" y="855"/>
                    <a:pt x="645" y="854"/>
                    <a:pt x="641" y="854"/>
                  </a:cubicBezTo>
                  <a:lnTo>
                    <a:pt x="641" y="854"/>
                  </a:lnTo>
                  <a:cubicBezTo>
                    <a:pt x="633" y="852"/>
                    <a:pt x="625" y="850"/>
                    <a:pt x="617" y="848"/>
                  </a:cubicBezTo>
                  <a:lnTo>
                    <a:pt x="617" y="848"/>
                  </a:lnTo>
                  <a:cubicBezTo>
                    <a:pt x="613" y="847"/>
                    <a:pt x="609" y="846"/>
                    <a:pt x="605" y="845"/>
                  </a:cubicBezTo>
                  <a:lnTo>
                    <a:pt x="605" y="845"/>
                  </a:lnTo>
                  <a:cubicBezTo>
                    <a:pt x="597" y="843"/>
                    <a:pt x="590" y="841"/>
                    <a:pt x="583" y="840"/>
                  </a:cubicBezTo>
                  <a:lnTo>
                    <a:pt x="583" y="840"/>
                  </a:lnTo>
                  <a:cubicBezTo>
                    <a:pt x="579" y="838"/>
                    <a:pt x="575" y="837"/>
                    <a:pt x="570" y="835"/>
                  </a:cubicBezTo>
                  <a:lnTo>
                    <a:pt x="570" y="835"/>
                  </a:lnTo>
                  <a:cubicBezTo>
                    <a:pt x="564" y="834"/>
                    <a:pt x="556" y="831"/>
                    <a:pt x="550" y="830"/>
                  </a:cubicBezTo>
                  <a:lnTo>
                    <a:pt x="550" y="830"/>
                  </a:lnTo>
                  <a:cubicBezTo>
                    <a:pt x="548" y="829"/>
                    <a:pt x="545" y="828"/>
                    <a:pt x="542" y="827"/>
                  </a:cubicBezTo>
                  <a:lnTo>
                    <a:pt x="542" y="827"/>
                  </a:lnTo>
                  <a:cubicBezTo>
                    <a:pt x="541" y="827"/>
                    <a:pt x="539" y="826"/>
                    <a:pt x="538" y="825"/>
                  </a:cubicBezTo>
                  <a:lnTo>
                    <a:pt x="538" y="825"/>
                  </a:lnTo>
                  <a:cubicBezTo>
                    <a:pt x="525" y="822"/>
                    <a:pt x="513" y="817"/>
                    <a:pt x="501" y="812"/>
                  </a:cubicBezTo>
                  <a:lnTo>
                    <a:pt x="387" y="878"/>
                  </a:lnTo>
                  <a:lnTo>
                    <a:pt x="150" y="741"/>
                  </a:lnTo>
                  <a:lnTo>
                    <a:pt x="150" y="531"/>
                  </a:lnTo>
                  <a:lnTo>
                    <a:pt x="1" y="531"/>
                  </a:lnTo>
                  <a:lnTo>
                    <a:pt x="0" y="195"/>
                  </a:lnTo>
                </a:path>
              </a:pathLst>
            </a:custGeom>
            <a:solidFill>
              <a:schemeClr val="bg1">
                <a:lumMod val="95000"/>
              </a:schemeClr>
            </a:solidFill>
            <a:ln>
              <a:noFill/>
            </a:ln>
            <a:effectLst/>
          </p:spPr>
          <p:txBody>
            <a:bodyPr wrap="none" anchor="ctr"/>
            <a:lstStyle/>
            <a:p>
              <a:endParaRPr lang="en-US" sz="6532" dirty="0">
                <a:latin typeface="Lato Light" panose="020F0502020204030203" pitchFamily="34" charset="0"/>
              </a:endParaRPr>
            </a:p>
          </p:txBody>
        </p:sp>
        <p:sp>
          <p:nvSpPr>
            <p:cNvPr id="71" name="Freeform 81">
              <a:extLst>
                <a:ext uri="{FF2B5EF4-FFF2-40B4-BE49-F238E27FC236}">
                  <a16:creationId xmlns:a16="http://schemas.microsoft.com/office/drawing/2014/main" id="{398A6635-02EC-2743-A7C8-85C8FD58D706}"/>
                </a:ext>
              </a:extLst>
            </p:cNvPr>
            <p:cNvSpPr>
              <a:spLocks noChangeArrowheads="1"/>
            </p:cNvSpPr>
            <p:nvPr/>
          </p:nvSpPr>
          <p:spPr bwMode="auto">
            <a:xfrm>
              <a:off x="14553554" y="6719747"/>
              <a:ext cx="555899" cy="734476"/>
            </a:xfrm>
            <a:custGeom>
              <a:avLst/>
              <a:gdLst>
                <a:gd name="T0" fmla="*/ 848 w 852"/>
                <a:gd name="T1" fmla="*/ 1096 h 1125"/>
                <a:gd name="T2" fmla="*/ 844 w 852"/>
                <a:gd name="T3" fmla="*/ 1079 h 1125"/>
                <a:gd name="T4" fmla="*/ 837 w 852"/>
                <a:gd name="T5" fmla="*/ 1061 h 1125"/>
                <a:gd name="T6" fmla="*/ 829 w 852"/>
                <a:gd name="T7" fmla="*/ 1043 h 1125"/>
                <a:gd name="T8" fmla="*/ 815 w 852"/>
                <a:gd name="T9" fmla="*/ 1023 h 1125"/>
                <a:gd name="T10" fmla="*/ 799 w 852"/>
                <a:gd name="T11" fmla="*/ 1004 h 1125"/>
                <a:gd name="T12" fmla="*/ 778 w 852"/>
                <a:gd name="T13" fmla="*/ 985 h 1125"/>
                <a:gd name="T14" fmla="*/ 759 w 852"/>
                <a:gd name="T15" fmla="*/ 969 h 1125"/>
                <a:gd name="T16" fmla="*/ 737 w 852"/>
                <a:gd name="T17" fmla="*/ 955 h 1125"/>
                <a:gd name="T18" fmla="*/ 702 w 852"/>
                <a:gd name="T19" fmla="*/ 936 h 1125"/>
                <a:gd name="T20" fmla="*/ 660 w 852"/>
                <a:gd name="T21" fmla="*/ 917 h 1125"/>
                <a:gd name="T22" fmla="*/ 630 w 852"/>
                <a:gd name="T23" fmla="*/ 907 h 1125"/>
                <a:gd name="T24" fmla="*/ 600 w 852"/>
                <a:gd name="T25" fmla="*/ 898 h 1125"/>
                <a:gd name="T26" fmla="*/ 571 w 852"/>
                <a:gd name="T27" fmla="*/ 892 h 1125"/>
                <a:gd name="T28" fmla="*/ 528 w 852"/>
                <a:gd name="T29" fmla="*/ 884 h 1125"/>
                <a:gd name="T30" fmla="*/ 495 w 852"/>
                <a:gd name="T31" fmla="*/ 880 h 1125"/>
                <a:gd name="T32" fmla="*/ 459 w 852"/>
                <a:gd name="T33" fmla="*/ 878 h 1125"/>
                <a:gd name="T34" fmla="*/ 429 w 852"/>
                <a:gd name="T35" fmla="*/ 877 h 1125"/>
                <a:gd name="T36" fmla="*/ 367 w 852"/>
                <a:gd name="T37" fmla="*/ 880 h 1125"/>
                <a:gd name="T38" fmla="*/ 306 w 852"/>
                <a:gd name="T39" fmla="*/ 887 h 1125"/>
                <a:gd name="T40" fmla="*/ 278 w 852"/>
                <a:gd name="T41" fmla="*/ 892 h 1125"/>
                <a:gd name="T42" fmla="*/ 244 w 852"/>
                <a:gd name="T43" fmla="*/ 901 h 1125"/>
                <a:gd name="T44" fmla="*/ 212 w 852"/>
                <a:gd name="T45" fmla="*/ 911 h 1125"/>
                <a:gd name="T46" fmla="*/ 157 w 852"/>
                <a:gd name="T47" fmla="*/ 933 h 1125"/>
                <a:gd name="T48" fmla="*/ 1 w 852"/>
                <a:gd name="T49" fmla="*/ 1124 h 1125"/>
                <a:gd name="T50" fmla="*/ 153 w 852"/>
                <a:gd name="T51" fmla="*/ 499 h 1125"/>
                <a:gd name="T52" fmla="*/ 187 w 852"/>
                <a:gd name="T53" fmla="*/ 484 h 1125"/>
                <a:gd name="T54" fmla="*/ 215 w 852"/>
                <a:gd name="T55" fmla="*/ 474 h 1125"/>
                <a:gd name="T56" fmla="*/ 242 w 852"/>
                <a:gd name="T57" fmla="*/ 465 h 1125"/>
                <a:gd name="T58" fmla="*/ 277 w 852"/>
                <a:gd name="T59" fmla="*/ 457 h 1125"/>
                <a:gd name="T60" fmla="*/ 297 w 852"/>
                <a:gd name="T61" fmla="*/ 453 h 1125"/>
                <a:gd name="T62" fmla="*/ 325 w 852"/>
                <a:gd name="T63" fmla="*/ 448 h 1125"/>
                <a:gd name="T64" fmla="*/ 408 w 852"/>
                <a:gd name="T65" fmla="*/ 442 h 1125"/>
                <a:gd name="T66" fmla="*/ 437 w 852"/>
                <a:gd name="T67" fmla="*/ 442 h 1125"/>
                <a:gd name="T68" fmla="*/ 457 w 852"/>
                <a:gd name="T69" fmla="*/ 442 h 1125"/>
                <a:gd name="T70" fmla="*/ 494 w 852"/>
                <a:gd name="T71" fmla="*/ 444 h 1125"/>
                <a:gd name="T72" fmla="*/ 523 w 852"/>
                <a:gd name="T73" fmla="*/ 448 h 1125"/>
                <a:gd name="T74" fmla="*/ 553 w 852"/>
                <a:gd name="T75" fmla="*/ 453 h 1125"/>
                <a:gd name="T76" fmla="*/ 580 w 852"/>
                <a:gd name="T77" fmla="*/ 458 h 1125"/>
                <a:gd name="T78" fmla="*/ 610 w 852"/>
                <a:gd name="T79" fmla="*/ 465 h 1125"/>
                <a:gd name="T80" fmla="*/ 634 w 852"/>
                <a:gd name="T81" fmla="*/ 473 h 1125"/>
                <a:gd name="T82" fmla="*/ 648 w 852"/>
                <a:gd name="T83" fmla="*/ 434 h 1125"/>
                <a:gd name="T84" fmla="*/ 659 w 852"/>
                <a:gd name="T85" fmla="*/ 481 h 1125"/>
                <a:gd name="T86" fmla="*/ 701 w 852"/>
                <a:gd name="T87" fmla="*/ 500 h 1125"/>
                <a:gd name="T88" fmla="*/ 732 w 852"/>
                <a:gd name="T89" fmla="*/ 516 h 1125"/>
                <a:gd name="T90" fmla="*/ 751 w 852"/>
                <a:gd name="T91" fmla="*/ 529 h 1125"/>
                <a:gd name="T92" fmla="*/ 771 w 852"/>
                <a:gd name="T93" fmla="*/ 544 h 1125"/>
                <a:gd name="T94" fmla="*/ 786 w 852"/>
                <a:gd name="T95" fmla="*/ 556 h 1125"/>
                <a:gd name="T96" fmla="*/ 800 w 852"/>
                <a:gd name="T97" fmla="*/ 571 h 1125"/>
                <a:gd name="T98" fmla="*/ 814 w 852"/>
                <a:gd name="T99" fmla="*/ 588 h 1125"/>
                <a:gd name="T100" fmla="*/ 827 w 852"/>
                <a:gd name="T101" fmla="*/ 608 h 1125"/>
                <a:gd name="T102" fmla="*/ 834 w 852"/>
                <a:gd name="T103" fmla="*/ 619 h 1125"/>
                <a:gd name="T104" fmla="*/ 840 w 852"/>
                <a:gd name="T105" fmla="*/ 634 h 1125"/>
                <a:gd name="T106" fmla="*/ 845 w 852"/>
                <a:gd name="T107" fmla="*/ 649 h 1125"/>
                <a:gd name="T108" fmla="*/ 847 w 852"/>
                <a:gd name="T109" fmla="*/ 660 h 1125"/>
                <a:gd name="T110" fmla="*/ 850 w 852"/>
                <a:gd name="T111" fmla="*/ 679 h 1125"/>
                <a:gd name="T112" fmla="*/ 851 w 852"/>
                <a:gd name="T113" fmla="*/ 1114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2" h="1125">
                  <a:moveTo>
                    <a:pt x="850" y="1108"/>
                  </a:moveTo>
                  <a:lnTo>
                    <a:pt x="850" y="1108"/>
                  </a:lnTo>
                  <a:cubicBezTo>
                    <a:pt x="850" y="1106"/>
                    <a:pt x="850" y="1104"/>
                    <a:pt x="850" y="1103"/>
                  </a:cubicBezTo>
                  <a:lnTo>
                    <a:pt x="850" y="1103"/>
                  </a:lnTo>
                  <a:cubicBezTo>
                    <a:pt x="849" y="1100"/>
                    <a:pt x="849" y="1098"/>
                    <a:pt x="848" y="1096"/>
                  </a:cubicBezTo>
                  <a:lnTo>
                    <a:pt x="848" y="1096"/>
                  </a:lnTo>
                  <a:cubicBezTo>
                    <a:pt x="848" y="1094"/>
                    <a:pt x="848" y="1092"/>
                    <a:pt x="847" y="1090"/>
                  </a:cubicBezTo>
                  <a:lnTo>
                    <a:pt x="847" y="1090"/>
                  </a:lnTo>
                  <a:cubicBezTo>
                    <a:pt x="847" y="1089"/>
                    <a:pt x="847" y="1086"/>
                    <a:pt x="846" y="1084"/>
                  </a:cubicBezTo>
                  <a:lnTo>
                    <a:pt x="846" y="1084"/>
                  </a:lnTo>
                  <a:cubicBezTo>
                    <a:pt x="846" y="1082"/>
                    <a:pt x="845" y="1080"/>
                    <a:pt x="844" y="1079"/>
                  </a:cubicBezTo>
                  <a:lnTo>
                    <a:pt x="844" y="1079"/>
                  </a:lnTo>
                  <a:cubicBezTo>
                    <a:pt x="844" y="1077"/>
                    <a:pt x="843" y="1074"/>
                    <a:pt x="842" y="1073"/>
                  </a:cubicBezTo>
                  <a:lnTo>
                    <a:pt x="842" y="1073"/>
                  </a:lnTo>
                  <a:cubicBezTo>
                    <a:pt x="842" y="1071"/>
                    <a:pt x="841" y="1069"/>
                    <a:pt x="840" y="1067"/>
                  </a:cubicBezTo>
                  <a:lnTo>
                    <a:pt x="840" y="1067"/>
                  </a:lnTo>
                  <a:cubicBezTo>
                    <a:pt x="839" y="1065"/>
                    <a:pt x="838" y="1063"/>
                    <a:pt x="837" y="1061"/>
                  </a:cubicBezTo>
                  <a:lnTo>
                    <a:pt x="837" y="1061"/>
                  </a:lnTo>
                  <a:cubicBezTo>
                    <a:pt x="837" y="1059"/>
                    <a:pt x="836" y="1057"/>
                    <a:pt x="835" y="1055"/>
                  </a:cubicBezTo>
                  <a:lnTo>
                    <a:pt x="835" y="1055"/>
                  </a:lnTo>
                  <a:cubicBezTo>
                    <a:pt x="834" y="1053"/>
                    <a:pt x="833" y="1051"/>
                    <a:pt x="832" y="1049"/>
                  </a:cubicBezTo>
                  <a:lnTo>
                    <a:pt x="832" y="1049"/>
                  </a:lnTo>
                  <a:cubicBezTo>
                    <a:pt x="831" y="1047"/>
                    <a:pt x="830" y="1046"/>
                    <a:pt x="829" y="1043"/>
                  </a:cubicBezTo>
                  <a:lnTo>
                    <a:pt x="829" y="1043"/>
                  </a:lnTo>
                  <a:cubicBezTo>
                    <a:pt x="827" y="1041"/>
                    <a:pt x="826" y="1039"/>
                    <a:pt x="825" y="1036"/>
                  </a:cubicBezTo>
                  <a:lnTo>
                    <a:pt x="825" y="1036"/>
                  </a:lnTo>
                  <a:cubicBezTo>
                    <a:pt x="823" y="1035"/>
                    <a:pt x="822" y="1033"/>
                    <a:pt x="822" y="1032"/>
                  </a:cubicBezTo>
                  <a:lnTo>
                    <a:pt x="822" y="1032"/>
                  </a:lnTo>
                  <a:cubicBezTo>
                    <a:pt x="819" y="1029"/>
                    <a:pt x="817" y="1026"/>
                    <a:pt x="815" y="1023"/>
                  </a:cubicBezTo>
                  <a:lnTo>
                    <a:pt x="815" y="1023"/>
                  </a:lnTo>
                  <a:cubicBezTo>
                    <a:pt x="815" y="1022"/>
                    <a:pt x="813" y="1021"/>
                    <a:pt x="813" y="1020"/>
                  </a:cubicBezTo>
                  <a:lnTo>
                    <a:pt x="813" y="1020"/>
                  </a:lnTo>
                  <a:cubicBezTo>
                    <a:pt x="809" y="1015"/>
                    <a:pt x="806" y="1011"/>
                    <a:pt x="802" y="1007"/>
                  </a:cubicBezTo>
                  <a:lnTo>
                    <a:pt x="802" y="1007"/>
                  </a:lnTo>
                  <a:cubicBezTo>
                    <a:pt x="800" y="1006"/>
                    <a:pt x="799" y="1005"/>
                    <a:pt x="799" y="1004"/>
                  </a:cubicBezTo>
                  <a:lnTo>
                    <a:pt x="799" y="1004"/>
                  </a:lnTo>
                  <a:cubicBezTo>
                    <a:pt x="795" y="1001"/>
                    <a:pt x="792" y="998"/>
                    <a:pt x="789" y="994"/>
                  </a:cubicBezTo>
                  <a:lnTo>
                    <a:pt x="789" y="994"/>
                  </a:lnTo>
                  <a:cubicBezTo>
                    <a:pt x="787" y="993"/>
                    <a:pt x="786" y="991"/>
                    <a:pt x="784" y="990"/>
                  </a:cubicBezTo>
                  <a:lnTo>
                    <a:pt x="784" y="990"/>
                  </a:lnTo>
                  <a:cubicBezTo>
                    <a:pt x="782" y="988"/>
                    <a:pt x="780" y="987"/>
                    <a:pt x="778" y="985"/>
                  </a:cubicBezTo>
                  <a:lnTo>
                    <a:pt x="778" y="985"/>
                  </a:lnTo>
                  <a:cubicBezTo>
                    <a:pt x="776" y="983"/>
                    <a:pt x="774" y="981"/>
                    <a:pt x="772" y="979"/>
                  </a:cubicBezTo>
                  <a:lnTo>
                    <a:pt x="772" y="979"/>
                  </a:lnTo>
                  <a:cubicBezTo>
                    <a:pt x="770" y="978"/>
                    <a:pt x="767" y="976"/>
                    <a:pt x="766" y="975"/>
                  </a:cubicBezTo>
                  <a:lnTo>
                    <a:pt x="766" y="975"/>
                  </a:lnTo>
                  <a:cubicBezTo>
                    <a:pt x="763" y="973"/>
                    <a:pt x="762" y="971"/>
                    <a:pt x="759" y="969"/>
                  </a:cubicBezTo>
                  <a:lnTo>
                    <a:pt x="759" y="969"/>
                  </a:lnTo>
                  <a:cubicBezTo>
                    <a:pt x="757" y="968"/>
                    <a:pt x="755" y="967"/>
                    <a:pt x="752" y="965"/>
                  </a:cubicBezTo>
                  <a:lnTo>
                    <a:pt x="752" y="965"/>
                  </a:lnTo>
                  <a:cubicBezTo>
                    <a:pt x="750" y="963"/>
                    <a:pt x="747" y="962"/>
                    <a:pt x="745" y="960"/>
                  </a:cubicBezTo>
                  <a:lnTo>
                    <a:pt x="745" y="960"/>
                  </a:lnTo>
                  <a:cubicBezTo>
                    <a:pt x="743" y="958"/>
                    <a:pt x="740" y="957"/>
                    <a:pt x="737" y="955"/>
                  </a:cubicBezTo>
                  <a:lnTo>
                    <a:pt x="737" y="955"/>
                  </a:lnTo>
                  <a:cubicBezTo>
                    <a:pt x="734" y="953"/>
                    <a:pt x="731" y="951"/>
                    <a:pt x="727" y="949"/>
                  </a:cubicBezTo>
                  <a:lnTo>
                    <a:pt x="727" y="949"/>
                  </a:lnTo>
                  <a:cubicBezTo>
                    <a:pt x="721" y="945"/>
                    <a:pt x="715" y="942"/>
                    <a:pt x="708" y="938"/>
                  </a:cubicBezTo>
                  <a:lnTo>
                    <a:pt x="708" y="938"/>
                  </a:lnTo>
                  <a:cubicBezTo>
                    <a:pt x="706" y="938"/>
                    <a:pt x="704" y="937"/>
                    <a:pt x="702" y="936"/>
                  </a:cubicBezTo>
                  <a:lnTo>
                    <a:pt x="702" y="936"/>
                  </a:lnTo>
                  <a:cubicBezTo>
                    <a:pt x="697" y="933"/>
                    <a:pt x="692" y="931"/>
                    <a:pt x="686" y="928"/>
                  </a:cubicBezTo>
                  <a:lnTo>
                    <a:pt x="686" y="928"/>
                  </a:lnTo>
                  <a:cubicBezTo>
                    <a:pt x="685" y="927"/>
                    <a:pt x="683" y="927"/>
                    <a:pt x="681" y="926"/>
                  </a:cubicBezTo>
                  <a:lnTo>
                    <a:pt x="681" y="926"/>
                  </a:lnTo>
                  <a:cubicBezTo>
                    <a:pt x="674" y="923"/>
                    <a:pt x="667" y="920"/>
                    <a:pt x="660" y="917"/>
                  </a:cubicBezTo>
                  <a:lnTo>
                    <a:pt x="660" y="917"/>
                  </a:lnTo>
                  <a:cubicBezTo>
                    <a:pt x="659" y="917"/>
                    <a:pt x="658" y="917"/>
                    <a:pt x="656" y="916"/>
                  </a:cubicBezTo>
                  <a:lnTo>
                    <a:pt x="656" y="916"/>
                  </a:lnTo>
                  <a:cubicBezTo>
                    <a:pt x="650" y="914"/>
                    <a:pt x="644" y="911"/>
                    <a:pt x="638" y="910"/>
                  </a:cubicBezTo>
                  <a:lnTo>
                    <a:pt x="638" y="910"/>
                  </a:lnTo>
                  <a:cubicBezTo>
                    <a:pt x="635" y="908"/>
                    <a:pt x="632" y="908"/>
                    <a:pt x="630" y="907"/>
                  </a:cubicBezTo>
                  <a:lnTo>
                    <a:pt x="630" y="907"/>
                  </a:lnTo>
                  <a:cubicBezTo>
                    <a:pt x="626" y="906"/>
                    <a:pt x="623" y="905"/>
                    <a:pt x="620" y="904"/>
                  </a:cubicBezTo>
                  <a:lnTo>
                    <a:pt x="620" y="904"/>
                  </a:lnTo>
                  <a:cubicBezTo>
                    <a:pt x="616" y="903"/>
                    <a:pt x="614" y="902"/>
                    <a:pt x="611" y="901"/>
                  </a:cubicBezTo>
                  <a:lnTo>
                    <a:pt x="611" y="901"/>
                  </a:lnTo>
                  <a:cubicBezTo>
                    <a:pt x="607" y="900"/>
                    <a:pt x="604" y="899"/>
                    <a:pt x="600" y="898"/>
                  </a:cubicBezTo>
                  <a:lnTo>
                    <a:pt x="600" y="898"/>
                  </a:lnTo>
                  <a:cubicBezTo>
                    <a:pt x="597" y="898"/>
                    <a:pt x="594" y="897"/>
                    <a:pt x="591" y="896"/>
                  </a:cubicBezTo>
                  <a:lnTo>
                    <a:pt x="591" y="896"/>
                  </a:lnTo>
                  <a:cubicBezTo>
                    <a:pt x="588" y="895"/>
                    <a:pt x="584" y="894"/>
                    <a:pt x="581" y="894"/>
                  </a:cubicBezTo>
                  <a:lnTo>
                    <a:pt x="581" y="894"/>
                  </a:lnTo>
                  <a:cubicBezTo>
                    <a:pt x="578" y="893"/>
                    <a:pt x="575" y="892"/>
                    <a:pt x="571" y="892"/>
                  </a:cubicBezTo>
                  <a:lnTo>
                    <a:pt x="571" y="892"/>
                  </a:lnTo>
                  <a:cubicBezTo>
                    <a:pt x="568" y="891"/>
                    <a:pt x="564" y="890"/>
                    <a:pt x="560" y="890"/>
                  </a:cubicBezTo>
                  <a:lnTo>
                    <a:pt x="560" y="890"/>
                  </a:lnTo>
                  <a:cubicBezTo>
                    <a:pt x="558" y="889"/>
                    <a:pt x="555" y="888"/>
                    <a:pt x="552" y="888"/>
                  </a:cubicBezTo>
                  <a:lnTo>
                    <a:pt x="552" y="888"/>
                  </a:lnTo>
                  <a:cubicBezTo>
                    <a:pt x="544" y="887"/>
                    <a:pt x="536" y="886"/>
                    <a:pt x="528" y="884"/>
                  </a:cubicBezTo>
                  <a:lnTo>
                    <a:pt x="528" y="884"/>
                  </a:lnTo>
                  <a:cubicBezTo>
                    <a:pt x="527" y="884"/>
                    <a:pt x="525" y="884"/>
                    <a:pt x="524" y="884"/>
                  </a:cubicBezTo>
                  <a:lnTo>
                    <a:pt x="524" y="884"/>
                  </a:lnTo>
                  <a:cubicBezTo>
                    <a:pt x="517" y="882"/>
                    <a:pt x="510" y="882"/>
                    <a:pt x="503" y="881"/>
                  </a:cubicBezTo>
                  <a:lnTo>
                    <a:pt x="503" y="881"/>
                  </a:lnTo>
                  <a:cubicBezTo>
                    <a:pt x="500" y="881"/>
                    <a:pt x="498" y="881"/>
                    <a:pt x="495" y="880"/>
                  </a:cubicBezTo>
                  <a:lnTo>
                    <a:pt x="495" y="880"/>
                  </a:lnTo>
                  <a:cubicBezTo>
                    <a:pt x="490" y="880"/>
                    <a:pt x="486" y="880"/>
                    <a:pt x="481" y="879"/>
                  </a:cubicBezTo>
                  <a:lnTo>
                    <a:pt x="481" y="879"/>
                  </a:lnTo>
                  <a:cubicBezTo>
                    <a:pt x="479" y="879"/>
                    <a:pt x="476" y="879"/>
                    <a:pt x="473" y="878"/>
                  </a:cubicBezTo>
                  <a:lnTo>
                    <a:pt x="473" y="878"/>
                  </a:lnTo>
                  <a:cubicBezTo>
                    <a:pt x="468" y="878"/>
                    <a:pt x="463" y="878"/>
                    <a:pt x="459" y="878"/>
                  </a:cubicBezTo>
                  <a:lnTo>
                    <a:pt x="459" y="878"/>
                  </a:lnTo>
                  <a:cubicBezTo>
                    <a:pt x="456" y="878"/>
                    <a:pt x="453" y="878"/>
                    <a:pt x="450" y="877"/>
                  </a:cubicBezTo>
                  <a:lnTo>
                    <a:pt x="450" y="877"/>
                  </a:lnTo>
                  <a:cubicBezTo>
                    <a:pt x="446" y="877"/>
                    <a:pt x="442" y="877"/>
                    <a:pt x="438" y="877"/>
                  </a:cubicBezTo>
                  <a:lnTo>
                    <a:pt x="438" y="877"/>
                  </a:lnTo>
                  <a:cubicBezTo>
                    <a:pt x="435" y="877"/>
                    <a:pt x="432" y="877"/>
                    <a:pt x="429" y="877"/>
                  </a:cubicBezTo>
                  <a:lnTo>
                    <a:pt x="429" y="877"/>
                  </a:lnTo>
                  <a:cubicBezTo>
                    <a:pt x="425" y="877"/>
                    <a:pt x="420" y="877"/>
                    <a:pt x="416" y="877"/>
                  </a:cubicBezTo>
                  <a:lnTo>
                    <a:pt x="409" y="877"/>
                  </a:lnTo>
                  <a:lnTo>
                    <a:pt x="409" y="877"/>
                  </a:lnTo>
                  <a:cubicBezTo>
                    <a:pt x="395" y="878"/>
                    <a:pt x="382" y="878"/>
                    <a:pt x="368" y="880"/>
                  </a:cubicBezTo>
                  <a:lnTo>
                    <a:pt x="368" y="880"/>
                  </a:lnTo>
                  <a:cubicBezTo>
                    <a:pt x="368" y="880"/>
                    <a:pt x="368" y="880"/>
                    <a:pt x="367" y="880"/>
                  </a:cubicBezTo>
                  <a:lnTo>
                    <a:pt x="367" y="880"/>
                  </a:lnTo>
                  <a:cubicBezTo>
                    <a:pt x="353" y="881"/>
                    <a:pt x="340" y="882"/>
                    <a:pt x="327" y="884"/>
                  </a:cubicBezTo>
                  <a:lnTo>
                    <a:pt x="327" y="884"/>
                  </a:lnTo>
                  <a:cubicBezTo>
                    <a:pt x="325" y="884"/>
                    <a:pt x="324" y="884"/>
                    <a:pt x="323" y="885"/>
                  </a:cubicBezTo>
                  <a:lnTo>
                    <a:pt x="323" y="885"/>
                  </a:lnTo>
                  <a:cubicBezTo>
                    <a:pt x="317" y="886"/>
                    <a:pt x="311" y="887"/>
                    <a:pt x="306" y="887"/>
                  </a:cubicBezTo>
                  <a:lnTo>
                    <a:pt x="306" y="887"/>
                  </a:lnTo>
                  <a:cubicBezTo>
                    <a:pt x="303" y="888"/>
                    <a:pt x="301" y="888"/>
                    <a:pt x="298" y="888"/>
                  </a:cubicBezTo>
                  <a:lnTo>
                    <a:pt x="298" y="888"/>
                  </a:lnTo>
                  <a:cubicBezTo>
                    <a:pt x="294" y="890"/>
                    <a:pt x="289" y="890"/>
                    <a:pt x="285" y="891"/>
                  </a:cubicBezTo>
                  <a:lnTo>
                    <a:pt x="285" y="891"/>
                  </a:lnTo>
                  <a:cubicBezTo>
                    <a:pt x="283" y="892"/>
                    <a:pt x="281" y="892"/>
                    <a:pt x="278" y="892"/>
                  </a:cubicBezTo>
                  <a:lnTo>
                    <a:pt x="278" y="892"/>
                  </a:lnTo>
                  <a:cubicBezTo>
                    <a:pt x="274" y="894"/>
                    <a:pt x="269" y="895"/>
                    <a:pt x="264" y="896"/>
                  </a:cubicBezTo>
                  <a:lnTo>
                    <a:pt x="264" y="896"/>
                  </a:lnTo>
                  <a:cubicBezTo>
                    <a:pt x="262" y="897"/>
                    <a:pt x="259" y="897"/>
                    <a:pt x="257" y="898"/>
                  </a:cubicBezTo>
                  <a:lnTo>
                    <a:pt x="257" y="898"/>
                  </a:lnTo>
                  <a:cubicBezTo>
                    <a:pt x="252" y="899"/>
                    <a:pt x="248" y="900"/>
                    <a:pt x="244" y="901"/>
                  </a:cubicBezTo>
                  <a:lnTo>
                    <a:pt x="244" y="901"/>
                  </a:lnTo>
                  <a:cubicBezTo>
                    <a:pt x="241" y="902"/>
                    <a:pt x="239" y="902"/>
                    <a:pt x="236" y="904"/>
                  </a:cubicBezTo>
                  <a:lnTo>
                    <a:pt x="236" y="904"/>
                  </a:lnTo>
                  <a:cubicBezTo>
                    <a:pt x="229" y="905"/>
                    <a:pt x="222" y="908"/>
                    <a:pt x="216" y="910"/>
                  </a:cubicBezTo>
                  <a:lnTo>
                    <a:pt x="216" y="910"/>
                  </a:lnTo>
                  <a:cubicBezTo>
                    <a:pt x="215" y="910"/>
                    <a:pt x="214" y="911"/>
                    <a:pt x="212" y="911"/>
                  </a:cubicBezTo>
                  <a:lnTo>
                    <a:pt x="212" y="911"/>
                  </a:lnTo>
                  <a:cubicBezTo>
                    <a:pt x="205" y="914"/>
                    <a:pt x="197" y="916"/>
                    <a:pt x="190" y="919"/>
                  </a:cubicBezTo>
                  <a:lnTo>
                    <a:pt x="190" y="919"/>
                  </a:lnTo>
                  <a:cubicBezTo>
                    <a:pt x="188" y="920"/>
                    <a:pt x="187" y="920"/>
                    <a:pt x="186" y="921"/>
                  </a:cubicBezTo>
                  <a:lnTo>
                    <a:pt x="186" y="921"/>
                  </a:lnTo>
                  <a:cubicBezTo>
                    <a:pt x="176" y="925"/>
                    <a:pt x="167" y="929"/>
                    <a:pt x="157" y="933"/>
                  </a:cubicBezTo>
                  <a:lnTo>
                    <a:pt x="157" y="933"/>
                  </a:lnTo>
                  <a:cubicBezTo>
                    <a:pt x="157" y="934"/>
                    <a:pt x="156" y="934"/>
                    <a:pt x="154" y="934"/>
                  </a:cubicBezTo>
                  <a:lnTo>
                    <a:pt x="154" y="934"/>
                  </a:lnTo>
                  <a:cubicBezTo>
                    <a:pt x="145" y="939"/>
                    <a:pt x="136" y="944"/>
                    <a:pt x="127" y="949"/>
                  </a:cubicBezTo>
                  <a:lnTo>
                    <a:pt x="127" y="949"/>
                  </a:lnTo>
                  <a:cubicBezTo>
                    <a:pt x="43" y="998"/>
                    <a:pt x="1" y="1061"/>
                    <a:pt x="1" y="1124"/>
                  </a:cubicBezTo>
                  <a:lnTo>
                    <a:pt x="0" y="689"/>
                  </a:lnTo>
                  <a:lnTo>
                    <a:pt x="0" y="689"/>
                  </a:lnTo>
                  <a:cubicBezTo>
                    <a:pt x="0" y="625"/>
                    <a:pt x="42" y="562"/>
                    <a:pt x="126" y="513"/>
                  </a:cubicBezTo>
                  <a:lnTo>
                    <a:pt x="126" y="513"/>
                  </a:lnTo>
                  <a:cubicBezTo>
                    <a:pt x="135" y="508"/>
                    <a:pt x="144" y="504"/>
                    <a:pt x="153" y="499"/>
                  </a:cubicBezTo>
                  <a:lnTo>
                    <a:pt x="153" y="499"/>
                  </a:lnTo>
                  <a:cubicBezTo>
                    <a:pt x="154" y="498"/>
                    <a:pt x="155" y="498"/>
                    <a:pt x="156" y="497"/>
                  </a:cubicBezTo>
                  <a:lnTo>
                    <a:pt x="156" y="497"/>
                  </a:lnTo>
                  <a:cubicBezTo>
                    <a:pt x="166" y="493"/>
                    <a:pt x="175" y="489"/>
                    <a:pt x="184" y="485"/>
                  </a:cubicBezTo>
                  <a:lnTo>
                    <a:pt x="184" y="485"/>
                  </a:lnTo>
                  <a:cubicBezTo>
                    <a:pt x="185" y="485"/>
                    <a:pt x="186" y="484"/>
                    <a:pt x="187" y="484"/>
                  </a:cubicBezTo>
                  <a:lnTo>
                    <a:pt x="187" y="484"/>
                  </a:lnTo>
                  <a:cubicBezTo>
                    <a:pt x="187" y="484"/>
                    <a:pt x="188" y="484"/>
                    <a:pt x="189" y="483"/>
                  </a:cubicBezTo>
                  <a:lnTo>
                    <a:pt x="189" y="483"/>
                  </a:lnTo>
                  <a:cubicBezTo>
                    <a:pt x="196" y="480"/>
                    <a:pt x="204" y="478"/>
                    <a:pt x="211" y="475"/>
                  </a:cubicBezTo>
                  <a:lnTo>
                    <a:pt x="211" y="475"/>
                  </a:lnTo>
                  <a:cubicBezTo>
                    <a:pt x="212" y="474"/>
                    <a:pt x="214" y="474"/>
                    <a:pt x="215" y="474"/>
                  </a:cubicBezTo>
                  <a:lnTo>
                    <a:pt x="215" y="474"/>
                  </a:lnTo>
                  <a:cubicBezTo>
                    <a:pt x="221" y="471"/>
                    <a:pt x="228" y="470"/>
                    <a:pt x="235" y="468"/>
                  </a:cubicBezTo>
                  <a:lnTo>
                    <a:pt x="235" y="468"/>
                  </a:lnTo>
                  <a:cubicBezTo>
                    <a:pt x="236" y="467"/>
                    <a:pt x="237" y="467"/>
                    <a:pt x="238" y="467"/>
                  </a:cubicBezTo>
                  <a:lnTo>
                    <a:pt x="238" y="467"/>
                  </a:lnTo>
                  <a:cubicBezTo>
                    <a:pt x="239" y="466"/>
                    <a:pt x="241" y="466"/>
                    <a:pt x="242" y="465"/>
                  </a:cubicBezTo>
                  <a:lnTo>
                    <a:pt x="242" y="465"/>
                  </a:lnTo>
                  <a:cubicBezTo>
                    <a:pt x="247" y="464"/>
                    <a:pt x="251" y="463"/>
                    <a:pt x="255" y="462"/>
                  </a:cubicBezTo>
                  <a:lnTo>
                    <a:pt x="255" y="462"/>
                  </a:lnTo>
                  <a:cubicBezTo>
                    <a:pt x="258" y="462"/>
                    <a:pt x="261" y="461"/>
                    <a:pt x="263" y="460"/>
                  </a:cubicBezTo>
                  <a:lnTo>
                    <a:pt x="263" y="460"/>
                  </a:lnTo>
                  <a:cubicBezTo>
                    <a:pt x="268" y="459"/>
                    <a:pt x="272" y="458"/>
                    <a:pt x="277" y="457"/>
                  </a:cubicBezTo>
                  <a:lnTo>
                    <a:pt x="277" y="457"/>
                  </a:lnTo>
                  <a:cubicBezTo>
                    <a:pt x="279" y="457"/>
                    <a:pt x="281" y="456"/>
                    <a:pt x="282" y="455"/>
                  </a:cubicBezTo>
                  <a:lnTo>
                    <a:pt x="282" y="455"/>
                  </a:lnTo>
                  <a:cubicBezTo>
                    <a:pt x="283" y="455"/>
                    <a:pt x="284" y="455"/>
                    <a:pt x="284" y="455"/>
                  </a:cubicBezTo>
                  <a:lnTo>
                    <a:pt x="284" y="455"/>
                  </a:lnTo>
                  <a:cubicBezTo>
                    <a:pt x="288" y="454"/>
                    <a:pt x="293" y="454"/>
                    <a:pt x="297" y="453"/>
                  </a:cubicBezTo>
                  <a:lnTo>
                    <a:pt x="297" y="453"/>
                  </a:lnTo>
                  <a:cubicBezTo>
                    <a:pt x="299" y="453"/>
                    <a:pt x="302" y="452"/>
                    <a:pt x="305" y="452"/>
                  </a:cubicBezTo>
                  <a:lnTo>
                    <a:pt x="305" y="452"/>
                  </a:lnTo>
                  <a:cubicBezTo>
                    <a:pt x="310" y="451"/>
                    <a:pt x="316" y="450"/>
                    <a:pt x="322" y="449"/>
                  </a:cubicBezTo>
                  <a:lnTo>
                    <a:pt x="322" y="449"/>
                  </a:lnTo>
                  <a:cubicBezTo>
                    <a:pt x="323" y="449"/>
                    <a:pt x="323" y="448"/>
                    <a:pt x="325" y="448"/>
                  </a:cubicBezTo>
                  <a:lnTo>
                    <a:pt x="325" y="448"/>
                  </a:lnTo>
                  <a:lnTo>
                    <a:pt x="325" y="448"/>
                  </a:lnTo>
                  <a:cubicBezTo>
                    <a:pt x="338" y="446"/>
                    <a:pt x="352" y="445"/>
                    <a:pt x="366" y="444"/>
                  </a:cubicBezTo>
                  <a:lnTo>
                    <a:pt x="366" y="444"/>
                  </a:lnTo>
                  <a:lnTo>
                    <a:pt x="367" y="444"/>
                  </a:lnTo>
                  <a:lnTo>
                    <a:pt x="367" y="444"/>
                  </a:lnTo>
                  <a:cubicBezTo>
                    <a:pt x="380" y="443"/>
                    <a:pt x="394" y="442"/>
                    <a:pt x="408" y="442"/>
                  </a:cubicBezTo>
                  <a:lnTo>
                    <a:pt x="408" y="442"/>
                  </a:lnTo>
                  <a:lnTo>
                    <a:pt x="408" y="442"/>
                  </a:lnTo>
                  <a:lnTo>
                    <a:pt x="408" y="442"/>
                  </a:lnTo>
                  <a:cubicBezTo>
                    <a:pt x="410" y="442"/>
                    <a:pt x="413" y="442"/>
                    <a:pt x="414" y="442"/>
                  </a:cubicBezTo>
                  <a:lnTo>
                    <a:pt x="428" y="442"/>
                  </a:lnTo>
                  <a:lnTo>
                    <a:pt x="437" y="442"/>
                  </a:lnTo>
                  <a:lnTo>
                    <a:pt x="437" y="442"/>
                  </a:lnTo>
                  <a:cubicBezTo>
                    <a:pt x="441" y="442"/>
                    <a:pt x="445" y="442"/>
                    <a:pt x="449" y="442"/>
                  </a:cubicBezTo>
                  <a:lnTo>
                    <a:pt x="451" y="442"/>
                  </a:lnTo>
                  <a:lnTo>
                    <a:pt x="451" y="442"/>
                  </a:lnTo>
                  <a:cubicBezTo>
                    <a:pt x="453" y="442"/>
                    <a:pt x="456" y="442"/>
                    <a:pt x="457" y="442"/>
                  </a:cubicBezTo>
                  <a:lnTo>
                    <a:pt x="457" y="442"/>
                  </a:lnTo>
                  <a:cubicBezTo>
                    <a:pt x="462" y="442"/>
                    <a:pt x="467" y="443"/>
                    <a:pt x="471" y="443"/>
                  </a:cubicBezTo>
                  <a:lnTo>
                    <a:pt x="471" y="443"/>
                  </a:lnTo>
                  <a:cubicBezTo>
                    <a:pt x="474" y="443"/>
                    <a:pt x="477" y="443"/>
                    <a:pt x="480" y="443"/>
                  </a:cubicBezTo>
                  <a:lnTo>
                    <a:pt x="480" y="443"/>
                  </a:lnTo>
                  <a:cubicBezTo>
                    <a:pt x="485" y="444"/>
                    <a:pt x="489" y="444"/>
                    <a:pt x="494" y="444"/>
                  </a:cubicBezTo>
                  <a:lnTo>
                    <a:pt x="494" y="444"/>
                  </a:lnTo>
                  <a:cubicBezTo>
                    <a:pt x="496" y="444"/>
                    <a:pt x="497" y="445"/>
                    <a:pt x="499" y="445"/>
                  </a:cubicBezTo>
                  <a:lnTo>
                    <a:pt x="499" y="445"/>
                  </a:lnTo>
                  <a:cubicBezTo>
                    <a:pt x="500" y="445"/>
                    <a:pt x="501" y="445"/>
                    <a:pt x="502" y="445"/>
                  </a:cubicBezTo>
                  <a:lnTo>
                    <a:pt x="502" y="445"/>
                  </a:lnTo>
                  <a:cubicBezTo>
                    <a:pt x="509" y="446"/>
                    <a:pt x="516" y="447"/>
                    <a:pt x="523" y="448"/>
                  </a:cubicBezTo>
                  <a:lnTo>
                    <a:pt x="523" y="448"/>
                  </a:lnTo>
                  <a:cubicBezTo>
                    <a:pt x="524" y="448"/>
                    <a:pt x="525" y="448"/>
                    <a:pt x="527" y="448"/>
                  </a:cubicBezTo>
                  <a:lnTo>
                    <a:pt x="527" y="448"/>
                  </a:lnTo>
                  <a:cubicBezTo>
                    <a:pt x="535" y="449"/>
                    <a:pt x="543" y="451"/>
                    <a:pt x="551" y="452"/>
                  </a:cubicBezTo>
                  <a:lnTo>
                    <a:pt x="551" y="452"/>
                  </a:lnTo>
                  <a:cubicBezTo>
                    <a:pt x="551" y="452"/>
                    <a:pt x="552" y="452"/>
                    <a:pt x="553" y="453"/>
                  </a:cubicBezTo>
                  <a:lnTo>
                    <a:pt x="553" y="453"/>
                  </a:lnTo>
                  <a:cubicBezTo>
                    <a:pt x="555" y="453"/>
                    <a:pt x="557" y="453"/>
                    <a:pt x="559" y="454"/>
                  </a:cubicBezTo>
                  <a:lnTo>
                    <a:pt x="559" y="454"/>
                  </a:lnTo>
                  <a:cubicBezTo>
                    <a:pt x="563" y="454"/>
                    <a:pt x="567" y="455"/>
                    <a:pt x="570" y="455"/>
                  </a:cubicBezTo>
                  <a:lnTo>
                    <a:pt x="570" y="455"/>
                  </a:lnTo>
                  <a:cubicBezTo>
                    <a:pt x="573" y="457"/>
                    <a:pt x="577" y="457"/>
                    <a:pt x="580" y="458"/>
                  </a:cubicBezTo>
                  <a:lnTo>
                    <a:pt x="580" y="458"/>
                  </a:lnTo>
                  <a:cubicBezTo>
                    <a:pt x="583" y="458"/>
                    <a:pt x="587" y="460"/>
                    <a:pt x="590" y="460"/>
                  </a:cubicBezTo>
                  <a:lnTo>
                    <a:pt x="590" y="460"/>
                  </a:lnTo>
                  <a:cubicBezTo>
                    <a:pt x="593" y="461"/>
                    <a:pt x="596" y="462"/>
                    <a:pt x="599" y="463"/>
                  </a:cubicBezTo>
                  <a:lnTo>
                    <a:pt x="599" y="463"/>
                  </a:lnTo>
                  <a:cubicBezTo>
                    <a:pt x="602" y="464"/>
                    <a:pt x="606" y="464"/>
                    <a:pt x="610" y="465"/>
                  </a:cubicBezTo>
                  <a:lnTo>
                    <a:pt x="610" y="465"/>
                  </a:lnTo>
                  <a:cubicBezTo>
                    <a:pt x="612" y="466"/>
                    <a:pt x="615" y="467"/>
                    <a:pt x="618" y="468"/>
                  </a:cubicBezTo>
                  <a:lnTo>
                    <a:pt x="618" y="468"/>
                  </a:lnTo>
                  <a:cubicBezTo>
                    <a:pt x="622" y="469"/>
                    <a:pt x="625" y="470"/>
                    <a:pt x="629" y="471"/>
                  </a:cubicBezTo>
                  <a:lnTo>
                    <a:pt x="629" y="471"/>
                  </a:lnTo>
                  <a:cubicBezTo>
                    <a:pt x="630" y="471"/>
                    <a:pt x="632" y="472"/>
                    <a:pt x="634" y="473"/>
                  </a:cubicBezTo>
                  <a:lnTo>
                    <a:pt x="634" y="473"/>
                  </a:lnTo>
                  <a:cubicBezTo>
                    <a:pt x="634" y="473"/>
                    <a:pt x="635" y="473"/>
                    <a:pt x="636" y="474"/>
                  </a:cubicBezTo>
                  <a:lnTo>
                    <a:pt x="636" y="474"/>
                  </a:lnTo>
                  <a:cubicBezTo>
                    <a:pt x="640" y="474"/>
                    <a:pt x="644" y="476"/>
                    <a:pt x="646" y="477"/>
                  </a:cubicBezTo>
                  <a:lnTo>
                    <a:pt x="646" y="120"/>
                  </a:lnTo>
                  <a:lnTo>
                    <a:pt x="646" y="0"/>
                  </a:lnTo>
                  <a:lnTo>
                    <a:pt x="648" y="434"/>
                  </a:lnTo>
                  <a:lnTo>
                    <a:pt x="648" y="477"/>
                  </a:lnTo>
                  <a:lnTo>
                    <a:pt x="648" y="477"/>
                  </a:lnTo>
                  <a:cubicBezTo>
                    <a:pt x="650" y="478"/>
                    <a:pt x="652" y="479"/>
                    <a:pt x="655" y="480"/>
                  </a:cubicBezTo>
                  <a:lnTo>
                    <a:pt x="655" y="480"/>
                  </a:lnTo>
                  <a:cubicBezTo>
                    <a:pt x="656" y="481"/>
                    <a:pt x="658" y="481"/>
                    <a:pt x="659" y="481"/>
                  </a:cubicBezTo>
                  <a:lnTo>
                    <a:pt x="659" y="481"/>
                  </a:lnTo>
                  <a:cubicBezTo>
                    <a:pt x="666" y="484"/>
                    <a:pt x="673" y="487"/>
                    <a:pt x="680" y="490"/>
                  </a:cubicBezTo>
                  <a:lnTo>
                    <a:pt x="680" y="490"/>
                  </a:lnTo>
                  <a:cubicBezTo>
                    <a:pt x="682" y="491"/>
                    <a:pt x="684" y="492"/>
                    <a:pt x="685" y="493"/>
                  </a:cubicBezTo>
                  <a:lnTo>
                    <a:pt x="685" y="493"/>
                  </a:lnTo>
                  <a:cubicBezTo>
                    <a:pt x="691" y="495"/>
                    <a:pt x="696" y="497"/>
                    <a:pt x="701" y="500"/>
                  </a:cubicBezTo>
                  <a:lnTo>
                    <a:pt x="701" y="500"/>
                  </a:lnTo>
                  <a:cubicBezTo>
                    <a:pt x="703" y="501"/>
                    <a:pt x="705" y="502"/>
                    <a:pt x="707" y="503"/>
                  </a:cubicBezTo>
                  <a:lnTo>
                    <a:pt x="707" y="503"/>
                  </a:lnTo>
                  <a:cubicBezTo>
                    <a:pt x="713" y="506"/>
                    <a:pt x="720" y="510"/>
                    <a:pt x="726" y="513"/>
                  </a:cubicBezTo>
                  <a:lnTo>
                    <a:pt x="726" y="513"/>
                  </a:lnTo>
                  <a:cubicBezTo>
                    <a:pt x="728" y="514"/>
                    <a:pt x="730" y="515"/>
                    <a:pt x="732" y="516"/>
                  </a:cubicBezTo>
                  <a:lnTo>
                    <a:pt x="732" y="516"/>
                  </a:lnTo>
                  <a:cubicBezTo>
                    <a:pt x="733" y="517"/>
                    <a:pt x="735" y="518"/>
                    <a:pt x="736" y="520"/>
                  </a:cubicBezTo>
                  <a:lnTo>
                    <a:pt x="736" y="520"/>
                  </a:lnTo>
                  <a:cubicBezTo>
                    <a:pt x="739" y="521"/>
                    <a:pt x="742" y="523"/>
                    <a:pt x="744" y="524"/>
                  </a:cubicBezTo>
                  <a:lnTo>
                    <a:pt x="744" y="524"/>
                  </a:lnTo>
                  <a:cubicBezTo>
                    <a:pt x="746" y="526"/>
                    <a:pt x="749" y="527"/>
                    <a:pt x="751" y="529"/>
                  </a:cubicBezTo>
                  <a:lnTo>
                    <a:pt x="751" y="529"/>
                  </a:lnTo>
                  <a:cubicBezTo>
                    <a:pt x="753" y="531"/>
                    <a:pt x="756" y="533"/>
                    <a:pt x="758" y="534"/>
                  </a:cubicBezTo>
                  <a:lnTo>
                    <a:pt x="758" y="534"/>
                  </a:lnTo>
                  <a:cubicBezTo>
                    <a:pt x="760" y="535"/>
                    <a:pt x="762" y="537"/>
                    <a:pt x="765" y="539"/>
                  </a:cubicBezTo>
                  <a:lnTo>
                    <a:pt x="765" y="539"/>
                  </a:lnTo>
                  <a:cubicBezTo>
                    <a:pt x="766" y="541"/>
                    <a:pt x="769" y="542"/>
                    <a:pt x="771" y="544"/>
                  </a:cubicBezTo>
                  <a:lnTo>
                    <a:pt x="771" y="544"/>
                  </a:lnTo>
                  <a:cubicBezTo>
                    <a:pt x="773" y="545"/>
                    <a:pt x="775" y="547"/>
                    <a:pt x="777" y="549"/>
                  </a:cubicBezTo>
                  <a:lnTo>
                    <a:pt x="777" y="549"/>
                  </a:lnTo>
                  <a:cubicBezTo>
                    <a:pt x="779" y="551"/>
                    <a:pt x="781" y="553"/>
                    <a:pt x="783" y="554"/>
                  </a:cubicBezTo>
                  <a:lnTo>
                    <a:pt x="783" y="554"/>
                  </a:lnTo>
                  <a:cubicBezTo>
                    <a:pt x="784" y="555"/>
                    <a:pt x="785" y="555"/>
                    <a:pt x="786" y="556"/>
                  </a:cubicBezTo>
                  <a:lnTo>
                    <a:pt x="786" y="556"/>
                  </a:lnTo>
                  <a:cubicBezTo>
                    <a:pt x="786" y="557"/>
                    <a:pt x="787" y="558"/>
                    <a:pt x="787" y="558"/>
                  </a:cubicBezTo>
                  <a:lnTo>
                    <a:pt x="787" y="558"/>
                  </a:lnTo>
                  <a:cubicBezTo>
                    <a:pt x="791" y="561"/>
                    <a:pt x="794" y="565"/>
                    <a:pt x="797" y="568"/>
                  </a:cubicBezTo>
                  <a:lnTo>
                    <a:pt x="797" y="568"/>
                  </a:lnTo>
                  <a:cubicBezTo>
                    <a:pt x="798" y="569"/>
                    <a:pt x="799" y="570"/>
                    <a:pt x="800" y="571"/>
                  </a:cubicBezTo>
                  <a:lnTo>
                    <a:pt x="800" y="571"/>
                  </a:lnTo>
                  <a:cubicBezTo>
                    <a:pt x="805" y="575"/>
                    <a:pt x="808" y="580"/>
                    <a:pt x="812" y="584"/>
                  </a:cubicBezTo>
                  <a:lnTo>
                    <a:pt x="812" y="584"/>
                  </a:lnTo>
                  <a:cubicBezTo>
                    <a:pt x="812" y="584"/>
                    <a:pt x="812" y="584"/>
                    <a:pt x="812" y="585"/>
                  </a:cubicBezTo>
                  <a:lnTo>
                    <a:pt x="812" y="585"/>
                  </a:lnTo>
                  <a:cubicBezTo>
                    <a:pt x="813" y="586"/>
                    <a:pt x="813" y="586"/>
                    <a:pt x="814" y="588"/>
                  </a:cubicBezTo>
                  <a:lnTo>
                    <a:pt x="814" y="588"/>
                  </a:lnTo>
                  <a:cubicBezTo>
                    <a:pt x="816" y="591"/>
                    <a:pt x="818" y="593"/>
                    <a:pt x="820" y="596"/>
                  </a:cubicBezTo>
                  <a:lnTo>
                    <a:pt x="820" y="596"/>
                  </a:lnTo>
                  <a:cubicBezTo>
                    <a:pt x="821" y="598"/>
                    <a:pt x="822" y="599"/>
                    <a:pt x="823" y="601"/>
                  </a:cubicBezTo>
                  <a:lnTo>
                    <a:pt x="823" y="601"/>
                  </a:lnTo>
                  <a:cubicBezTo>
                    <a:pt x="825" y="603"/>
                    <a:pt x="826" y="605"/>
                    <a:pt x="827" y="608"/>
                  </a:cubicBezTo>
                  <a:lnTo>
                    <a:pt x="827" y="608"/>
                  </a:lnTo>
                  <a:cubicBezTo>
                    <a:pt x="828" y="609"/>
                    <a:pt x="828" y="609"/>
                    <a:pt x="829" y="610"/>
                  </a:cubicBezTo>
                  <a:lnTo>
                    <a:pt x="829" y="610"/>
                  </a:lnTo>
                  <a:cubicBezTo>
                    <a:pt x="830" y="611"/>
                    <a:pt x="830" y="612"/>
                    <a:pt x="830" y="613"/>
                  </a:cubicBezTo>
                  <a:lnTo>
                    <a:pt x="830" y="613"/>
                  </a:lnTo>
                  <a:cubicBezTo>
                    <a:pt x="832" y="615"/>
                    <a:pt x="833" y="618"/>
                    <a:pt x="834" y="619"/>
                  </a:cubicBezTo>
                  <a:lnTo>
                    <a:pt x="834" y="619"/>
                  </a:lnTo>
                  <a:cubicBezTo>
                    <a:pt x="835" y="621"/>
                    <a:pt x="836" y="623"/>
                    <a:pt x="836" y="625"/>
                  </a:cubicBezTo>
                  <a:lnTo>
                    <a:pt x="836" y="625"/>
                  </a:lnTo>
                  <a:cubicBezTo>
                    <a:pt x="837" y="627"/>
                    <a:pt x="838" y="629"/>
                    <a:pt x="839" y="631"/>
                  </a:cubicBezTo>
                  <a:lnTo>
                    <a:pt x="839" y="631"/>
                  </a:lnTo>
                  <a:cubicBezTo>
                    <a:pt x="839" y="632"/>
                    <a:pt x="840" y="634"/>
                    <a:pt x="840" y="634"/>
                  </a:cubicBezTo>
                  <a:lnTo>
                    <a:pt x="840" y="634"/>
                  </a:lnTo>
                  <a:cubicBezTo>
                    <a:pt x="840" y="635"/>
                    <a:pt x="841" y="636"/>
                    <a:pt x="841" y="637"/>
                  </a:cubicBezTo>
                  <a:lnTo>
                    <a:pt x="841" y="637"/>
                  </a:lnTo>
                  <a:cubicBezTo>
                    <a:pt x="842" y="639"/>
                    <a:pt x="843" y="641"/>
                    <a:pt x="843" y="643"/>
                  </a:cubicBezTo>
                  <a:lnTo>
                    <a:pt x="843" y="643"/>
                  </a:lnTo>
                  <a:cubicBezTo>
                    <a:pt x="844" y="645"/>
                    <a:pt x="844" y="647"/>
                    <a:pt x="845" y="649"/>
                  </a:cubicBezTo>
                  <a:lnTo>
                    <a:pt x="845" y="649"/>
                  </a:lnTo>
                  <a:cubicBezTo>
                    <a:pt x="846" y="650"/>
                    <a:pt x="846" y="653"/>
                    <a:pt x="846" y="655"/>
                  </a:cubicBezTo>
                  <a:lnTo>
                    <a:pt x="846" y="655"/>
                  </a:lnTo>
                  <a:cubicBezTo>
                    <a:pt x="847" y="656"/>
                    <a:pt x="847" y="657"/>
                    <a:pt x="847" y="658"/>
                  </a:cubicBezTo>
                  <a:lnTo>
                    <a:pt x="847" y="658"/>
                  </a:lnTo>
                  <a:cubicBezTo>
                    <a:pt x="847" y="659"/>
                    <a:pt x="847" y="660"/>
                    <a:pt x="847" y="660"/>
                  </a:cubicBezTo>
                  <a:lnTo>
                    <a:pt x="847" y="660"/>
                  </a:lnTo>
                  <a:cubicBezTo>
                    <a:pt x="848" y="662"/>
                    <a:pt x="848" y="665"/>
                    <a:pt x="848" y="667"/>
                  </a:cubicBezTo>
                  <a:lnTo>
                    <a:pt x="848" y="667"/>
                  </a:lnTo>
                  <a:cubicBezTo>
                    <a:pt x="848" y="669"/>
                    <a:pt x="849" y="670"/>
                    <a:pt x="849" y="672"/>
                  </a:cubicBezTo>
                  <a:lnTo>
                    <a:pt x="849" y="672"/>
                  </a:lnTo>
                  <a:cubicBezTo>
                    <a:pt x="849" y="675"/>
                    <a:pt x="850" y="677"/>
                    <a:pt x="850" y="679"/>
                  </a:cubicBezTo>
                  <a:lnTo>
                    <a:pt x="850" y="679"/>
                  </a:lnTo>
                  <a:cubicBezTo>
                    <a:pt x="850" y="680"/>
                    <a:pt x="850" y="681"/>
                    <a:pt x="850" y="683"/>
                  </a:cubicBezTo>
                  <a:lnTo>
                    <a:pt x="850" y="683"/>
                  </a:lnTo>
                  <a:cubicBezTo>
                    <a:pt x="850" y="684"/>
                    <a:pt x="850" y="685"/>
                    <a:pt x="850" y="686"/>
                  </a:cubicBezTo>
                  <a:lnTo>
                    <a:pt x="851" y="1122"/>
                  </a:lnTo>
                  <a:lnTo>
                    <a:pt x="851" y="1122"/>
                  </a:lnTo>
                  <a:cubicBezTo>
                    <a:pt x="851" y="1119"/>
                    <a:pt x="851" y="1117"/>
                    <a:pt x="851" y="1114"/>
                  </a:cubicBezTo>
                  <a:lnTo>
                    <a:pt x="851" y="1114"/>
                  </a:lnTo>
                  <a:cubicBezTo>
                    <a:pt x="851" y="1112"/>
                    <a:pt x="851" y="1110"/>
                    <a:pt x="850" y="1108"/>
                  </a:cubicBez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2" name="Freeform 82">
              <a:extLst>
                <a:ext uri="{FF2B5EF4-FFF2-40B4-BE49-F238E27FC236}">
                  <a16:creationId xmlns:a16="http://schemas.microsoft.com/office/drawing/2014/main" id="{D5944907-301F-3A4D-8E96-ECF568D09ADB}"/>
                </a:ext>
              </a:extLst>
            </p:cNvPr>
            <p:cNvSpPr>
              <a:spLocks noChangeArrowheads="1"/>
            </p:cNvSpPr>
            <p:nvPr/>
          </p:nvSpPr>
          <p:spPr bwMode="auto">
            <a:xfrm>
              <a:off x="14052382" y="7088426"/>
              <a:ext cx="1555363" cy="818006"/>
            </a:xfrm>
            <a:custGeom>
              <a:avLst/>
              <a:gdLst>
                <a:gd name="T0" fmla="*/ 207 w 2382"/>
                <a:gd name="T1" fmla="*/ 253 h 1252"/>
                <a:gd name="T2" fmla="*/ 219 w 2382"/>
                <a:gd name="T3" fmla="*/ 279 h 1252"/>
                <a:gd name="T4" fmla="*/ 229 w 2382"/>
                <a:gd name="T5" fmla="*/ 299 h 1252"/>
                <a:gd name="T6" fmla="*/ 243 w 2382"/>
                <a:gd name="T7" fmla="*/ 325 h 1252"/>
                <a:gd name="T8" fmla="*/ 244 w 2382"/>
                <a:gd name="T9" fmla="*/ 326 h 1252"/>
                <a:gd name="T10" fmla="*/ 261 w 2382"/>
                <a:gd name="T11" fmla="*/ 350 h 1252"/>
                <a:gd name="T12" fmla="*/ 276 w 2382"/>
                <a:gd name="T13" fmla="*/ 371 h 1252"/>
                <a:gd name="T14" fmla="*/ 293 w 2382"/>
                <a:gd name="T15" fmla="*/ 391 h 1252"/>
                <a:gd name="T16" fmla="*/ 299 w 2382"/>
                <a:gd name="T17" fmla="*/ 398 h 1252"/>
                <a:gd name="T18" fmla="*/ 318 w 2382"/>
                <a:gd name="T19" fmla="*/ 418 h 1252"/>
                <a:gd name="T20" fmla="*/ 341 w 2382"/>
                <a:gd name="T21" fmla="*/ 611 h 1252"/>
                <a:gd name="T22" fmla="*/ 647 w 2382"/>
                <a:gd name="T23" fmla="*/ 618 h 1252"/>
                <a:gd name="T24" fmla="*/ 711 w 2382"/>
                <a:gd name="T25" fmla="*/ 639 h 1252"/>
                <a:gd name="T26" fmla="*/ 737 w 2382"/>
                <a:gd name="T27" fmla="*/ 648 h 1252"/>
                <a:gd name="T28" fmla="*/ 781 w 2382"/>
                <a:gd name="T29" fmla="*/ 659 h 1252"/>
                <a:gd name="T30" fmla="*/ 798 w 2382"/>
                <a:gd name="T31" fmla="*/ 663 h 1252"/>
                <a:gd name="T32" fmla="*/ 842 w 2382"/>
                <a:gd name="T33" fmla="*/ 673 h 1252"/>
                <a:gd name="T34" fmla="*/ 886 w 2382"/>
                <a:gd name="T35" fmla="*/ 682 h 1252"/>
                <a:gd name="T36" fmla="*/ 928 w 2382"/>
                <a:gd name="T37" fmla="*/ 689 h 1252"/>
                <a:gd name="T38" fmla="*/ 969 w 2382"/>
                <a:gd name="T39" fmla="*/ 815 h 1252"/>
                <a:gd name="T40" fmla="*/ 1405 w 2382"/>
                <a:gd name="T41" fmla="*/ 695 h 1252"/>
                <a:gd name="T42" fmla="*/ 1466 w 2382"/>
                <a:gd name="T43" fmla="*/ 686 h 1252"/>
                <a:gd name="T44" fmla="*/ 1482 w 2382"/>
                <a:gd name="T45" fmla="*/ 683 h 1252"/>
                <a:gd name="T46" fmla="*/ 1528 w 2382"/>
                <a:gd name="T47" fmla="*/ 674 h 1252"/>
                <a:gd name="T48" fmla="*/ 1575 w 2382"/>
                <a:gd name="T49" fmla="*/ 664 h 1252"/>
                <a:gd name="T50" fmla="*/ 1623 w 2382"/>
                <a:gd name="T51" fmla="*/ 651 h 1252"/>
                <a:gd name="T52" fmla="*/ 1639 w 2382"/>
                <a:gd name="T53" fmla="*/ 647 h 1252"/>
                <a:gd name="T54" fmla="*/ 1684 w 2382"/>
                <a:gd name="T55" fmla="*/ 633 h 1252"/>
                <a:gd name="T56" fmla="*/ 1874 w 2382"/>
                <a:gd name="T57" fmla="*/ 703 h 1252"/>
                <a:gd name="T58" fmla="*/ 2036 w 2382"/>
                <a:gd name="T59" fmla="*/ 440 h 1252"/>
                <a:gd name="T60" fmla="*/ 2171 w 2382"/>
                <a:gd name="T61" fmla="*/ 253 h 1252"/>
                <a:gd name="T62" fmla="*/ 2380 w 2382"/>
                <a:gd name="T63" fmla="*/ 0 h 1252"/>
                <a:gd name="T64" fmla="*/ 2183 w 2382"/>
                <a:gd name="T65" fmla="*/ 688 h 1252"/>
                <a:gd name="T66" fmla="*/ 1729 w 2382"/>
                <a:gd name="T67" fmla="*/ 1053 h 1252"/>
                <a:gd name="T68" fmla="*/ 1685 w 2382"/>
                <a:gd name="T69" fmla="*/ 1069 h 1252"/>
                <a:gd name="T70" fmla="*/ 1640 w 2382"/>
                <a:gd name="T71" fmla="*/ 1082 h 1252"/>
                <a:gd name="T72" fmla="*/ 1632 w 2382"/>
                <a:gd name="T73" fmla="*/ 1085 h 1252"/>
                <a:gd name="T74" fmla="*/ 1590 w 2382"/>
                <a:gd name="T75" fmla="*/ 1096 h 1252"/>
                <a:gd name="T76" fmla="*/ 1577 w 2382"/>
                <a:gd name="T77" fmla="*/ 1099 h 1252"/>
                <a:gd name="T78" fmla="*/ 1527 w 2382"/>
                <a:gd name="T79" fmla="*/ 1110 h 1252"/>
                <a:gd name="T80" fmla="*/ 1518 w 2382"/>
                <a:gd name="T81" fmla="*/ 1112 h 1252"/>
                <a:gd name="T82" fmla="*/ 1467 w 2382"/>
                <a:gd name="T83" fmla="*/ 1121 h 1252"/>
                <a:gd name="T84" fmla="*/ 1437 w 2382"/>
                <a:gd name="T85" fmla="*/ 1126 h 1252"/>
                <a:gd name="T86" fmla="*/ 1406 w 2382"/>
                <a:gd name="T87" fmla="*/ 1131 h 1252"/>
                <a:gd name="T88" fmla="*/ 969 w 2382"/>
                <a:gd name="T89" fmla="*/ 1130 h 1252"/>
                <a:gd name="T90" fmla="*/ 929 w 2382"/>
                <a:gd name="T91" fmla="*/ 1125 h 1252"/>
                <a:gd name="T92" fmla="*/ 889 w 2382"/>
                <a:gd name="T93" fmla="*/ 1118 h 1252"/>
                <a:gd name="T94" fmla="*/ 888 w 2382"/>
                <a:gd name="T95" fmla="*/ 1118 h 1252"/>
                <a:gd name="T96" fmla="*/ 831 w 2382"/>
                <a:gd name="T97" fmla="*/ 1107 h 1252"/>
                <a:gd name="T98" fmla="*/ 799 w 2382"/>
                <a:gd name="T99" fmla="*/ 1099 h 1252"/>
                <a:gd name="T100" fmla="*/ 755 w 2382"/>
                <a:gd name="T101" fmla="*/ 1088 h 1252"/>
                <a:gd name="T102" fmla="*/ 739 w 2382"/>
                <a:gd name="T103" fmla="*/ 1083 h 1252"/>
                <a:gd name="T104" fmla="*/ 702 w 2382"/>
                <a:gd name="T105" fmla="*/ 1072 h 1252"/>
                <a:gd name="T106" fmla="*/ 697 w 2382"/>
                <a:gd name="T107" fmla="*/ 1070 h 1252"/>
                <a:gd name="T108" fmla="*/ 194 w 2382"/>
                <a:gd name="T109" fmla="*/ 961 h 1252"/>
                <a:gd name="T110" fmla="*/ 0 w 2382"/>
                <a:gd name="T111" fmla="*/ 25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2" h="1252">
                  <a:moveTo>
                    <a:pt x="0" y="253"/>
                  </a:moveTo>
                  <a:lnTo>
                    <a:pt x="207" y="253"/>
                  </a:lnTo>
                  <a:lnTo>
                    <a:pt x="207" y="253"/>
                  </a:lnTo>
                  <a:cubicBezTo>
                    <a:pt x="211" y="260"/>
                    <a:pt x="213" y="267"/>
                    <a:pt x="217" y="275"/>
                  </a:cubicBezTo>
                  <a:lnTo>
                    <a:pt x="217" y="275"/>
                  </a:lnTo>
                  <a:cubicBezTo>
                    <a:pt x="217" y="276"/>
                    <a:pt x="218" y="277"/>
                    <a:pt x="219" y="279"/>
                  </a:cubicBezTo>
                  <a:lnTo>
                    <a:pt x="219" y="279"/>
                  </a:lnTo>
                  <a:cubicBezTo>
                    <a:pt x="222" y="286"/>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6"/>
                    <a:pt x="244" y="326"/>
                  </a:cubicBezTo>
                  <a:lnTo>
                    <a:pt x="244" y="326"/>
                  </a:lnTo>
                  <a:cubicBezTo>
                    <a:pt x="248" y="333"/>
                    <a:pt x="253" y="339"/>
                    <a:pt x="257" y="346"/>
                  </a:cubicBezTo>
                  <a:lnTo>
                    <a:pt x="257" y="346"/>
                  </a:lnTo>
                  <a:cubicBezTo>
                    <a:pt x="259" y="347"/>
                    <a:pt x="260" y="349"/>
                    <a:pt x="261" y="350"/>
                  </a:cubicBezTo>
                  <a:lnTo>
                    <a:pt x="261" y="350"/>
                  </a:lnTo>
                  <a:cubicBezTo>
                    <a:pt x="266" y="357"/>
                    <a:pt x="270" y="364"/>
                    <a:pt x="276" y="371"/>
                  </a:cubicBezTo>
                  <a:lnTo>
                    <a:pt x="276" y="371"/>
                  </a:lnTo>
                  <a:cubicBezTo>
                    <a:pt x="277" y="372"/>
                    <a:pt x="279" y="374"/>
                    <a:pt x="280" y="376"/>
                  </a:cubicBezTo>
                  <a:lnTo>
                    <a:pt x="280" y="376"/>
                  </a:lnTo>
                  <a:cubicBezTo>
                    <a:pt x="284" y="381"/>
                    <a:pt x="288" y="386"/>
                    <a:pt x="293" y="391"/>
                  </a:cubicBezTo>
                  <a:lnTo>
                    <a:pt x="293" y="391"/>
                  </a:lnTo>
                  <a:cubicBezTo>
                    <a:pt x="295" y="394"/>
                    <a:pt x="297" y="396"/>
                    <a:pt x="299" y="398"/>
                  </a:cubicBezTo>
                  <a:lnTo>
                    <a:pt x="299" y="398"/>
                  </a:lnTo>
                  <a:cubicBezTo>
                    <a:pt x="304" y="403"/>
                    <a:pt x="309" y="408"/>
                    <a:pt x="314" y="414"/>
                  </a:cubicBezTo>
                  <a:lnTo>
                    <a:pt x="314" y="414"/>
                  </a:lnTo>
                  <a:cubicBezTo>
                    <a:pt x="316" y="416"/>
                    <a:pt x="317" y="417"/>
                    <a:pt x="318" y="418"/>
                  </a:cubicBezTo>
                  <a:lnTo>
                    <a:pt x="318" y="418"/>
                  </a:lnTo>
                  <a:cubicBezTo>
                    <a:pt x="326" y="426"/>
                    <a:pt x="333" y="432"/>
                    <a:pt x="340" y="440"/>
                  </a:cubicBezTo>
                  <a:lnTo>
                    <a:pt x="341" y="611"/>
                  </a:lnTo>
                  <a:lnTo>
                    <a:pt x="499" y="703"/>
                  </a:lnTo>
                  <a:lnTo>
                    <a:pt x="647" y="618"/>
                  </a:lnTo>
                  <a:lnTo>
                    <a:pt x="647" y="618"/>
                  </a:lnTo>
                  <a:cubicBezTo>
                    <a:pt x="663" y="623"/>
                    <a:pt x="679" y="629"/>
                    <a:pt x="696" y="634"/>
                  </a:cubicBezTo>
                  <a:lnTo>
                    <a:pt x="696" y="634"/>
                  </a:lnTo>
                  <a:cubicBezTo>
                    <a:pt x="700" y="636"/>
                    <a:pt x="706" y="638"/>
                    <a:pt x="711" y="639"/>
                  </a:cubicBezTo>
                  <a:lnTo>
                    <a:pt x="711" y="639"/>
                  </a:lnTo>
                  <a:cubicBezTo>
                    <a:pt x="720" y="642"/>
                    <a:pt x="729" y="644"/>
                    <a:pt x="737" y="648"/>
                  </a:cubicBezTo>
                  <a:lnTo>
                    <a:pt x="737" y="648"/>
                  </a:lnTo>
                  <a:cubicBezTo>
                    <a:pt x="742" y="649"/>
                    <a:pt x="749" y="651"/>
                    <a:pt x="754" y="652"/>
                  </a:cubicBezTo>
                  <a:lnTo>
                    <a:pt x="754" y="652"/>
                  </a:lnTo>
                  <a:cubicBezTo>
                    <a:pt x="763" y="654"/>
                    <a:pt x="772" y="657"/>
                    <a:pt x="781" y="659"/>
                  </a:cubicBezTo>
                  <a:lnTo>
                    <a:pt x="781" y="659"/>
                  </a:lnTo>
                  <a:cubicBezTo>
                    <a:pt x="787" y="661"/>
                    <a:pt x="792" y="662"/>
                    <a:pt x="798" y="663"/>
                  </a:cubicBezTo>
                  <a:lnTo>
                    <a:pt x="798" y="663"/>
                  </a:lnTo>
                  <a:cubicBezTo>
                    <a:pt x="808" y="666"/>
                    <a:pt x="819" y="668"/>
                    <a:pt x="830" y="671"/>
                  </a:cubicBezTo>
                  <a:lnTo>
                    <a:pt x="830" y="671"/>
                  </a:lnTo>
                  <a:cubicBezTo>
                    <a:pt x="833" y="672"/>
                    <a:pt x="838" y="673"/>
                    <a:pt x="842" y="673"/>
                  </a:cubicBezTo>
                  <a:lnTo>
                    <a:pt x="842" y="673"/>
                  </a:lnTo>
                  <a:cubicBezTo>
                    <a:pt x="856" y="677"/>
                    <a:pt x="872" y="680"/>
                    <a:pt x="886" y="682"/>
                  </a:cubicBezTo>
                  <a:lnTo>
                    <a:pt x="886" y="682"/>
                  </a:lnTo>
                  <a:cubicBezTo>
                    <a:pt x="896" y="684"/>
                    <a:pt x="905" y="685"/>
                    <a:pt x="914" y="687"/>
                  </a:cubicBezTo>
                  <a:lnTo>
                    <a:pt x="914" y="687"/>
                  </a:lnTo>
                  <a:cubicBezTo>
                    <a:pt x="919" y="687"/>
                    <a:pt x="923" y="689"/>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6"/>
                  </a:cubicBezTo>
                  <a:lnTo>
                    <a:pt x="1466" y="686"/>
                  </a:lnTo>
                  <a:cubicBezTo>
                    <a:pt x="1471" y="685"/>
                    <a:pt x="1477" y="684"/>
                    <a:pt x="1482" y="683"/>
                  </a:cubicBezTo>
                  <a:lnTo>
                    <a:pt x="1482" y="683"/>
                  </a:lnTo>
                  <a:cubicBezTo>
                    <a:pt x="1494" y="681"/>
                    <a:pt x="1506" y="679"/>
                    <a:pt x="1517" y="676"/>
                  </a:cubicBezTo>
                  <a:lnTo>
                    <a:pt x="1517" y="676"/>
                  </a:lnTo>
                  <a:cubicBezTo>
                    <a:pt x="1520" y="676"/>
                    <a:pt x="1524" y="675"/>
                    <a:pt x="1528" y="674"/>
                  </a:cubicBezTo>
                  <a:lnTo>
                    <a:pt x="1528" y="674"/>
                  </a:lnTo>
                  <a:cubicBezTo>
                    <a:pt x="1544" y="671"/>
                    <a:pt x="1560" y="667"/>
                    <a:pt x="1575" y="664"/>
                  </a:cubicBezTo>
                  <a:lnTo>
                    <a:pt x="1575" y="664"/>
                  </a:lnTo>
                  <a:cubicBezTo>
                    <a:pt x="1580" y="663"/>
                    <a:pt x="1584" y="662"/>
                    <a:pt x="1588" y="660"/>
                  </a:cubicBezTo>
                  <a:lnTo>
                    <a:pt x="1588" y="660"/>
                  </a:lnTo>
                  <a:cubicBezTo>
                    <a:pt x="1600" y="657"/>
                    <a:pt x="1612" y="654"/>
                    <a:pt x="1623" y="651"/>
                  </a:cubicBezTo>
                  <a:lnTo>
                    <a:pt x="1623" y="651"/>
                  </a:lnTo>
                  <a:cubicBezTo>
                    <a:pt x="1628" y="650"/>
                    <a:pt x="1633" y="648"/>
                    <a:pt x="1639" y="647"/>
                  </a:cubicBezTo>
                  <a:lnTo>
                    <a:pt x="1639" y="647"/>
                  </a:lnTo>
                  <a:cubicBezTo>
                    <a:pt x="1649" y="643"/>
                    <a:pt x="1659" y="641"/>
                    <a:pt x="1670" y="637"/>
                  </a:cubicBezTo>
                  <a:lnTo>
                    <a:pt x="1670" y="637"/>
                  </a:lnTo>
                  <a:cubicBezTo>
                    <a:pt x="1675" y="636"/>
                    <a:pt x="1679" y="634"/>
                    <a:pt x="1684" y="633"/>
                  </a:cubicBezTo>
                  <a:lnTo>
                    <a:pt x="1684" y="633"/>
                  </a:lnTo>
                  <a:cubicBezTo>
                    <a:pt x="1699" y="628"/>
                    <a:pt x="1713" y="623"/>
                    <a:pt x="1728" y="618"/>
                  </a:cubicBezTo>
                  <a:lnTo>
                    <a:pt x="1874" y="703"/>
                  </a:lnTo>
                  <a:lnTo>
                    <a:pt x="2036" y="609"/>
                  </a:lnTo>
                  <a:lnTo>
                    <a:pt x="2036" y="440"/>
                  </a:lnTo>
                  <a:lnTo>
                    <a:pt x="2036" y="440"/>
                  </a:lnTo>
                  <a:cubicBezTo>
                    <a:pt x="2085" y="396"/>
                    <a:pt x="2122" y="349"/>
                    <a:pt x="2148" y="301"/>
                  </a:cubicBezTo>
                  <a:lnTo>
                    <a:pt x="2148" y="301"/>
                  </a:lnTo>
                  <a:cubicBezTo>
                    <a:pt x="2157" y="285"/>
                    <a:pt x="2165" y="269"/>
                    <a:pt x="2171" y="253"/>
                  </a:cubicBezTo>
                  <a:lnTo>
                    <a:pt x="2171" y="253"/>
                  </a:lnTo>
                  <a:lnTo>
                    <a:pt x="2379" y="253"/>
                  </a:lnTo>
                  <a:lnTo>
                    <a:pt x="2380" y="0"/>
                  </a:lnTo>
                  <a:lnTo>
                    <a:pt x="2381" y="436"/>
                  </a:lnTo>
                  <a:lnTo>
                    <a:pt x="2380" y="688"/>
                  </a:lnTo>
                  <a:lnTo>
                    <a:pt x="2183" y="688"/>
                  </a:lnTo>
                  <a:lnTo>
                    <a:pt x="2184" y="961"/>
                  </a:lnTo>
                  <a:lnTo>
                    <a:pt x="1875" y="1138"/>
                  </a:lnTo>
                  <a:lnTo>
                    <a:pt x="1729" y="1053"/>
                  </a:lnTo>
                  <a:lnTo>
                    <a:pt x="1729" y="1053"/>
                  </a:lnTo>
                  <a:cubicBezTo>
                    <a:pt x="1714" y="1059"/>
                    <a:pt x="1700" y="1064"/>
                    <a:pt x="1685" y="1069"/>
                  </a:cubicBezTo>
                  <a:lnTo>
                    <a:pt x="1685" y="1069"/>
                  </a:lnTo>
                  <a:cubicBezTo>
                    <a:pt x="1681" y="1070"/>
                    <a:pt x="1676" y="1071"/>
                    <a:pt x="1671" y="1073"/>
                  </a:cubicBezTo>
                  <a:lnTo>
                    <a:pt x="1671" y="1073"/>
                  </a:lnTo>
                  <a:cubicBezTo>
                    <a:pt x="1661" y="1076"/>
                    <a:pt x="1651" y="1079"/>
                    <a:pt x="1640" y="1082"/>
                  </a:cubicBezTo>
                  <a:lnTo>
                    <a:pt x="1640" y="1082"/>
                  </a:lnTo>
                  <a:cubicBezTo>
                    <a:pt x="1638" y="1083"/>
                    <a:pt x="1635" y="1084"/>
                    <a:pt x="1632" y="1085"/>
                  </a:cubicBezTo>
                  <a:lnTo>
                    <a:pt x="1632" y="1085"/>
                  </a:lnTo>
                  <a:cubicBezTo>
                    <a:pt x="1630" y="1086"/>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5"/>
                    <a:pt x="1495" y="1117"/>
                    <a:pt x="1483" y="1119"/>
                  </a:cubicBezTo>
                  <a:lnTo>
                    <a:pt x="1483" y="1119"/>
                  </a:lnTo>
                  <a:cubicBezTo>
                    <a:pt x="1478" y="1120"/>
                    <a:pt x="1472" y="1121"/>
                    <a:pt x="1467" y="1121"/>
                  </a:cubicBezTo>
                  <a:lnTo>
                    <a:pt x="1467" y="1121"/>
                  </a:lnTo>
                  <a:cubicBezTo>
                    <a:pt x="1457" y="1123"/>
                    <a:pt x="1447" y="1125"/>
                    <a:pt x="1437" y="1126"/>
                  </a:cubicBezTo>
                  <a:lnTo>
                    <a:pt x="1437" y="1126"/>
                  </a:lnTo>
                  <a:cubicBezTo>
                    <a:pt x="1434" y="1127"/>
                    <a:pt x="1431" y="1127"/>
                    <a:pt x="1429" y="1128"/>
                  </a:cubicBezTo>
                  <a:lnTo>
                    <a:pt x="1429" y="1128"/>
                  </a:lnTo>
                  <a:cubicBezTo>
                    <a:pt x="1421" y="1128"/>
                    <a:pt x="1413" y="1130"/>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3"/>
                  </a:cubicBezTo>
                  <a:lnTo>
                    <a:pt x="915" y="1123"/>
                  </a:lnTo>
                  <a:cubicBezTo>
                    <a:pt x="906" y="1121"/>
                    <a:pt x="898" y="1120"/>
                    <a:pt x="889" y="1118"/>
                  </a:cubicBezTo>
                  <a:lnTo>
                    <a:pt x="889" y="1118"/>
                  </a:lnTo>
                  <a:cubicBezTo>
                    <a:pt x="888" y="1118"/>
                    <a:pt x="888" y="1118"/>
                    <a:pt x="888" y="1118"/>
                  </a:cubicBezTo>
                  <a:lnTo>
                    <a:pt x="888" y="1118"/>
                  </a:lnTo>
                  <a:cubicBezTo>
                    <a:pt x="873" y="1116"/>
                    <a:pt x="858" y="1113"/>
                    <a:pt x="843" y="1109"/>
                  </a:cubicBezTo>
                  <a:lnTo>
                    <a:pt x="843" y="1109"/>
                  </a:lnTo>
                  <a:cubicBezTo>
                    <a:pt x="839" y="1109"/>
                    <a:pt x="835" y="1107"/>
                    <a:pt x="831" y="1107"/>
                  </a:cubicBezTo>
                  <a:lnTo>
                    <a:pt x="831" y="1107"/>
                  </a:lnTo>
                  <a:cubicBezTo>
                    <a:pt x="820" y="1104"/>
                    <a:pt x="810" y="1101"/>
                    <a:pt x="799" y="1099"/>
                  </a:cubicBezTo>
                  <a:lnTo>
                    <a:pt x="799" y="1099"/>
                  </a:lnTo>
                  <a:cubicBezTo>
                    <a:pt x="794" y="1098"/>
                    <a:pt x="788" y="1096"/>
                    <a:pt x="782" y="1095"/>
                  </a:cubicBezTo>
                  <a:lnTo>
                    <a:pt x="782" y="1095"/>
                  </a:lnTo>
                  <a:cubicBezTo>
                    <a:pt x="774" y="1093"/>
                    <a:pt x="764" y="1090"/>
                    <a:pt x="755" y="1088"/>
                  </a:cubicBezTo>
                  <a:lnTo>
                    <a:pt x="755" y="1088"/>
                  </a:lnTo>
                  <a:cubicBezTo>
                    <a:pt x="750" y="1086"/>
                    <a:pt x="744" y="1085"/>
                    <a:pt x="739" y="1083"/>
                  </a:cubicBezTo>
                  <a:lnTo>
                    <a:pt x="739" y="1083"/>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1"/>
                  </a:lnTo>
                  <a:lnTo>
                    <a:pt x="193" y="688"/>
                  </a:lnTo>
                  <a:lnTo>
                    <a:pt x="1" y="688"/>
                  </a:lnTo>
                  <a:lnTo>
                    <a:pt x="0" y="253"/>
                  </a:lnTo>
                </a:path>
              </a:pathLst>
            </a:custGeom>
            <a:solidFill>
              <a:schemeClr val="accent2">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3" name="Freeform 83">
              <a:extLst>
                <a:ext uri="{FF2B5EF4-FFF2-40B4-BE49-F238E27FC236}">
                  <a16:creationId xmlns:a16="http://schemas.microsoft.com/office/drawing/2014/main" id="{12A3E607-7F12-2544-B21E-F37359CA5A8F}"/>
                </a:ext>
              </a:extLst>
            </p:cNvPr>
            <p:cNvSpPr>
              <a:spLocks noChangeArrowheads="1"/>
            </p:cNvSpPr>
            <p:nvPr/>
          </p:nvSpPr>
          <p:spPr bwMode="auto">
            <a:xfrm>
              <a:off x="14052382" y="6719747"/>
              <a:ext cx="1555363" cy="898654"/>
            </a:xfrm>
            <a:custGeom>
              <a:avLst/>
              <a:gdLst>
                <a:gd name="T0" fmla="*/ 888 w 2381"/>
                <a:gd name="T1" fmla="*/ 861 h 1377"/>
                <a:gd name="T2" fmla="*/ 888 w 2381"/>
                <a:gd name="T3" fmla="*/ 861 h 1377"/>
                <a:gd name="T4" fmla="*/ 1490 w 2381"/>
                <a:gd name="T5" fmla="*/ 861 h 1377"/>
                <a:gd name="T6" fmla="*/ 1490 w 2381"/>
                <a:gd name="T7" fmla="*/ 861 h 1377"/>
                <a:gd name="T8" fmla="*/ 1491 w 2381"/>
                <a:gd name="T9" fmla="*/ 513 h 1377"/>
                <a:gd name="T10" fmla="*/ 1491 w 2381"/>
                <a:gd name="T11" fmla="*/ 513 h 1377"/>
                <a:gd name="T12" fmla="*/ 891 w 2381"/>
                <a:gd name="T13" fmla="*/ 513 h 1377"/>
                <a:gd name="T14" fmla="*/ 891 w 2381"/>
                <a:gd name="T15" fmla="*/ 513 h 1377"/>
                <a:gd name="T16" fmla="*/ 888 w 2381"/>
                <a:gd name="T17" fmla="*/ 861 h 1377"/>
                <a:gd name="T18" fmla="*/ 207 w 2381"/>
                <a:gd name="T19" fmla="*/ 814 h 1377"/>
                <a:gd name="T20" fmla="*/ 0 w 2381"/>
                <a:gd name="T21" fmla="*/ 814 h 1377"/>
                <a:gd name="T22" fmla="*/ 1 w 2381"/>
                <a:gd name="T23" fmla="*/ 561 h 1377"/>
                <a:gd name="T24" fmla="*/ 209 w 2381"/>
                <a:gd name="T25" fmla="*/ 561 h 1377"/>
                <a:gd name="T26" fmla="*/ 209 w 2381"/>
                <a:gd name="T27" fmla="*/ 561 h 1377"/>
                <a:gd name="T28" fmla="*/ 344 w 2381"/>
                <a:gd name="T29" fmla="*/ 375 h 1377"/>
                <a:gd name="T30" fmla="*/ 197 w 2381"/>
                <a:gd name="T31" fmla="*/ 290 h 1377"/>
                <a:gd name="T32" fmla="*/ 506 w 2381"/>
                <a:gd name="T33" fmla="*/ 112 h 1377"/>
                <a:gd name="T34" fmla="*/ 653 w 2381"/>
                <a:gd name="T35" fmla="*/ 198 h 1377"/>
                <a:gd name="T36" fmla="*/ 653 w 2381"/>
                <a:gd name="T37" fmla="*/ 198 h 1377"/>
                <a:gd name="T38" fmla="*/ 976 w 2381"/>
                <a:gd name="T39" fmla="*/ 120 h 1377"/>
                <a:gd name="T40" fmla="*/ 976 w 2381"/>
                <a:gd name="T41" fmla="*/ 0 h 1377"/>
                <a:gd name="T42" fmla="*/ 1411 w 2381"/>
                <a:gd name="T43" fmla="*/ 0 h 1377"/>
                <a:gd name="T44" fmla="*/ 1411 w 2381"/>
                <a:gd name="T45" fmla="*/ 120 h 1377"/>
                <a:gd name="T46" fmla="*/ 1411 w 2381"/>
                <a:gd name="T47" fmla="*/ 120 h 1377"/>
                <a:gd name="T48" fmla="*/ 1733 w 2381"/>
                <a:gd name="T49" fmla="*/ 198 h 1377"/>
                <a:gd name="T50" fmla="*/ 1880 w 2381"/>
                <a:gd name="T51" fmla="*/ 112 h 1377"/>
                <a:gd name="T52" fmla="*/ 2187 w 2381"/>
                <a:gd name="T53" fmla="*/ 290 h 1377"/>
                <a:gd name="T54" fmla="*/ 2040 w 2381"/>
                <a:gd name="T55" fmla="*/ 375 h 1377"/>
                <a:gd name="T56" fmla="*/ 2040 w 2381"/>
                <a:gd name="T57" fmla="*/ 375 h 1377"/>
                <a:gd name="T58" fmla="*/ 2172 w 2381"/>
                <a:gd name="T59" fmla="*/ 561 h 1377"/>
                <a:gd name="T60" fmla="*/ 2380 w 2381"/>
                <a:gd name="T61" fmla="*/ 561 h 1377"/>
                <a:gd name="T62" fmla="*/ 2379 w 2381"/>
                <a:gd name="T63" fmla="*/ 814 h 1377"/>
                <a:gd name="T64" fmla="*/ 2171 w 2381"/>
                <a:gd name="T65" fmla="*/ 814 h 1377"/>
                <a:gd name="T66" fmla="*/ 2171 w 2381"/>
                <a:gd name="T67" fmla="*/ 814 h 1377"/>
                <a:gd name="T68" fmla="*/ 2036 w 2381"/>
                <a:gd name="T69" fmla="*/ 1001 h 1377"/>
                <a:gd name="T70" fmla="*/ 2183 w 2381"/>
                <a:gd name="T71" fmla="*/ 1086 h 1377"/>
                <a:gd name="T72" fmla="*/ 1874 w 2381"/>
                <a:gd name="T73" fmla="*/ 1264 h 1377"/>
                <a:gd name="T74" fmla="*/ 1728 w 2381"/>
                <a:gd name="T75" fmla="*/ 1179 h 1377"/>
                <a:gd name="T76" fmla="*/ 1728 w 2381"/>
                <a:gd name="T77" fmla="*/ 1179 h 1377"/>
                <a:gd name="T78" fmla="*/ 1405 w 2381"/>
                <a:gd name="T79" fmla="*/ 1256 h 1377"/>
                <a:gd name="T80" fmla="*/ 1404 w 2381"/>
                <a:gd name="T81" fmla="*/ 1376 h 1377"/>
                <a:gd name="T82" fmla="*/ 969 w 2381"/>
                <a:gd name="T83" fmla="*/ 1376 h 1377"/>
                <a:gd name="T84" fmla="*/ 969 w 2381"/>
                <a:gd name="T85" fmla="*/ 1256 h 1377"/>
                <a:gd name="T86" fmla="*/ 969 w 2381"/>
                <a:gd name="T87" fmla="*/ 1256 h 1377"/>
                <a:gd name="T88" fmla="*/ 647 w 2381"/>
                <a:gd name="T89" fmla="*/ 1179 h 1377"/>
                <a:gd name="T90" fmla="*/ 499 w 2381"/>
                <a:gd name="T91" fmla="*/ 1264 h 1377"/>
                <a:gd name="T92" fmla="*/ 193 w 2381"/>
                <a:gd name="T93" fmla="*/ 1086 h 1377"/>
                <a:gd name="T94" fmla="*/ 340 w 2381"/>
                <a:gd name="T95" fmla="*/ 1001 h 1377"/>
                <a:gd name="T96" fmla="*/ 340 w 2381"/>
                <a:gd name="T97" fmla="*/ 1001 h 1377"/>
                <a:gd name="T98" fmla="*/ 207 w 2381"/>
                <a:gd name="T99" fmla="*/ 814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81" h="1377">
                  <a:moveTo>
                    <a:pt x="888" y="861"/>
                  </a:moveTo>
                  <a:lnTo>
                    <a:pt x="888" y="861"/>
                  </a:lnTo>
                  <a:cubicBezTo>
                    <a:pt x="1054" y="958"/>
                    <a:pt x="1323" y="958"/>
                    <a:pt x="1490" y="861"/>
                  </a:cubicBezTo>
                  <a:lnTo>
                    <a:pt x="1490" y="861"/>
                  </a:lnTo>
                  <a:cubicBezTo>
                    <a:pt x="1656" y="766"/>
                    <a:pt x="1657" y="609"/>
                    <a:pt x="1491" y="513"/>
                  </a:cubicBezTo>
                  <a:lnTo>
                    <a:pt x="1491" y="513"/>
                  </a:lnTo>
                  <a:cubicBezTo>
                    <a:pt x="1326" y="417"/>
                    <a:pt x="1057" y="417"/>
                    <a:pt x="891" y="513"/>
                  </a:cubicBezTo>
                  <a:lnTo>
                    <a:pt x="891" y="513"/>
                  </a:lnTo>
                  <a:cubicBezTo>
                    <a:pt x="724" y="609"/>
                    <a:pt x="723" y="766"/>
                    <a:pt x="888" y="861"/>
                  </a:cubicBezTo>
                  <a:close/>
                  <a:moveTo>
                    <a:pt x="207" y="814"/>
                  </a:moveTo>
                  <a:lnTo>
                    <a:pt x="0" y="814"/>
                  </a:lnTo>
                  <a:lnTo>
                    <a:pt x="1" y="561"/>
                  </a:lnTo>
                  <a:lnTo>
                    <a:pt x="209" y="561"/>
                  </a:lnTo>
                  <a:lnTo>
                    <a:pt x="209" y="561"/>
                  </a:lnTo>
                  <a:cubicBezTo>
                    <a:pt x="235" y="496"/>
                    <a:pt x="279" y="433"/>
                    <a:pt x="344" y="375"/>
                  </a:cubicBezTo>
                  <a:lnTo>
                    <a:pt x="197" y="290"/>
                  </a:lnTo>
                  <a:lnTo>
                    <a:pt x="506" y="112"/>
                  </a:lnTo>
                  <a:lnTo>
                    <a:pt x="653" y="198"/>
                  </a:lnTo>
                  <a:lnTo>
                    <a:pt x="653" y="198"/>
                  </a:lnTo>
                  <a:cubicBezTo>
                    <a:pt x="753" y="160"/>
                    <a:pt x="863" y="135"/>
                    <a:pt x="976" y="120"/>
                  </a:cubicBezTo>
                  <a:lnTo>
                    <a:pt x="976" y="0"/>
                  </a:lnTo>
                  <a:lnTo>
                    <a:pt x="1411" y="0"/>
                  </a:lnTo>
                  <a:lnTo>
                    <a:pt x="1411" y="120"/>
                  </a:lnTo>
                  <a:lnTo>
                    <a:pt x="1411" y="120"/>
                  </a:lnTo>
                  <a:cubicBezTo>
                    <a:pt x="1524" y="135"/>
                    <a:pt x="1633" y="161"/>
                    <a:pt x="1733" y="198"/>
                  </a:cubicBezTo>
                  <a:lnTo>
                    <a:pt x="1880" y="112"/>
                  </a:lnTo>
                  <a:lnTo>
                    <a:pt x="2187" y="290"/>
                  </a:lnTo>
                  <a:lnTo>
                    <a:pt x="2040" y="375"/>
                  </a:lnTo>
                  <a:lnTo>
                    <a:pt x="2040" y="375"/>
                  </a:lnTo>
                  <a:cubicBezTo>
                    <a:pt x="2103" y="433"/>
                    <a:pt x="2147" y="496"/>
                    <a:pt x="2172" y="561"/>
                  </a:cubicBezTo>
                  <a:lnTo>
                    <a:pt x="2380" y="561"/>
                  </a:lnTo>
                  <a:lnTo>
                    <a:pt x="2379" y="814"/>
                  </a:lnTo>
                  <a:lnTo>
                    <a:pt x="2171" y="814"/>
                  </a:lnTo>
                  <a:lnTo>
                    <a:pt x="2171" y="814"/>
                  </a:lnTo>
                  <a:cubicBezTo>
                    <a:pt x="2146" y="879"/>
                    <a:pt x="2100" y="942"/>
                    <a:pt x="2036" y="1001"/>
                  </a:cubicBezTo>
                  <a:lnTo>
                    <a:pt x="2183" y="1086"/>
                  </a:lnTo>
                  <a:lnTo>
                    <a:pt x="1874" y="1264"/>
                  </a:lnTo>
                  <a:lnTo>
                    <a:pt x="1728" y="1179"/>
                  </a:lnTo>
                  <a:lnTo>
                    <a:pt x="1728" y="1179"/>
                  </a:lnTo>
                  <a:cubicBezTo>
                    <a:pt x="1627" y="1216"/>
                    <a:pt x="1517" y="1241"/>
                    <a:pt x="1405" y="1256"/>
                  </a:cubicBezTo>
                  <a:lnTo>
                    <a:pt x="1404" y="1376"/>
                  </a:lnTo>
                  <a:lnTo>
                    <a:pt x="969" y="1376"/>
                  </a:lnTo>
                  <a:lnTo>
                    <a:pt x="969" y="1256"/>
                  </a:lnTo>
                  <a:lnTo>
                    <a:pt x="969" y="1256"/>
                  </a:lnTo>
                  <a:cubicBezTo>
                    <a:pt x="856" y="1241"/>
                    <a:pt x="747" y="1216"/>
                    <a:pt x="647" y="1179"/>
                  </a:cubicBezTo>
                  <a:lnTo>
                    <a:pt x="499" y="1264"/>
                  </a:lnTo>
                  <a:lnTo>
                    <a:pt x="193" y="1086"/>
                  </a:lnTo>
                  <a:lnTo>
                    <a:pt x="340" y="1001"/>
                  </a:lnTo>
                  <a:lnTo>
                    <a:pt x="340" y="1001"/>
                  </a:lnTo>
                  <a:cubicBezTo>
                    <a:pt x="276" y="942"/>
                    <a:pt x="232" y="879"/>
                    <a:pt x="207" y="814"/>
                  </a:cubicBezTo>
                  <a:close/>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74" name="Freeform 84">
              <a:extLst>
                <a:ext uri="{FF2B5EF4-FFF2-40B4-BE49-F238E27FC236}">
                  <a16:creationId xmlns:a16="http://schemas.microsoft.com/office/drawing/2014/main" id="{037AF322-221D-BD46-93C2-24FE37AEBA01}"/>
                </a:ext>
              </a:extLst>
            </p:cNvPr>
            <p:cNvSpPr>
              <a:spLocks noChangeArrowheads="1"/>
            </p:cNvSpPr>
            <p:nvPr/>
          </p:nvSpPr>
          <p:spPr bwMode="auto">
            <a:xfrm>
              <a:off x="12954988" y="7638564"/>
              <a:ext cx="74888" cy="262108"/>
            </a:xfrm>
            <a:custGeom>
              <a:avLst/>
              <a:gdLst>
                <a:gd name="T0" fmla="*/ 0 w 115"/>
                <a:gd name="T1" fmla="*/ 0 h 403"/>
                <a:gd name="T2" fmla="*/ 113 w 115"/>
                <a:gd name="T3" fmla="*/ 66 h 403"/>
                <a:gd name="T4" fmla="*/ 114 w 115"/>
                <a:gd name="T5" fmla="*/ 402 h 403"/>
                <a:gd name="T6" fmla="*/ 1 w 115"/>
                <a:gd name="T7" fmla="*/ 337 h 403"/>
                <a:gd name="T8" fmla="*/ 0 w 115"/>
                <a:gd name="T9" fmla="*/ 0 h 403"/>
              </a:gdLst>
              <a:ahLst/>
              <a:cxnLst>
                <a:cxn ang="0">
                  <a:pos x="T0" y="T1"/>
                </a:cxn>
                <a:cxn ang="0">
                  <a:pos x="T2" y="T3"/>
                </a:cxn>
                <a:cxn ang="0">
                  <a:pos x="T4" y="T5"/>
                </a:cxn>
                <a:cxn ang="0">
                  <a:pos x="T6" y="T7"/>
                </a:cxn>
                <a:cxn ang="0">
                  <a:pos x="T8" y="T9"/>
                </a:cxn>
              </a:cxnLst>
              <a:rect l="0" t="0" r="r" b="b"/>
              <a:pathLst>
                <a:path w="115" h="403">
                  <a:moveTo>
                    <a:pt x="0" y="0"/>
                  </a:moveTo>
                  <a:lnTo>
                    <a:pt x="113" y="66"/>
                  </a:lnTo>
                  <a:lnTo>
                    <a:pt x="114" y="402"/>
                  </a:lnTo>
                  <a:lnTo>
                    <a:pt x="1" y="337"/>
                  </a:lnTo>
                  <a:lnTo>
                    <a:pt x="0" y="0"/>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5" name="Freeform 85">
              <a:extLst>
                <a:ext uri="{FF2B5EF4-FFF2-40B4-BE49-F238E27FC236}">
                  <a16:creationId xmlns:a16="http://schemas.microsoft.com/office/drawing/2014/main" id="{C3F55429-3283-5041-AD38-723EE83C39F7}"/>
                </a:ext>
              </a:extLst>
            </p:cNvPr>
            <p:cNvSpPr>
              <a:spLocks noChangeArrowheads="1"/>
            </p:cNvSpPr>
            <p:nvPr/>
          </p:nvSpPr>
          <p:spPr bwMode="auto">
            <a:xfrm>
              <a:off x="13882445" y="7638564"/>
              <a:ext cx="74888" cy="262108"/>
            </a:xfrm>
            <a:custGeom>
              <a:avLst/>
              <a:gdLst>
                <a:gd name="T0" fmla="*/ 0 w 115"/>
                <a:gd name="T1" fmla="*/ 66 h 403"/>
                <a:gd name="T2" fmla="*/ 113 w 115"/>
                <a:gd name="T3" fmla="*/ 0 h 403"/>
                <a:gd name="T4" fmla="*/ 114 w 115"/>
                <a:gd name="T5" fmla="*/ 337 h 403"/>
                <a:gd name="T6" fmla="*/ 1 w 115"/>
                <a:gd name="T7" fmla="*/ 402 h 403"/>
                <a:gd name="T8" fmla="*/ 0 w 115"/>
                <a:gd name="T9" fmla="*/ 66 h 403"/>
              </a:gdLst>
              <a:ahLst/>
              <a:cxnLst>
                <a:cxn ang="0">
                  <a:pos x="T0" y="T1"/>
                </a:cxn>
                <a:cxn ang="0">
                  <a:pos x="T2" y="T3"/>
                </a:cxn>
                <a:cxn ang="0">
                  <a:pos x="T4" y="T5"/>
                </a:cxn>
                <a:cxn ang="0">
                  <a:pos x="T6" y="T7"/>
                </a:cxn>
                <a:cxn ang="0">
                  <a:pos x="T8" y="T9"/>
                </a:cxn>
              </a:cxnLst>
              <a:rect l="0" t="0" r="r" b="b"/>
              <a:pathLst>
                <a:path w="115" h="403">
                  <a:moveTo>
                    <a:pt x="0" y="66"/>
                  </a:moveTo>
                  <a:lnTo>
                    <a:pt x="113" y="0"/>
                  </a:lnTo>
                  <a:lnTo>
                    <a:pt x="114" y="337"/>
                  </a:lnTo>
                  <a:lnTo>
                    <a:pt x="1" y="402"/>
                  </a:lnTo>
                  <a:lnTo>
                    <a:pt x="0" y="66"/>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6" name="Freeform 86">
              <a:extLst>
                <a:ext uri="{FF2B5EF4-FFF2-40B4-BE49-F238E27FC236}">
                  <a16:creationId xmlns:a16="http://schemas.microsoft.com/office/drawing/2014/main" id="{532883A4-47F2-ED4B-964B-8459910F21A5}"/>
                </a:ext>
              </a:extLst>
            </p:cNvPr>
            <p:cNvSpPr>
              <a:spLocks noChangeArrowheads="1"/>
            </p:cNvSpPr>
            <p:nvPr/>
          </p:nvSpPr>
          <p:spPr bwMode="auto">
            <a:xfrm>
              <a:off x="13240136" y="7491669"/>
              <a:ext cx="429166" cy="567419"/>
            </a:xfrm>
            <a:custGeom>
              <a:avLst/>
              <a:gdLst>
                <a:gd name="T0" fmla="*/ 655 w 658"/>
                <a:gd name="T1" fmla="*/ 847 h 870"/>
                <a:gd name="T2" fmla="*/ 652 w 658"/>
                <a:gd name="T3" fmla="*/ 833 h 870"/>
                <a:gd name="T4" fmla="*/ 647 w 658"/>
                <a:gd name="T5" fmla="*/ 819 h 870"/>
                <a:gd name="T6" fmla="*/ 640 w 658"/>
                <a:gd name="T7" fmla="*/ 806 h 870"/>
                <a:gd name="T8" fmla="*/ 629 w 658"/>
                <a:gd name="T9" fmla="*/ 791 h 870"/>
                <a:gd name="T10" fmla="*/ 616 w 658"/>
                <a:gd name="T11" fmla="*/ 776 h 870"/>
                <a:gd name="T12" fmla="*/ 601 w 658"/>
                <a:gd name="T13" fmla="*/ 761 h 870"/>
                <a:gd name="T14" fmla="*/ 586 w 658"/>
                <a:gd name="T15" fmla="*/ 749 h 870"/>
                <a:gd name="T16" fmla="*/ 569 w 658"/>
                <a:gd name="T17" fmla="*/ 738 h 870"/>
                <a:gd name="T18" fmla="*/ 542 w 658"/>
                <a:gd name="T19" fmla="*/ 723 h 870"/>
                <a:gd name="T20" fmla="*/ 510 w 658"/>
                <a:gd name="T21" fmla="*/ 709 h 870"/>
                <a:gd name="T22" fmla="*/ 486 w 658"/>
                <a:gd name="T23" fmla="*/ 701 h 870"/>
                <a:gd name="T24" fmla="*/ 463 w 658"/>
                <a:gd name="T25" fmla="*/ 694 h 870"/>
                <a:gd name="T26" fmla="*/ 441 w 658"/>
                <a:gd name="T27" fmla="*/ 689 h 870"/>
                <a:gd name="T28" fmla="*/ 407 w 658"/>
                <a:gd name="T29" fmla="*/ 683 h 870"/>
                <a:gd name="T30" fmla="*/ 382 w 658"/>
                <a:gd name="T31" fmla="*/ 680 h 870"/>
                <a:gd name="T32" fmla="*/ 354 w 658"/>
                <a:gd name="T33" fmla="*/ 678 h 870"/>
                <a:gd name="T34" fmla="*/ 321 w 658"/>
                <a:gd name="T35" fmla="*/ 678 h 870"/>
                <a:gd name="T36" fmla="*/ 252 w 658"/>
                <a:gd name="T37" fmla="*/ 683 h 870"/>
                <a:gd name="T38" fmla="*/ 231 w 658"/>
                <a:gd name="T39" fmla="*/ 687 h 870"/>
                <a:gd name="T40" fmla="*/ 204 w 658"/>
                <a:gd name="T41" fmla="*/ 692 h 870"/>
                <a:gd name="T42" fmla="*/ 183 w 658"/>
                <a:gd name="T43" fmla="*/ 698 h 870"/>
                <a:gd name="T44" fmla="*/ 147 w 658"/>
                <a:gd name="T45" fmla="*/ 710 h 870"/>
                <a:gd name="T46" fmla="*/ 120 w 658"/>
                <a:gd name="T47" fmla="*/ 722 h 870"/>
                <a:gd name="T48" fmla="*/ 0 w 658"/>
                <a:gd name="T49" fmla="*/ 532 h 870"/>
                <a:gd name="T50" fmla="*/ 120 w 658"/>
                <a:gd name="T51" fmla="*/ 385 h 870"/>
                <a:gd name="T52" fmla="*/ 146 w 658"/>
                <a:gd name="T53" fmla="*/ 374 h 870"/>
                <a:gd name="T54" fmla="*/ 182 w 658"/>
                <a:gd name="T55" fmla="*/ 362 h 870"/>
                <a:gd name="T56" fmla="*/ 197 w 658"/>
                <a:gd name="T57" fmla="*/ 358 h 870"/>
                <a:gd name="T58" fmla="*/ 218 w 658"/>
                <a:gd name="T59" fmla="*/ 352 h 870"/>
                <a:gd name="T60" fmla="*/ 235 w 658"/>
                <a:gd name="T61" fmla="*/ 349 h 870"/>
                <a:gd name="T62" fmla="*/ 283 w 658"/>
                <a:gd name="T63" fmla="*/ 344 h 870"/>
                <a:gd name="T64" fmla="*/ 315 w 658"/>
                <a:gd name="T65" fmla="*/ 342 h 870"/>
                <a:gd name="T66" fmla="*/ 337 w 658"/>
                <a:gd name="T67" fmla="*/ 342 h 870"/>
                <a:gd name="T68" fmla="*/ 353 w 658"/>
                <a:gd name="T69" fmla="*/ 342 h 870"/>
                <a:gd name="T70" fmla="*/ 381 w 658"/>
                <a:gd name="T71" fmla="*/ 344 h 870"/>
                <a:gd name="T72" fmla="*/ 404 w 658"/>
                <a:gd name="T73" fmla="*/ 346 h 870"/>
                <a:gd name="T74" fmla="*/ 427 w 658"/>
                <a:gd name="T75" fmla="*/ 350 h 870"/>
                <a:gd name="T76" fmla="*/ 447 w 658"/>
                <a:gd name="T77" fmla="*/ 354 h 870"/>
                <a:gd name="T78" fmla="*/ 470 w 658"/>
                <a:gd name="T79" fmla="*/ 360 h 870"/>
                <a:gd name="T80" fmla="*/ 489 w 658"/>
                <a:gd name="T81" fmla="*/ 365 h 870"/>
                <a:gd name="T82" fmla="*/ 500 w 658"/>
                <a:gd name="T83" fmla="*/ 336 h 870"/>
                <a:gd name="T84" fmla="*/ 509 w 658"/>
                <a:gd name="T85" fmla="*/ 372 h 870"/>
                <a:gd name="T86" fmla="*/ 541 w 658"/>
                <a:gd name="T87" fmla="*/ 387 h 870"/>
                <a:gd name="T88" fmla="*/ 565 w 658"/>
                <a:gd name="T89" fmla="*/ 399 h 870"/>
                <a:gd name="T90" fmla="*/ 580 w 658"/>
                <a:gd name="T91" fmla="*/ 409 h 870"/>
                <a:gd name="T92" fmla="*/ 595 w 658"/>
                <a:gd name="T93" fmla="*/ 420 h 870"/>
                <a:gd name="T94" fmla="*/ 606 w 658"/>
                <a:gd name="T95" fmla="*/ 430 h 870"/>
                <a:gd name="T96" fmla="*/ 618 w 658"/>
                <a:gd name="T97" fmla="*/ 442 h 870"/>
                <a:gd name="T98" fmla="*/ 628 w 658"/>
                <a:gd name="T99" fmla="*/ 455 h 870"/>
                <a:gd name="T100" fmla="*/ 639 w 658"/>
                <a:gd name="T101" fmla="*/ 470 h 870"/>
                <a:gd name="T102" fmla="*/ 644 w 658"/>
                <a:gd name="T103" fmla="*/ 479 h 870"/>
                <a:gd name="T104" fmla="*/ 648 w 658"/>
                <a:gd name="T105" fmla="*/ 490 h 870"/>
                <a:gd name="T106" fmla="*/ 652 w 658"/>
                <a:gd name="T107" fmla="*/ 501 h 870"/>
                <a:gd name="T108" fmla="*/ 654 w 658"/>
                <a:gd name="T109" fmla="*/ 510 h 870"/>
                <a:gd name="T110" fmla="*/ 656 w 658"/>
                <a:gd name="T111" fmla="*/ 525 h 870"/>
                <a:gd name="T112" fmla="*/ 657 w 658"/>
                <a:gd name="T113" fmla="*/ 861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870">
                  <a:moveTo>
                    <a:pt x="657" y="856"/>
                  </a:moveTo>
                  <a:lnTo>
                    <a:pt x="657" y="856"/>
                  </a:lnTo>
                  <a:cubicBezTo>
                    <a:pt x="656" y="854"/>
                    <a:pt x="656" y="853"/>
                    <a:pt x="656" y="852"/>
                  </a:cubicBezTo>
                  <a:lnTo>
                    <a:pt x="656" y="852"/>
                  </a:lnTo>
                  <a:cubicBezTo>
                    <a:pt x="655" y="850"/>
                    <a:pt x="655" y="849"/>
                    <a:pt x="655" y="847"/>
                  </a:cubicBezTo>
                  <a:lnTo>
                    <a:pt x="655" y="847"/>
                  </a:lnTo>
                  <a:cubicBezTo>
                    <a:pt x="655" y="845"/>
                    <a:pt x="654" y="844"/>
                    <a:pt x="654" y="842"/>
                  </a:cubicBezTo>
                  <a:lnTo>
                    <a:pt x="654" y="842"/>
                  </a:lnTo>
                  <a:cubicBezTo>
                    <a:pt x="654" y="841"/>
                    <a:pt x="654" y="839"/>
                    <a:pt x="653" y="837"/>
                  </a:cubicBezTo>
                  <a:lnTo>
                    <a:pt x="653" y="837"/>
                  </a:lnTo>
                  <a:cubicBezTo>
                    <a:pt x="652" y="836"/>
                    <a:pt x="652" y="834"/>
                    <a:pt x="652" y="833"/>
                  </a:cubicBezTo>
                  <a:lnTo>
                    <a:pt x="652" y="833"/>
                  </a:lnTo>
                  <a:cubicBezTo>
                    <a:pt x="651" y="832"/>
                    <a:pt x="651" y="830"/>
                    <a:pt x="650" y="829"/>
                  </a:cubicBezTo>
                  <a:lnTo>
                    <a:pt x="650" y="829"/>
                  </a:lnTo>
                  <a:cubicBezTo>
                    <a:pt x="650" y="827"/>
                    <a:pt x="649" y="826"/>
                    <a:pt x="648" y="824"/>
                  </a:cubicBezTo>
                  <a:lnTo>
                    <a:pt x="648" y="824"/>
                  </a:lnTo>
                  <a:cubicBezTo>
                    <a:pt x="648" y="823"/>
                    <a:pt x="647" y="821"/>
                    <a:pt x="647" y="819"/>
                  </a:cubicBezTo>
                  <a:lnTo>
                    <a:pt x="647" y="819"/>
                  </a:lnTo>
                  <a:cubicBezTo>
                    <a:pt x="646" y="818"/>
                    <a:pt x="645" y="816"/>
                    <a:pt x="644" y="815"/>
                  </a:cubicBezTo>
                  <a:lnTo>
                    <a:pt x="644" y="815"/>
                  </a:lnTo>
                  <a:cubicBezTo>
                    <a:pt x="644" y="813"/>
                    <a:pt x="643" y="812"/>
                    <a:pt x="642" y="810"/>
                  </a:cubicBezTo>
                  <a:lnTo>
                    <a:pt x="642" y="810"/>
                  </a:lnTo>
                  <a:cubicBezTo>
                    <a:pt x="641" y="809"/>
                    <a:pt x="641" y="807"/>
                    <a:pt x="640" y="806"/>
                  </a:cubicBezTo>
                  <a:lnTo>
                    <a:pt x="640" y="806"/>
                  </a:lnTo>
                  <a:cubicBezTo>
                    <a:pt x="638" y="804"/>
                    <a:pt x="637" y="802"/>
                    <a:pt x="636" y="800"/>
                  </a:cubicBezTo>
                  <a:lnTo>
                    <a:pt x="636" y="800"/>
                  </a:lnTo>
                  <a:cubicBezTo>
                    <a:pt x="635" y="799"/>
                    <a:pt x="635" y="798"/>
                    <a:pt x="634" y="797"/>
                  </a:cubicBezTo>
                  <a:lnTo>
                    <a:pt x="634" y="797"/>
                  </a:lnTo>
                  <a:cubicBezTo>
                    <a:pt x="632" y="795"/>
                    <a:pt x="631" y="793"/>
                    <a:pt x="629" y="791"/>
                  </a:cubicBezTo>
                  <a:lnTo>
                    <a:pt x="629" y="791"/>
                  </a:lnTo>
                  <a:cubicBezTo>
                    <a:pt x="628" y="790"/>
                    <a:pt x="628" y="789"/>
                    <a:pt x="627" y="788"/>
                  </a:cubicBezTo>
                  <a:lnTo>
                    <a:pt x="627" y="788"/>
                  </a:lnTo>
                  <a:cubicBezTo>
                    <a:pt x="624" y="784"/>
                    <a:pt x="622" y="781"/>
                    <a:pt x="618" y="778"/>
                  </a:cubicBezTo>
                  <a:lnTo>
                    <a:pt x="618" y="778"/>
                  </a:lnTo>
                  <a:cubicBezTo>
                    <a:pt x="618" y="777"/>
                    <a:pt x="617" y="776"/>
                    <a:pt x="616" y="776"/>
                  </a:cubicBezTo>
                  <a:lnTo>
                    <a:pt x="616" y="776"/>
                  </a:lnTo>
                  <a:cubicBezTo>
                    <a:pt x="614" y="773"/>
                    <a:pt x="611" y="771"/>
                    <a:pt x="609" y="768"/>
                  </a:cubicBezTo>
                  <a:lnTo>
                    <a:pt x="609" y="768"/>
                  </a:lnTo>
                  <a:cubicBezTo>
                    <a:pt x="608" y="767"/>
                    <a:pt x="607" y="766"/>
                    <a:pt x="606" y="764"/>
                  </a:cubicBezTo>
                  <a:lnTo>
                    <a:pt x="606" y="764"/>
                  </a:lnTo>
                  <a:cubicBezTo>
                    <a:pt x="604" y="763"/>
                    <a:pt x="602" y="762"/>
                    <a:pt x="601" y="761"/>
                  </a:cubicBezTo>
                  <a:lnTo>
                    <a:pt x="601" y="761"/>
                  </a:lnTo>
                  <a:cubicBezTo>
                    <a:pt x="599" y="759"/>
                    <a:pt x="598" y="758"/>
                    <a:pt x="596" y="757"/>
                  </a:cubicBezTo>
                  <a:lnTo>
                    <a:pt x="596" y="757"/>
                  </a:lnTo>
                  <a:cubicBezTo>
                    <a:pt x="594" y="755"/>
                    <a:pt x="592" y="754"/>
                    <a:pt x="591" y="753"/>
                  </a:cubicBezTo>
                  <a:lnTo>
                    <a:pt x="591" y="753"/>
                  </a:lnTo>
                  <a:cubicBezTo>
                    <a:pt x="589" y="752"/>
                    <a:pt x="588" y="751"/>
                    <a:pt x="586" y="749"/>
                  </a:cubicBezTo>
                  <a:lnTo>
                    <a:pt x="586" y="749"/>
                  </a:lnTo>
                  <a:cubicBezTo>
                    <a:pt x="584" y="748"/>
                    <a:pt x="582" y="746"/>
                    <a:pt x="580" y="745"/>
                  </a:cubicBezTo>
                  <a:lnTo>
                    <a:pt x="580" y="745"/>
                  </a:lnTo>
                  <a:cubicBezTo>
                    <a:pt x="578" y="744"/>
                    <a:pt x="577" y="743"/>
                    <a:pt x="576" y="742"/>
                  </a:cubicBezTo>
                  <a:lnTo>
                    <a:pt x="576" y="742"/>
                  </a:lnTo>
                  <a:cubicBezTo>
                    <a:pt x="573" y="741"/>
                    <a:pt x="571" y="739"/>
                    <a:pt x="569" y="738"/>
                  </a:cubicBezTo>
                  <a:lnTo>
                    <a:pt x="569" y="738"/>
                  </a:lnTo>
                  <a:cubicBezTo>
                    <a:pt x="567" y="736"/>
                    <a:pt x="564" y="735"/>
                    <a:pt x="561" y="733"/>
                  </a:cubicBezTo>
                  <a:lnTo>
                    <a:pt x="561" y="733"/>
                  </a:lnTo>
                  <a:cubicBezTo>
                    <a:pt x="557" y="731"/>
                    <a:pt x="551" y="728"/>
                    <a:pt x="547" y="725"/>
                  </a:cubicBezTo>
                  <a:lnTo>
                    <a:pt x="547" y="725"/>
                  </a:lnTo>
                  <a:cubicBezTo>
                    <a:pt x="545" y="725"/>
                    <a:pt x="544" y="723"/>
                    <a:pt x="542" y="723"/>
                  </a:cubicBezTo>
                  <a:lnTo>
                    <a:pt x="542" y="723"/>
                  </a:lnTo>
                  <a:cubicBezTo>
                    <a:pt x="538" y="721"/>
                    <a:pt x="534" y="719"/>
                    <a:pt x="530" y="717"/>
                  </a:cubicBezTo>
                  <a:lnTo>
                    <a:pt x="530" y="717"/>
                  </a:lnTo>
                  <a:cubicBezTo>
                    <a:pt x="528" y="716"/>
                    <a:pt x="527" y="716"/>
                    <a:pt x="526" y="715"/>
                  </a:cubicBezTo>
                  <a:lnTo>
                    <a:pt x="526" y="715"/>
                  </a:lnTo>
                  <a:cubicBezTo>
                    <a:pt x="520" y="713"/>
                    <a:pt x="515" y="711"/>
                    <a:pt x="510" y="709"/>
                  </a:cubicBezTo>
                  <a:lnTo>
                    <a:pt x="510" y="709"/>
                  </a:lnTo>
                  <a:cubicBezTo>
                    <a:pt x="509" y="708"/>
                    <a:pt x="507" y="708"/>
                    <a:pt x="507" y="708"/>
                  </a:cubicBezTo>
                  <a:lnTo>
                    <a:pt x="507" y="708"/>
                  </a:lnTo>
                  <a:cubicBezTo>
                    <a:pt x="502" y="706"/>
                    <a:pt x="497" y="704"/>
                    <a:pt x="492" y="702"/>
                  </a:cubicBezTo>
                  <a:lnTo>
                    <a:pt x="492" y="702"/>
                  </a:lnTo>
                  <a:cubicBezTo>
                    <a:pt x="490" y="702"/>
                    <a:pt x="489" y="701"/>
                    <a:pt x="486" y="701"/>
                  </a:cubicBezTo>
                  <a:lnTo>
                    <a:pt x="486" y="701"/>
                  </a:lnTo>
                  <a:cubicBezTo>
                    <a:pt x="484" y="700"/>
                    <a:pt x="481" y="699"/>
                    <a:pt x="479" y="698"/>
                  </a:cubicBezTo>
                  <a:lnTo>
                    <a:pt x="479" y="698"/>
                  </a:lnTo>
                  <a:cubicBezTo>
                    <a:pt x="476" y="698"/>
                    <a:pt x="474" y="697"/>
                    <a:pt x="471" y="697"/>
                  </a:cubicBezTo>
                  <a:lnTo>
                    <a:pt x="471" y="697"/>
                  </a:lnTo>
                  <a:cubicBezTo>
                    <a:pt x="469" y="695"/>
                    <a:pt x="466" y="695"/>
                    <a:pt x="463" y="694"/>
                  </a:cubicBezTo>
                  <a:lnTo>
                    <a:pt x="463" y="694"/>
                  </a:lnTo>
                  <a:cubicBezTo>
                    <a:pt x="461" y="693"/>
                    <a:pt x="459" y="693"/>
                    <a:pt x="456" y="692"/>
                  </a:cubicBezTo>
                  <a:lnTo>
                    <a:pt x="456" y="692"/>
                  </a:lnTo>
                  <a:cubicBezTo>
                    <a:pt x="454" y="692"/>
                    <a:pt x="451" y="691"/>
                    <a:pt x="448" y="691"/>
                  </a:cubicBezTo>
                  <a:lnTo>
                    <a:pt x="448" y="691"/>
                  </a:lnTo>
                  <a:cubicBezTo>
                    <a:pt x="446" y="690"/>
                    <a:pt x="443" y="689"/>
                    <a:pt x="441" y="689"/>
                  </a:cubicBezTo>
                  <a:lnTo>
                    <a:pt x="441" y="689"/>
                  </a:lnTo>
                  <a:cubicBezTo>
                    <a:pt x="438" y="688"/>
                    <a:pt x="436" y="688"/>
                    <a:pt x="433" y="687"/>
                  </a:cubicBezTo>
                  <a:lnTo>
                    <a:pt x="433" y="687"/>
                  </a:lnTo>
                  <a:cubicBezTo>
                    <a:pt x="430" y="687"/>
                    <a:pt x="428" y="687"/>
                    <a:pt x="426" y="686"/>
                  </a:cubicBezTo>
                  <a:lnTo>
                    <a:pt x="426" y="686"/>
                  </a:lnTo>
                  <a:cubicBezTo>
                    <a:pt x="420" y="685"/>
                    <a:pt x="413" y="683"/>
                    <a:pt x="407" y="683"/>
                  </a:cubicBezTo>
                  <a:lnTo>
                    <a:pt x="407" y="683"/>
                  </a:lnTo>
                  <a:cubicBezTo>
                    <a:pt x="406" y="683"/>
                    <a:pt x="406" y="683"/>
                    <a:pt x="405" y="683"/>
                  </a:cubicBezTo>
                  <a:lnTo>
                    <a:pt x="405" y="683"/>
                  </a:lnTo>
                  <a:cubicBezTo>
                    <a:pt x="399" y="682"/>
                    <a:pt x="394" y="681"/>
                    <a:pt x="389" y="681"/>
                  </a:cubicBezTo>
                  <a:lnTo>
                    <a:pt x="389" y="681"/>
                  </a:lnTo>
                  <a:cubicBezTo>
                    <a:pt x="386" y="681"/>
                    <a:pt x="384" y="680"/>
                    <a:pt x="382" y="680"/>
                  </a:cubicBezTo>
                  <a:lnTo>
                    <a:pt x="382" y="680"/>
                  </a:lnTo>
                  <a:cubicBezTo>
                    <a:pt x="379" y="679"/>
                    <a:pt x="375" y="679"/>
                    <a:pt x="372" y="679"/>
                  </a:cubicBezTo>
                  <a:lnTo>
                    <a:pt x="372" y="679"/>
                  </a:lnTo>
                  <a:cubicBezTo>
                    <a:pt x="369" y="679"/>
                    <a:pt x="367" y="679"/>
                    <a:pt x="365" y="679"/>
                  </a:cubicBezTo>
                  <a:lnTo>
                    <a:pt x="365" y="679"/>
                  </a:lnTo>
                  <a:cubicBezTo>
                    <a:pt x="361" y="679"/>
                    <a:pt x="358" y="678"/>
                    <a:pt x="354" y="678"/>
                  </a:cubicBezTo>
                  <a:lnTo>
                    <a:pt x="354" y="678"/>
                  </a:lnTo>
                  <a:cubicBezTo>
                    <a:pt x="352" y="678"/>
                    <a:pt x="350" y="678"/>
                    <a:pt x="348" y="678"/>
                  </a:cubicBezTo>
                  <a:lnTo>
                    <a:pt x="348" y="678"/>
                  </a:lnTo>
                  <a:cubicBezTo>
                    <a:pt x="345" y="678"/>
                    <a:pt x="341" y="678"/>
                    <a:pt x="338" y="678"/>
                  </a:cubicBezTo>
                  <a:lnTo>
                    <a:pt x="331" y="678"/>
                  </a:lnTo>
                  <a:lnTo>
                    <a:pt x="321" y="678"/>
                  </a:lnTo>
                  <a:lnTo>
                    <a:pt x="321" y="678"/>
                  </a:lnTo>
                  <a:cubicBezTo>
                    <a:pt x="319" y="678"/>
                    <a:pt x="318" y="678"/>
                    <a:pt x="315" y="678"/>
                  </a:cubicBezTo>
                  <a:lnTo>
                    <a:pt x="315" y="678"/>
                  </a:lnTo>
                  <a:cubicBezTo>
                    <a:pt x="305" y="678"/>
                    <a:pt x="295" y="679"/>
                    <a:pt x="284" y="679"/>
                  </a:cubicBezTo>
                  <a:lnTo>
                    <a:pt x="284" y="679"/>
                  </a:lnTo>
                  <a:lnTo>
                    <a:pt x="284" y="679"/>
                  </a:lnTo>
                  <a:cubicBezTo>
                    <a:pt x="273" y="681"/>
                    <a:pt x="263" y="682"/>
                    <a:pt x="252" y="683"/>
                  </a:cubicBezTo>
                  <a:lnTo>
                    <a:pt x="252" y="683"/>
                  </a:lnTo>
                  <a:cubicBezTo>
                    <a:pt x="251" y="683"/>
                    <a:pt x="250" y="683"/>
                    <a:pt x="249" y="683"/>
                  </a:cubicBezTo>
                  <a:lnTo>
                    <a:pt x="249" y="683"/>
                  </a:lnTo>
                  <a:cubicBezTo>
                    <a:pt x="245" y="684"/>
                    <a:pt x="240" y="685"/>
                    <a:pt x="236" y="686"/>
                  </a:cubicBezTo>
                  <a:lnTo>
                    <a:pt x="236" y="686"/>
                  </a:lnTo>
                  <a:cubicBezTo>
                    <a:pt x="234" y="686"/>
                    <a:pt x="233" y="687"/>
                    <a:pt x="231" y="687"/>
                  </a:cubicBezTo>
                  <a:lnTo>
                    <a:pt x="231" y="687"/>
                  </a:lnTo>
                  <a:cubicBezTo>
                    <a:pt x="227" y="687"/>
                    <a:pt x="224" y="688"/>
                    <a:pt x="220" y="689"/>
                  </a:cubicBezTo>
                  <a:lnTo>
                    <a:pt x="220" y="689"/>
                  </a:lnTo>
                  <a:cubicBezTo>
                    <a:pt x="218" y="689"/>
                    <a:pt x="217" y="689"/>
                    <a:pt x="215" y="689"/>
                  </a:cubicBezTo>
                  <a:lnTo>
                    <a:pt x="215" y="689"/>
                  </a:lnTo>
                  <a:cubicBezTo>
                    <a:pt x="211" y="691"/>
                    <a:pt x="208" y="691"/>
                    <a:pt x="204" y="692"/>
                  </a:cubicBezTo>
                  <a:lnTo>
                    <a:pt x="204" y="692"/>
                  </a:lnTo>
                  <a:cubicBezTo>
                    <a:pt x="202" y="692"/>
                    <a:pt x="200" y="693"/>
                    <a:pt x="198" y="693"/>
                  </a:cubicBezTo>
                  <a:lnTo>
                    <a:pt x="198" y="693"/>
                  </a:lnTo>
                  <a:cubicBezTo>
                    <a:pt x="195" y="695"/>
                    <a:pt x="192" y="695"/>
                    <a:pt x="188" y="697"/>
                  </a:cubicBezTo>
                  <a:lnTo>
                    <a:pt x="188" y="697"/>
                  </a:lnTo>
                  <a:cubicBezTo>
                    <a:pt x="186" y="697"/>
                    <a:pt x="184" y="698"/>
                    <a:pt x="183" y="698"/>
                  </a:cubicBezTo>
                  <a:lnTo>
                    <a:pt x="183" y="698"/>
                  </a:lnTo>
                  <a:cubicBezTo>
                    <a:pt x="177" y="699"/>
                    <a:pt x="172" y="701"/>
                    <a:pt x="167" y="703"/>
                  </a:cubicBezTo>
                  <a:lnTo>
                    <a:pt x="167" y="703"/>
                  </a:lnTo>
                  <a:cubicBezTo>
                    <a:pt x="166" y="703"/>
                    <a:pt x="165" y="703"/>
                    <a:pt x="164" y="703"/>
                  </a:cubicBezTo>
                  <a:lnTo>
                    <a:pt x="164" y="703"/>
                  </a:lnTo>
                  <a:cubicBezTo>
                    <a:pt x="158" y="705"/>
                    <a:pt x="153" y="708"/>
                    <a:pt x="147" y="710"/>
                  </a:cubicBezTo>
                  <a:lnTo>
                    <a:pt x="147" y="710"/>
                  </a:lnTo>
                  <a:cubicBezTo>
                    <a:pt x="145" y="711"/>
                    <a:pt x="144" y="711"/>
                    <a:pt x="143" y="712"/>
                  </a:cubicBezTo>
                  <a:lnTo>
                    <a:pt x="143" y="712"/>
                  </a:lnTo>
                  <a:cubicBezTo>
                    <a:pt x="136" y="715"/>
                    <a:pt x="129" y="718"/>
                    <a:pt x="122" y="721"/>
                  </a:cubicBezTo>
                  <a:lnTo>
                    <a:pt x="122" y="721"/>
                  </a:lnTo>
                  <a:cubicBezTo>
                    <a:pt x="121" y="721"/>
                    <a:pt x="120" y="722"/>
                    <a:pt x="120" y="722"/>
                  </a:cubicBezTo>
                  <a:lnTo>
                    <a:pt x="120" y="722"/>
                  </a:lnTo>
                  <a:cubicBezTo>
                    <a:pt x="112" y="725"/>
                    <a:pt x="105" y="729"/>
                    <a:pt x="98" y="733"/>
                  </a:cubicBezTo>
                  <a:lnTo>
                    <a:pt x="98" y="733"/>
                  </a:lnTo>
                  <a:cubicBezTo>
                    <a:pt x="33" y="771"/>
                    <a:pt x="1" y="820"/>
                    <a:pt x="1" y="869"/>
                  </a:cubicBezTo>
                  <a:lnTo>
                    <a:pt x="0" y="532"/>
                  </a:lnTo>
                  <a:lnTo>
                    <a:pt x="0" y="532"/>
                  </a:lnTo>
                  <a:cubicBezTo>
                    <a:pt x="0" y="483"/>
                    <a:pt x="32" y="435"/>
                    <a:pt x="97" y="397"/>
                  </a:cubicBezTo>
                  <a:lnTo>
                    <a:pt x="97" y="397"/>
                  </a:lnTo>
                  <a:cubicBezTo>
                    <a:pt x="104" y="393"/>
                    <a:pt x="111" y="389"/>
                    <a:pt x="119" y="386"/>
                  </a:cubicBezTo>
                  <a:lnTo>
                    <a:pt x="119" y="386"/>
                  </a:lnTo>
                  <a:cubicBezTo>
                    <a:pt x="119" y="385"/>
                    <a:pt x="120" y="385"/>
                    <a:pt x="120" y="385"/>
                  </a:cubicBezTo>
                  <a:lnTo>
                    <a:pt x="120" y="385"/>
                  </a:lnTo>
                  <a:cubicBezTo>
                    <a:pt x="128" y="382"/>
                    <a:pt x="135" y="378"/>
                    <a:pt x="143" y="375"/>
                  </a:cubicBezTo>
                  <a:lnTo>
                    <a:pt x="143" y="375"/>
                  </a:lnTo>
                  <a:lnTo>
                    <a:pt x="144" y="375"/>
                  </a:lnTo>
                  <a:lnTo>
                    <a:pt x="144" y="375"/>
                  </a:lnTo>
                  <a:cubicBezTo>
                    <a:pt x="145" y="374"/>
                    <a:pt x="145" y="374"/>
                    <a:pt x="146" y="374"/>
                  </a:cubicBezTo>
                  <a:lnTo>
                    <a:pt x="146" y="374"/>
                  </a:lnTo>
                  <a:cubicBezTo>
                    <a:pt x="152" y="372"/>
                    <a:pt x="157" y="369"/>
                    <a:pt x="163" y="367"/>
                  </a:cubicBezTo>
                  <a:lnTo>
                    <a:pt x="163" y="367"/>
                  </a:lnTo>
                  <a:cubicBezTo>
                    <a:pt x="164" y="367"/>
                    <a:pt x="165" y="367"/>
                    <a:pt x="166" y="366"/>
                  </a:cubicBezTo>
                  <a:lnTo>
                    <a:pt x="166" y="366"/>
                  </a:lnTo>
                  <a:cubicBezTo>
                    <a:pt x="171" y="365"/>
                    <a:pt x="176" y="364"/>
                    <a:pt x="182" y="362"/>
                  </a:cubicBezTo>
                  <a:lnTo>
                    <a:pt x="182" y="362"/>
                  </a:lnTo>
                  <a:cubicBezTo>
                    <a:pt x="183" y="362"/>
                    <a:pt x="183" y="361"/>
                    <a:pt x="184" y="361"/>
                  </a:cubicBezTo>
                  <a:lnTo>
                    <a:pt x="184" y="361"/>
                  </a:lnTo>
                  <a:cubicBezTo>
                    <a:pt x="185" y="360"/>
                    <a:pt x="186" y="360"/>
                    <a:pt x="187" y="360"/>
                  </a:cubicBezTo>
                  <a:lnTo>
                    <a:pt x="187" y="360"/>
                  </a:lnTo>
                  <a:cubicBezTo>
                    <a:pt x="190" y="359"/>
                    <a:pt x="194" y="358"/>
                    <a:pt x="197" y="358"/>
                  </a:cubicBezTo>
                  <a:lnTo>
                    <a:pt x="197" y="358"/>
                  </a:lnTo>
                  <a:cubicBezTo>
                    <a:pt x="199" y="357"/>
                    <a:pt x="201" y="356"/>
                    <a:pt x="203" y="356"/>
                  </a:cubicBezTo>
                  <a:lnTo>
                    <a:pt x="203" y="356"/>
                  </a:lnTo>
                  <a:cubicBezTo>
                    <a:pt x="207" y="355"/>
                    <a:pt x="210" y="354"/>
                    <a:pt x="214" y="354"/>
                  </a:cubicBezTo>
                  <a:lnTo>
                    <a:pt x="214" y="354"/>
                  </a:lnTo>
                  <a:cubicBezTo>
                    <a:pt x="215" y="353"/>
                    <a:pt x="217" y="353"/>
                    <a:pt x="218" y="352"/>
                  </a:cubicBezTo>
                  <a:lnTo>
                    <a:pt x="218" y="352"/>
                  </a:lnTo>
                  <a:cubicBezTo>
                    <a:pt x="218" y="352"/>
                    <a:pt x="219" y="352"/>
                    <a:pt x="220" y="352"/>
                  </a:cubicBezTo>
                  <a:lnTo>
                    <a:pt x="220" y="352"/>
                  </a:lnTo>
                  <a:cubicBezTo>
                    <a:pt x="223" y="352"/>
                    <a:pt x="226" y="351"/>
                    <a:pt x="230" y="350"/>
                  </a:cubicBezTo>
                  <a:lnTo>
                    <a:pt x="230" y="350"/>
                  </a:lnTo>
                  <a:cubicBezTo>
                    <a:pt x="231" y="350"/>
                    <a:pt x="233" y="350"/>
                    <a:pt x="235" y="349"/>
                  </a:cubicBezTo>
                  <a:lnTo>
                    <a:pt x="235" y="349"/>
                  </a:lnTo>
                  <a:cubicBezTo>
                    <a:pt x="240" y="349"/>
                    <a:pt x="244" y="348"/>
                    <a:pt x="248" y="347"/>
                  </a:cubicBezTo>
                  <a:lnTo>
                    <a:pt x="248" y="347"/>
                  </a:lnTo>
                  <a:cubicBezTo>
                    <a:pt x="249" y="347"/>
                    <a:pt x="250" y="347"/>
                    <a:pt x="251" y="347"/>
                  </a:cubicBezTo>
                  <a:lnTo>
                    <a:pt x="251" y="347"/>
                  </a:lnTo>
                  <a:lnTo>
                    <a:pt x="251" y="347"/>
                  </a:lnTo>
                  <a:cubicBezTo>
                    <a:pt x="261" y="345"/>
                    <a:pt x="272" y="344"/>
                    <a:pt x="283" y="344"/>
                  </a:cubicBezTo>
                  <a:lnTo>
                    <a:pt x="283" y="344"/>
                  </a:lnTo>
                  <a:lnTo>
                    <a:pt x="283" y="344"/>
                  </a:lnTo>
                  <a:lnTo>
                    <a:pt x="283" y="344"/>
                  </a:lnTo>
                  <a:lnTo>
                    <a:pt x="283" y="344"/>
                  </a:lnTo>
                  <a:lnTo>
                    <a:pt x="283" y="344"/>
                  </a:lnTo>
                  <a:cubicBezTo>
                    <a:pt x="294" y="342"/>
                    <a:pt x="304" y="342"/>
                    <a:pt x="315" y="342"/>
                  </a:cubicBezTo>
                  <a:lnTo>
                    <a:pt x="315" y="342"/>
                  </a:lnTo>
                  <a:lnTo>
                    <a:pt x="315" y="342"/>
                  </a:lnTo>
                  <a:cubicBezTo>
                    <a:pt x="316" y="342"/>
                    <a:pt x="318" y="342"/>
                    <a:pt x="320" y="342"/>
                  </a:cubicBezTo>
                  <a:lnTo>
                    <a:pt x="331" y="342"/>
                  </a:lnTo>
                  <a:lnTo>
                    <a:pt x="337" y="342"/>
                  </a:lnTo>
                  <a:lnTo>
                    <a:pt x="337" y="342"/>
                  </a:lnTo>
                  <a:cubicBezTo>
                    <a:pt x="341" y="342"/>
                    <a:pt x="344" y="342"/>
                    <a:pt x="347" y="342"/>
                  </a:cubicBezTo>
                  <a:lnTo>
                    <a:pt x="347" y="342"/>
                  </a:lnTo>
                  <a:cubicBezTo>
                    <a:pt x="348" y="342"/>
                    <a:pt x="348" y="342"/>
                    <a:pt x="349" y="342"/>
                  </a:cubicBezTo>
                  <a:lnTo>
                    <a:pt x="349" y="342"/>
                  </a:lnTo>
                  <a:cubicBezTo>
                    <a:pt x="350" y="342"/>
                    <a:pt x="352" y="342"/>
                    <a:pt x="353" y="342"/>
                  </a:cubicBezTo>
                  <a:lnTo>
                    <a:pt x="353" y="342"/>
                  </a:lnTo>
                  <a:cubicBezTo>
                    <a:pt x="356" y="342"/>
                    <a:pt x="360" y="342"/>
                    <a:pt x="364" y="343"/>
                  </a:cubicBezTo>
                  <a:lnTo>
                    <a:pt x="364" y="343"/>
                  </a:lnTo>
                  <a:cubicBezTo>
                    <a:pt x="366" y="343"/>
                    <a:pt x="369" y="343"/>
                    <a:pt x="370" y="343"/>
                  </a:cubicBezTo>
                  <a:lnTo>
                    <a:pt x="370" y="343"/>
                  </a:lnTo>
                  <a:cubicBezTo>
                    <a:pt x="374" y="344"/>
                    <a:pt x="378" y="344"/>
                    <a:pt x="381" y="344"/>
                  </a:cubicBezTo>
                  <a:lnTo>
                    <a:pt x="381" y="344"/>
                  </a:lnTo>
                  <a:cubicBezTo>
                    <a:pt x="382" y="344"/>
                    <a:pt x="384" y="344"/>
                    <a:pt x="385" y="344"/>
                  </a:cubicBezTo>
                  <a:lnTo>
                    <a:pt x="385" y="344"/>
                  </a:lnTo>
                  <a:cubicBezTo>
                    <a:pt x="386" y="344"/>
                    <a:pt x="386" y="345"/>
                    <a:pt x="388" y="345"/>
                  </a:cubicBezTo>
                  <a:lnTo>
                    <a:pt x="388" y="345"/>
                  </a:lnTo>
                  <a:cubicBezTo>
                    <a:pt x="393" y="345"/>
                    <a:pt x="399" y="346"/>
                    <a:pt x="404" y="346"/>
                  </a:cubicBezTo>
                  <a:lnTo>
                    <a:pt x="404" y="346"/>
                  </a:lnTo>
                  <a:cubicBezTo>
                    <a:pt x="405" y="346"/>
                    <a:pt x="406" y="346"/>
                    <a:pt x="406" y="347"/>
                  </a:cubicBezTo>
                  <a:lnTo>
                    <a:pt x="406" y="347"/>
                  </a:lnTo>
                  <a:cubicBezTo>
                    <a:pt x="413" y="348"/>
                    <a:pt x="419" y="349"/>
                    <a:pt x="425" y="350"/>
                  </a:cubicBezTo>
                  <a:lnTo>
                    <a:pt x="425" y="350"/>
                  </a:lnTo>
                  <a:cubicBezTo>
                    <a:pt x="426" y="350"/>
                    <a:pt x="426" y="350"/>
                    <a:pt x="427" y="350"/>
                  </a:cubicBezTo>
                  <a:lnTo>
                    <a:pt x="427" y="350"/>
                  </a:lnTo>
                  <a:cubicBezTo>
                    <a:pt x="429" y="350"/>
                    <a:pt x="430" y="350"/>
                    <a:pt x="432" y="351"/>
                  </a:cubicBezTo>
                  <a:lnTo>
                    <a:pt x="432" y="351"/>
                  </a:lnTo>
                  <a:cubicBezTo>
                    <a:pt x="435" y="352"/>
                    <a:pt x="437" y="352"/>
                    <a:pt x="440" y="353"/>
                  </a:cubicBezTo>
                  <a:lnTo>
                    <a:pt x="440" y="353"/>
                  </a:lnTo>
                  <a:cubicBezTo>
                    <a:pt x="443" y="353"/>
                    <a:pt x="445" y="354"/>
                    <a:pt x="447" y="354"/>
                  </a:cubicBezTo>
                  <a:lnTo>
                    <a:pt x="447" y="354"/>
                  </a:lnTo>
                  <a:cubicBezTo>
                    <a:pt x="450" y="355"/>
                    <a:pt x="453" y="356"/>
                    <a:pt x="456" y="356"/>
                  </a:cubicBezTo>
                  <a:lnTo>
                    <a:pt x="456" y="356"/>
                  </a:lnTo>
                  <a:cubicBezTo>
                    <a:pt x="458" y="356"/>
                    <a:pt x="460" y="357"/>
                    <a:pt x="462" y="358"/>
                  </a:cubicBezTo>
                  <a:lnTo>
                    <a:pt x="462" y="358"/>
                  </a:lnTo>
                  <a:cubicBezTo>
                    <a:pt x="465" y="359"/>
                    <a:pt x="468" y="359"/>
                    <a:pt x="470" y="360"/>
                  </a:cubicBezTo>
                  <a:lnTo>
                    <a:pt x="470" y="360"/>
                  </a:lnTo>
                  <a:cubicBezTo>
                    <a:pt x="473" y="360"/>
                    <a:pt x="475" y="361"/>
                    <a:pt x="477" y="362"/>
                  </a:cubicBezTo>
                  <a:lnTo>
                    <a:pt x="477" y="362"/>
                  </a:lnTo>
                  <a:cubicBezTo>
                    <a:pt x="480" y="363"/>
                    <a:pt x="483" y="364"/>
                    <a:pt x="486" y="365"/>
                  </a:cubicBezTo>
                  <a:lnTo>
                    <a:pt x="486" y="365"/>
                  </a:lnTo>
                  <a:cubicBezTo>
                    <a:pt x="487" y="365"/>
                    <a:pt x="488" y="365"/>
                    <a:pt x="489" y="365"/>
                  </a:cubicBezTo>
                  <a:lnTo>
                    <a:pt x="489" y="365"/>
                  </a:lnTo>
                  <a:cubicBezTo>
                    <a:pt x="490" y="366"/>
                    <a:pt x="490" y="366"/>
                    <a:pt x="491" y="366"/>
                  </a:cubicBezTo>
                  <a:lnTo>
                    <a:pt x="491" y="366"/>
                  </a:lnTo>
                  <a:cubicBezTo>
                    <a:pt x="494" y="367"/>
                    <a:pt x="497" y="368"/>
                    <a:pt x="499" y="369"/>
                  </a:cubicBezTo>
                  <a:lnTo>
                    <a:pt x="499" y="93"/>
                  </a:lnTo>
                  <a:lnTo>
                    <a:pt x="499" y="0"/>
                  </a:lnTo>
                  <a:lnTo>
                    <a:pt x="500" y="336"/>
                  </a:lnTo>
                  <a:lnTo>
                    <a:pt x="500" y="369"/>
                  </a:lnTo>
                  <a:lnTo>
                    <a:pt x="500" y="369"/>
                  </a:lnTo>
                  <a:cubicBezTo>
                    <a:pt x="501" y="370"/>
                    <a:pt x="504" y="370"/>
                    <a:pt x="506" y="372"/>
                  </a:cubicBezTo>
                  <a:lnTo>
                    <a:pt x="506" y="372"/>
                  </a:lnTo>
                  <a:cubicBezTo>
                    <a:pt x="507" y="372"/>
                    <a:pt x="507" y="372"/>
                    <a:pt x="509" y="372"/>
                  </a:cubicBezTo>
                  <a:lnTo>
                    <a:pt x="509" y="372"/>
                  </a:lnTo>
                  <a:cubicBezTo>
                    <a:pt x="514" y="375"/>
                    <a:pt x="520" y="377"/>
                    <a:pt x="525" y="379"/>
                  </a:cubicBezTo>
                  <a:lnTo>
                    <a:pt x="525" y="379"/>
                  </a:lnTo>
                  <a:cubicBezTo>
                    <a:pt x="526" y="380"/>
                    <a:pt x="527" y="380"/>
                    <a:pt x="529" y="381"/>
                  </a:cubicBezTo>
                  <a:lnTo>
                    <a:pt x="529" y="381"/>
                  </a:lnTo>
                  <a:cubicBezTo>
                    <a:pt x="533" y="383"/>
                    <a:pt x="537" y="385"/>
                    <a:pt x="541" y="387"/>
                  </a:cubicBezTo>
                  <a:lnTo>
                    <a:pt x="541" y="387"/>
                  </a:lnTo>
                  <a:cubicBezTo>
                    <a:pt x="543" y="387"/>
                    <a:pt x="544" y="388"/>
                    <a:pt x="546" y="389"/>
                  </a:cubicBezTo>
                  <a:lnTo>
                    <a:pt x="546" y="389"/>
                  </a:lnTo>
                  <a:cubicBezTo>
                    <a:pt x="551" y="392"/>
                    <a:pt x="556" y="394"/>
                    <a:pt x="561" y="397"/>
                  </a:cubicBezTo>
                  <a:lnTo>
                    <a:pt x="561" y="397"/>
                  </a:lnTo>
                  <a:cubicBezTo>
                    <a:pt x="562" y="397"/>
                    <a:pt x="563" y="399"/>
                    <a:pt x="565" y="399"/>
                  </a:cubicBezTo>
                  <a:lnTo>
                    <a:pt x="565" y="399"/>
                  </a:lnTo>
                  <a:cubicBezTo>
                    <a:pt x="566" y="400"/>
                    <a:pt x="567" y="401"/>
                    <a:pt x="568" y="402"/>
                  </a:cubicBezTo>
                  <a:lnTo>
                    <a:pt x="568" y="402"/>
                  </a:lnTo>
                  <a:cubicBezTo>
                    <a:pt x="570" y="403"/>
                    <a:pt x="572" y="404"/>
                    <a:pt x="574" y="406"/>
                  </a:cubicBezTo>
                  <a:lnTo>
                    <a:pt x="574" y="406"/>
                  </a:lnTo>
                  <a:cubicBezTo>
                    <a:pt x="576" y="407"/>
                    <a:pt x="578" y="407"/>
                    <a:pt x="580" y="409"/>
                  </a:cubicBezTo>
                  <a:lnTo>
                    <a:pt x="580" y="409"/>
                  </a:lnTo>
                  <a:cubicBezTo>
                    <a:pt x="581" y="410"/>
                    <a:pt x="583" y="412"/>
                    <a:pt x="585" y="413"/>
                  </a:cubicBezTo>
                  <a:lnTo>
                    <a:pt x="585" y="413"/>
                  </a:lnTo>
                  <a:cubicBezTo>
                    <a:pt x="587" y="414"/>
                    <a:pt x="588" y="415"/>
                    <a:pt x="590" y="417"/>
                  </a:cubicBezTo>
                  <a:lnTo>
                    <a:pt x="590" y="417"/>
                  </a:lnTo>
                  <a:cubicBezTo>
                    <a:pt x="591" y="418"/>
                    <a:pt x="593" y="419"/>
                    <a:pt x="595" y="420"/>
                  </a:cubicBezTo>
                  <a:lnTo>
                    <a:pt x="595" y="420"/>
                  </a:lnTo>
                  <a:cubicBezTo>
                    <a:pt x="597" y="422"/>
                    <a:pt x="598" y="423"/>
                    <a:pt x="600" y="425"/>
                  </a:cubicBezTo>
                  <a:lnTo>
                    <a:pt x="600" y="425"/>
                  </a:lnTo>
                  <a:cubicBezTo>
                    <a:pt x="601" y="426"/>
                    <a:pt x="602" y="427"/>
                    <a:pt x="604" y="429"/>
                  </a:cubicBezTo>
                  <a:lnTo>
                    <a:pt x="604" y="429"/>
                  </a:lnTo>
                  <a:cubicBezTo>
                    <a:pt x="605" y="429"/>
                    <a:pt x="606" y="430"/>
                    <a:pt x="606" y="430"/>
                  </a:cubicBezTo>
                  <a:lnTo>
                    <a:pt x="606" y="430"/>
                  </a:lnTo>
                  <a:cubicBezTo>
                    <a:pt x="607" y="431"/>
                    <a:pt x="607" y="432"/>
                    <a:pt x="608" y="432"/>
                  </a:cubicBezTo>
                  <a:lnTo>
                    <a:pt x="608" y="432"/>
                  </a:lnTo>
                  <a:cubicBezTo>
                    <a:pt x="611" y="435"/>
                    <a:pt x="613" y="437"/>
                    <a:pt x="615" y="439"/>
                  </a:cubicBezTo>
                  <a:lnTo>
                    <a:pt x="615" y="439"/>
                  </a:lnTo>
                  <a:cubicBezTo>
                    <a:pt x="616" y="440"/>
                    <a:pt x="617" y="441"/>
                    <a:pt x="618" y="442"/>
                  </a:cubicBezTo>
                  <a:lnTo>
                    <a:pt x="618" y="442"/>
                  </a:lnTo>
                  <a:cubicBezTo>
                    <a:pt x="621" y="445"/>
                    <a:pt x="624" y="449"/>
                    <a:pt x="626" y="451"/>
                  </a:cubicBezTo>
                  <a:lnTo>
                    <a:pt x="626" y="451"/>
                  </a:lnTo>
                  <a:cubicBezTo>
                    <a:pt x="627" y="452"/>
                    <a:pt x="627" y="452"/>
                    <a:pt x="627" y="452"/>
                  </a:cubicBezTo>
                  <a:lnTo>
                    <a:pt x="627" y="452"/>
                  </a:lnTo>
                  <a:cubicBezTo>
                    <a:pt x="627" y="453"/>
                    <a:pt x="628" y="454"/>
                    <a:pt x="628" y="455"/>
                  </a:cubicBezTo>
                  <a:lnTo>
                    <a:pt x="628" y="455"/>
                  </a:lnTo>
                  <a:cubicBezTo>
                    <a:pt x="630" y="456"/>
                    <a:pt x="631" y="459"/>
                    <a:pt x="633" y="461"/>
                  </a:cubicBezTo>
                  <a:lnTo>
                    <a:pt x="633" y="461"/>
                  </a:lnTo>
                  <a:cubicBezTo>
                    <a:pt x="634" y="461"/>
                    <a:pt x="634" y="463"/>
                    <a:pt x="635" y="465"/>
                  </a:cubicBezTo>
                  <a:lnTo>
                    <a:pt x="635" y="465"/>
                  </a:lnTo>
                  <a:cubicBezTo>
                    <a:pt x="637" y="466"/>
                    <a:pt x="638" y="468"/>
                    <a:pt x="639" y="470"/>
                  </a:cubicBezTo>
                  <a:lnTo>
                    <a:pt x="639" y="470"/>
                  </a:lnTo>
                  <a:cubicBezTo>
                    <a:pt x="639" y="471"/>
                    <a:pt x="640" y="471"/>
                    <a:pt x="640" y="471"/>
                  </a:cubicBezTo>
                  <a:lnTo>
                    <a:pt x="640" y="471"/>
                  </a:lnTo>
                  <a:cubicBezTo>
                    <a:pt x="640" y="473"/>
                    <a:pt x="641" y="473"/>
                    <a:pt x="641" y="474"/>
                  </a:cubicBezTo>
                  <a:lnTo>
                    <a:pt x="641" y="474"/>
                  </a:lnTo>
                  <a:cubicBezTo>
                    <a:pt x="642" y="476"/>
                    <a:pt x="642" y="477"/>
                    <a:pt x="644" y="479"/>
                  </a:cubicBezTo>
                  <a:lnTo>
                    <a:pt x="644" y="479"/>
                  </a:lnTo>
                  <a:cubicBezTo>
                    <a:pt x="644" y="480"/>
                    <a:pt x="645" y="481"/>
                    <a:pt x="645" y="483"/>
                  </a:cubicBezTo>
                  <a:lnTo>
                    <a:pt x="645" y="483"/>
                  </a:lnTo>
                  <a:cubicBezTo>
                    <a:pt x="646" y="485"/>
                    <a:pt x="647" y="486"/>
                    <a:pt x="648" y="488"/>
                  </a:cubicBezTo>
                  <a:lnTo>
                    <a:pt x="648" y="488"/>
                  </a:lnTo>
                  <a:cubicBezTo>
                    <a:pt x="648" y="489"/>
                    <a:pt x="648" y="490"/>
                    <a:pt x="648" y="490"/>
                  </a:cubicBezTo>
                  <a:lnTo>
                    <a:pt x="648" y="490"/>
                  </a:lnTo>
                  <a:cubicBezTo>
                    <a:pt x="649" y="491"/>
                    <a:pt x="649" y="491"/>
                    <a:pt x="649" y="492"/>
                  </a:cubicBezTo>
                  <a:lnTo>
                    <a:pt x="649" y="492"/>
                  </a:lnTo>
                  <a:cubicBezTo>
                    <a:pt x="650" y="494"/>
                    <a:pt x="650" y="496"/>
                    <a:pt x="651" y="497"/>
                  </a:cubicBezTo>
                  <a:lnTo>
                    <a:pt x="651" y="497"/>
                  </a:lnTo>
                  <a:cubicBezTo>
                    <a:pt x="651" y="499"/>
                    <a:pt x="652" y="500"/>
                    <a:pt x="652" y="501"/>
                  </a:cubicBezTo>
                  <a:lnTo>
                    <a:pt x="652" y="501"/>
                  </a:lnTo>
                  <a:cubicBezTo>
                    <a:pt x="652" y="503"/>
                    <a:pt x="653" y="504"/>
                    <a:pt x="653" y="506"/>
                  </a:cubicBezTo>
                  <a:lnTo>
                    <a:pt x="653" y="506"/>
                  </a:lnTo>
                  <a:cubicBezTo>
                    <a:pt x="654" y="507"/>
                    <a:pt x="654" y="508"/>
                    <a:pt x="654" y="508"/>
                  </a:cubicBezTo>
                  <a:lnTo>
                    <a:pt x="654" y="508"/>
                  </a:lnTo>
                  <a:cubicBezTo>
                    <a:pt x="654" y="509"/>
                    <a:pt x="654" y="510"/>
                    <a:pt x="654" y="510"/>
                  </a:cubicBezTo>
                  <a:lnTo>
                    <a:pt x="654" y="510"/>
                  </a:lnTo>
                  <a:cubicBezTo>
                    <a:pt x="654" y="512"/>
                    <a:pt x="655" y="514"/>
                    <a:pt x="655" y="516"/>
                  </a:cubicBezTo>
                  <a:lnTo>
                    <a:pt x="655" y="516"/>
                  </a:lnTo>
                  <a:cubicBezTo>
                    <a:pt x="655" y="517"/>
                    <a:pt x="655" y="518"/>
                    <a:pt x="655" y="520"/>
                  </a:cubicBezTo>
                  <a:lnTo>
                    <a:pt x="655" y="520"/>
                  </a:lnTo>
                  <a:cubicBezTo>
                    <a:pt x="655" y="521"/>
                    <a:pt x="655" y="523"/>
                    <a:pt x="656" y="525"/>
                  </a:cubicBezTo>
                  <a:lnTo>
                    <a:pt x="656" y="525"/>
                  </a:lnTo>
                  <a:cubicBezTo>
                    <a:pt x="656" y="526"/>
                    <a:pt x="656" y="527"/>
                    <a:pt x="656" y="527"/>
                  </a:cubicBezTo>
                  <a:lnTo>
                    <a:pt x="656" y="527"/>
                  </a:lnTo>
                  <a:cubicBezTo>
                    <a:pt x="656" y="528"/>
                    <a:pt x="656" y="530"/>
                    <a:pt x="656" y="530"/>
                  </a:cubicBezTo>
                  <a:lnTo>
                    <a:pt x="657" y="867"/>
                  </a:lnTo>
                  <a:lnTo>
                    <a:pt x="657" y="867"/>
                  </a:lnTo>
                  <a:cubicBezTo>
                    <a:pt x="657" y="865"/>
                    <a:pt x="657" y="863"/>
                    <a:pt x="657" y="861"/>
                  </a:cubicBezTo>
                  <a:lnTo>
                    <a:pt x="657" y="861"/>
                  </a:lnTo>
                  <a:cubicBezTo>
                    <a:pt x="657" y="859"/>
                    <a:pt x="657" y="857"/>
                    <a:pt x="657" y="856"/>
                  </a:cubicBez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7" name="Freeform 87">
              <a:extLst>
                <a:ext uri="{FF2B5EF4-FFF2-40B4-BE49-F238E27FC236}">
                  <a16:creationId xmlns:a16="http://schemas.microsoft.com/office/drawing/2014/main" id="{856C4DCB-67CC-E64B-A6EF-18FAECBFDAEA}"/>
                </a:ext>
              </a:extLst>
            </p:cNvPr>
            <p:cNvSpPr>
              <a:spLocks noChangeArrowheads="1"/>
            </p:cNvSpPr>
            <p:nvPr/>
          </p:nvSpPr>
          <p:spPr bwMode="auto">
            <a:xfrm>
              <a:off x="12854176" y="7776818"/>
              <a:ext cx="1201087" cy="630787"/>
            </a:xfrm>
            <a:custGeom>
              <a:avLst/>
              <a:gdLst>
                <a:gd name="T0" fmla="*/ 160 w 1838"/>
                <a:gd name="T1" fmla="*/ 194 h 966"/>
                <a:gd name="T2" fmla="*/ 169 w 1838"/>
                <a:gd name="T3" fmla="*/ 214 h 966"/>
                <a:gd name="T4" fmla="*/ 176 w 1838"/>
                <a:gd name="T5" fmla="*/ 231 h 966"/>
                <a:gd name="T6" fmla="*/ 188 w 1838"/>
                <a:gd name="T7" fmla="*/ 251 h 966"/>
                <a:gd name="T8" fmla="*/ 188 w 1838"/>
                <a:gd name="T9" fmla="*/ 251 h 966"/>
                <a:gd name="T10" fmla="*/ 201 w 1838"/>
                <a:gd name="T11" fmla="*/ 270 h 966"/>
                <a:gd name="T12" fmla="*/ 213 w 1838"/>
                <a:gd name="T13" fmla="*/ 286 h 966"/>
                <a:gd name="T14" fmla="*/ 226 w 1838"/>
                <a:gd name="T15" fmla="*/ 302 h 966"/>
                <a:gd name="T16" fmla="*/ 230 w 1838"/>
                <a:gd name="T17" fmla="*/ 307 h 966"/>
                <a:gd name="T18" fmla="*/ 246 w 1838"/>
                <a:gd name="T19" fmla="*/ 322 h 966"/>
                <a:gd name="T20" fmla="*/ 263 w 1838"/>
                <a:gd name="T21" fmla="*/ 471 h 966"/>
                <a:gd name="T22" fmla="*/ 499 w 1838"/>
                <a:gd name="T23" fmla="*/ 476 h 966"/>
                <a:gd name="T24" fmla="*/ 548 w 1838"/>
                <a:gd name="T25" fmla="*/ 493 h 966"/>
                <a:gd name="T26" fmla="*/ 569 w 1838"/>
                <a:gd name="T27" fmla="*/ 499 h 966"/>
                <a:gd name="T28" fmla="*/ 603 w 1838"/>
                <a:gd name="T29" fmla="*/ 509 h 966"/>
                <a:gd name="T30" fmla="*/ 615 w 1838"/>
                <a:gd name="T31" fmla="*/ 511 h 966"/>
                <a:gd name="T32" fmla="*/ 649 w 1838"/>
                <a:gd name="T33" fmla="*/ 519 h 966"/>
                <a:gd name="T34" fmla="*/ 684 w 1838"/>
                <a:gd name="T35" fmla="*/ 526 h 966"/>
                <a:gd name="T36" fmla="*/ 715 w 1838"/>
                <a:gd name="T37" fmla="*/ 531 h 966"/>
                <a:gd name="T38" fmla="*/ 748 w 1838"/>
                <a:gd name="T39" fmla="*/ 629 h 966"/>
                <a:gd name="T40" fmla="*/ 1083 w 1838"/>
                <a:gd name="T41" fmla="*/ 536 h 966"/>
                <a:gd name="T42" fmla="*/ 1131 w 1838"/>
                <a:gd name="T43" fmla="*/ 529 h 966"/>
                <a:gd name="T44" fmla="*/ 1143 w 1838"/>
                <a:gd name="T45" fmla="*/ 527 h 966"/>
                <a:gd name="T46" fmla="*/ 1178 w 1838"/>
                <a:gd name="T47" fmla="*/ 520 h 966"/>
                <a:gd name="T48" fmla="*/ 1215 w 1838"/>
                <a:gd name="T49" fmla="*/ 512 h 966"/>
                <a:gd name="T50" fmla="*/ 1252 w 1838"/>
                <a:gd name="T51" fmla="*/ 502 h 966"/>
                <a:gd name="T52" fmla="*/ 1264 w 1838"/>
                <a:gd name="T53" fmla="*/ 499 h 966"/>
                <a:gd name="T54" fmla="*/ 1299 w 1838"/>
                <a:gd name="T55" fmla="*/ 488 h 966"/>
                <a:gd name="T56" fmla="*/ 1446 w 1838"/>
                <a:gd name="T57" fmla="*/ 542 h 966"/>
                <a:gd name="T58" fmla="*/ 1571 w 1838"/>
                <a:gd name="T59" fmla="*/ 339 h 966"/>
                <a:gd name="T60" fmla="*/ 1675 w 1838"/>
                <a:gd name="T61" fmla="*/ 194 h 966"/>
                <a:gd name="T62" fmla="*/ 1837 w 1838"/>
                <a:gd name="T63" fmla="*/ 337 h 966"/>
                <a:gd name="T64" fmla="*/ 1685 w 1838"/>
                <a:gd name="T65" fmla="*/ 741 h 966"/>
                <a:gd name="T66" fmla="*/ 1333 w 1838"/>
                <a:gd name="T67" fmla="*/ 813 h 966"/>
                <a:gd name="T68" fmla="*/ 1289 w 1838"/>
                <a:gd name="T69" fmla="*/ 827 h 966"/>
                <a:gd name="T70" fmla="*/ 1265 w 1838"/>
                <a:gd name="T71" fmla="*/ 835 h 966"/>
                <a:gd name="T72" fmla="*/ 1253 w 1838"/>
                <a:gd name="T73" fmla="*/ 839 h 966"/>
                <a:gd name="T74" fmla="*/ 1227 w 1838"/>
                <a:gd name="T75" fmla="*/ 846 h 966"/>
                <a:gd name="T76" fmla="*/ 1180 w 1838"/>
                <a:gd name="T77" fmla="*/ 856 h 966"/>
                <a:gd name="T78" fmla="*/ 1178 w 1838"/>
                <a:gd name="T79" fmla="*/ 857 h 966"/>
                <a:gd name="T80" fmla="*/ 1144 w 1838"/>
                <a:gd name="T81" fmla="*/ 863 h 966"/>
                <a:gd name="T82" fmla="*/ 1131 w 1838"/>
                <a:gd name="T83" fmla="*/ 865 h 966"/>
                <a:gd name="T84" fmla="*/ 1102 w 1838"/>
                <a:gd name="T85" fmla="*/ 870 h 966"/>
                <a:gd name="T86" fmla="*/ 1084 w 1838"/>
                <a:gd name="T87" fmla="*/ 965 h 966"/>
                <a:gd name="T88" fmla="*/ 748 w 1838"/>
                <a:gd name="T89" fmla="*/ 872 h 966"/>
                <a:gd name="T90" fmla="*/ 706 w 1838"/>
                <a:gd name="T91" fmla="*/ 866 h 966"/>
                <a:gd name="T92" fmla="*/ 686 w 1838"/>
                <a:gd name="T93" fmla="*/ 863 h 966"/>
                <a:gd name="T94" fmla="*/ 651 w 1838"/>
                <a:gd name="T95" fmla="*/ 856 h 966"/>
                <a:gd name="T96" fmla="*/ 641 w 1838"/>
                <a:gd name="T97" fmla="*/ 853 h 966"/>
                <a:gd name="T98" fmla="*/ 604 w 1838"/>
                <a:gd name="T99" fmla="*/ 844 h 966"/>
                <a:gd name="T100" fmla="*/ 583 w 1838"/>
                <a:gd name="T101" fmla="*/ 839 h 966"/>
                <a:gd name="T102" fmla="*/ 549 w 1838"/>
                <a:gd name="T103" fmla="*/ 829 h 966"/>
                <a:gd name="T104" fmla="*/ 542 w 1838"/>
                <a:gd name="T105" fmla="*/ 827 h 966"/>
                <a:gd name="T106" fmla="*/ 500 w 1838"/>
                <a:gd name="T107" fmla="*/ 813 h 966"/>
                <a:gd name="T108" fmla="*/ 149 w 1838"/>
                <a:gd name="T109" fmla="*/ 53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8" h="966">
                  <a:moveTo>
                    <a:pt x="0" y="194"/>
                  </a:moveTo>
                  <a:lnTo>
                    <a:pt x="160" y="194"/>
                  </a:lnTo>
                  <a:lnTo>
                    <a:pt x="160" y="194"/>
                  </a:lnTo>
                  <a:cubicBezTo>
                    <a:pt x="162" y="200"/>
                    <a:pt x="165" y="206"/>
                    <a:pt x="167" y="211"/>
                  </a:cubicBezTo>
                  <a:lnTo>
                    <a:pt x="167" y="211"/>
                  </a:lnTo>
                  <a:cubicBezTo>
                    <a:pt x="168" y="213"/>
                    <a:pt x="168" y="214"/>
                    <a:pt x="169" y="214"/>
                  </a:cubicBezTo>
                  <a:lnTo>
                    <a:pt x="169" y="214"/>
                  </a:lnTo>
                  <a:cubicBezTo>
                    <a:pt x="171" y="220"/>
                    <a:pt x="174" y="225"/>
                    <a:pt x="176" y="231"/>
                  </a:cubicBezTo>
                  <a:lnTo>
                    <a:pt x="176" y="231"/>
                  </a:lnTo>
                  <a:cubicBezTo>
                    <a:pt x="177" y="232"/>
                    <a:pt x="178" y="233"/>
                    <a:pt x="178" y="234"/>
                  </a:cubicBezTo>
                  <a:lnTo>
                    <a:pt x="178" y="234"/>
                  </a:lnTo>
                  <a:cubicBezTo>
                    <a:pt x="181" y="239"/>
                    <a:pt x="185" y="245"/>
                    <a:pt x="188" y="251"/>
                  </a:cubicBezTo>
                  <a:lnTo>
                    <a:pt x="188" y="251"/>
                  </a:lnTo>
                  <a:lnTo>
                    <a:pt x="188" y="251"/>
                  </a:lnTo>
                  <a:lnTo>
                    <a:pt x="188" y="251"/>
                  </a:lnTo>
                  <a:cubicBezTo>
                    <a:pt x="192" y="257"/>
                    <a:pt x="195" y="262"/>
                    <a:pt x="199" y="267"/>
                  </a:cubicBezTo>
                  <a:lnTo>
                    <a:pt x="199" y="267"/>
                  </a:lnTo>
                  <a:cubicBezTo>
                    <a:pt x="199" y="268"/>
                    <a:pt x="200" y="269"/>
                    <a:pt x="201" y="270"/>
                  </a:cubicBezTo>
                  <a:lnTo>
                    <a:pt x="201" y="270"/>
                  </a:lnTo>
                  <a:cubicBezTo>
                    <a:pt x="205" y="275"/>
                    <a:pt x="209" y="281"/>
                    <a:pt x="213" y="286"/>
                  </a:cubicBezTo>
                  <a:lnTo>
                    <a:pt x="213" y="286"/>
                  </a:lnTo>
                  <a:cubicBezTo>
                    <a:pt x="214" y="287"/>
                    <a:pt x="215" y="288"/>
                    <a:pt x="216" y="289"/>
                  </a:cubicBezTo>
                  <a:lnTo>
                    <a:pt x="216" y="289"/>
                  </a:lnTo>
                  <a:cubicBezTo>
                    <a:pt x="219" y="294"/>
                    <a:pt x="223" y="298"/>
                    <a:pt x="226" y="302"/>
                  </a:cubicBezTo>
                  <a:lnTo>
                    <a:pt x="226" y="302"/>
                  </a:lnTo>
                  <a:cubicBezTo>
                    <a:pt x="228" y="304"/>
                    <a:pt x="229" y="305"/>
                    <a:pt x="230" y="307"/>
                  </a:cubicBezTo>
                  <a:lnTo>
                    <a:pt x="230" y="307"/>
                  </a:lnTo>
                  <a:cubicBezTo>
                    <a:pt x="235" y="311"/>
                    <a:pt x="238" y="315"/>
                    <a:pt x="242" y="319"/>
                  </a:cubicBezTo>
                  <a:lnTo>
                    <a:pt x="242" y="319"/>
                  </a:lnTo>
                  <a:cubicBezTo>
                    <a:pt x="243" y="320"/>
                    <a:pt x="245" y="322"/>
                    <a:pt x="246" y="322"/>
                  </a:cubicBezTo>
                  <a:lnTo>
                    <a:pt x="246" y="322"/>
                  </a:lnTo>
                  <a:cubicBezTo>
                    <a:pt x="251" y="328"/>
                    <a:pt x="256" y="334"/>
                    <a:pt x="262" y="339"/>
                  </a:cubicBezTo>
                  <a:lnTo>
                    <a:pt x="263" y="471"/>
                  </a:lnTo>
                  <a:lnTo>
                    <a:pt x="386" y="542"/>
                  </a:lnTo>
                  <a:lnTo>
                    <a:pt x="499" y="476"/>
                  </a:lnTo>
                  <a:lnTo>
                    <a:pt x="499" y="476"/>
                  </a:lnTo>
                  <a:cubicBezTo>
                    <a:pt x="511" y="481"/>
                    <a:pt x="524" y="485"/>
                    <a:pt x="536" y="489"/>
                  </a:cubicBezTo>
                  <a:lnTo>
                    <a:pt x="536" y="489"/>
                  </a:lnTo>
                  <a:cubicBezTo>
                    <a:pt x="541" y="490"/>
                    <a:pt x="545" y="492"/>
                    <a:pt x="548" y="493"/>
                  </a:cubicBezTo>
                  <a:lnTo>
                    <a:pt x="548" y="493"/>
                  </a:lnTo>
                  <a:cubicBezTo>
                    <a:pt x="555" y="495"/>
                    <a:pt x="562" y="498"/>
                    <a:pt x="569" y="499"/>
                  </a:cubicBezTo>
                  <a:lnTo>
                    <a:pt x="569" y="499"/>
                  </a:lnTo>
                  <a:cubicBezTo>
                    <a:pt x="573" y="500"/>
                    <a:pt x="578" y="501"/>
                    <a:pt x="582" y="503"/>
                  </a:cubicBezTo>
                  <a:lnTo>
                    <a:pt x="582" y="503"/>
                  </a:lnTo>
                  <a:cubicBezTo>
                    <a:pt x="589" y="505"/>
                    <a:pt x="596" y="507"/>
                    <a:pt x="603" y="509"/>
                  </a:cubicBezTo>
                  <a:lnTo>
                    <a:pt x="603" y="509"/>
                  </a:lnTo>
                  <a:cubicBezTo>
                    <a:pt x="607" y="510"/>
                    <a:pt x="611" y="511"/>
                    <a:pt x="615" y="511"/>
                  </a:cubicBezTo>
                  <a:lnTo>
                    <a:pt x="615" y="511"/>
                  </a:lnTo>
                  <a:cubicBezTo>
                    <a:pt x="623" y="514"/>
                    <a:pt x="632" y="516"/>
                    <a:pt x="640" y="517"/>
                  </a:cubicBezTo>
                  <a:lnTo>
                    <a:pt x="640" y="517"/>
                  </a:lnTo>
                  <a:cubicBezTo>
                    <a:pt x="643" y="518"/>
                    <a:pt x="646" y="519"/>
                    <a:pt x="649" y="519"/>
                  </a:cubicBezTo>
                  <a:lnTo>
                    <a:pt x="649" y="519"/>
                  </a:lnTo>
                  <a:cubicBezTo>
                    <a:pt x="661" y="521"/>
                    <a:pt x="672" y="524"/>
                    <a:pt x="684" y="526"/>
                  </a:cubicBezTo>
                  <a:lnTo>
                    <a:pt x="684" y="526"/>
                  </a:lnTo>
                  <a:cubicBezTo>
                    <a:pt x="691" y="527"/>
                    <a:pt x="698" y="529"/>
                    <a:pt x="705" y="530"/>
                  </a:cubicBezTo>
                  <a:lnTo>
                    <a:pt x="705" y="530"/>
                  </a:lnTo>
                  <a:cubicBezTo>
                    <a:pt x="709" y="530"/>
                    <a:pt x="712" y="531"/>
                    <a:pt x="715" y="531"/>
                  </a:cubicBezTo>
                  <a:lnTo>
                    <a:pt x="715" y="531"/>
                  </a:lnTo>
                  <a:cubicBezTo>
                    <a:pt x="726" y="533"/>
                    <a:pt x="737" y="534"/>
                    <a:pt x="748" y="536"/>
                  </a:cubicBezTo>
                  <a:lnTo>
                    <a:pt x="748" y="629"/>
                  </a:lnTo>
                  <a:lnTo>
                    <a:pt x="1083" y="629"/>
                  </a:lnTo>
                  <a:lnTo>
                    <a:pt x="1083" y="536"/>
                  </a:lnTo>
                  <a:lnTo>
                    <a:pt x="1083" y="536"/>
                  </a:lnTo>
                  <a:cubicBezTo>
                    <a:pt x="1091" y="535"/>
                    <a:pt x="1100" y="534"/>
                    <a:pt x="1107" y="533"/>
                  </a:cubicBezTo>
                  <a:lnTo>
                    <a:pt x="1107" y="533"/>
                  </a:lnTo>
                  <a:cubicBezTo>
                    <a:pt x="1115" y="531"/>
                    <a:pt x="1123" y="530"/>
                    <a:pt x="1131" y="529"/>
                  </a:cubicBezTo>
                  <a:lnTo>
                    <a:pt x="1131" y="529"/>
                  </a:lnTo>
                  <a:cubicBezTo>
                    <a:pt x="1135" y="528"/>
                    <a:pt x="1139" y="528"/>
                    <a:pt x="1143" y="527"/>
                  </a:cubicBezTo>
                  <a:lnTo>
                    <a:pt x="1143" y="527"/>
                  </a:lnTo>
                  <a:cubicBezTo>
                    <a:pt x="1152" y="525"/>
                    <a:pt x="1161" y="524"/>
                    <a:pt x="1170" y="521"/>
                  </a:cubicBezTo>
                  <a:lnTo>
                    <a:pt x="1170" y="521"/>
                  </a:lnTo>
                  <a:cubicBezTo>
                    <a:pt x="1173" y="521"/>
                    <a:pt x="1176" y="521"/>
                    <a:pt x="1178" y="520"/>
                  </a:cubicBezTo>
                  <a:lnTo>
                    <a:pt x="1178" y="520"/>
                  </a:lnTo>
                  <a:cubicBezTo>
                    <a:pt x="1191" y="517"/>
                    <a:pt x="1203" y="515"/>
                    <a:pt x="1215" y="512"/>
                  </a:cubicBezTo>
                  <a:lnTo>
                    <a:pt x="1215" y="512"/>
                  </a:lnTo>
                  <a:cubicBezTo>
                    <a:pt x="1219" y="511"/>
                    <a:pt x="1222" y="510"/>
                    <a:pt x="1225" y="509"/>
                  </a:cubicBezTo>
                  <a:lnTo>
                    <a:pt x="1225" y="509"/>
                  </a:lnTo>
                  <a:cubicBezTo>
                    <a:pt x="1234" y="507"/>
                    <a:pt x="1244" y="504"/>
                    <a:pt x="1252" y="502"/>
                  </a:cubicBezTo>
                  <a:lnTo>
                    <a:pt x="1252" y="502"/>
                  </a:lnTo>
                  <a:cubicBezTo>
                    <a:pt x="1257" y="501"/>
                    <a:pt x="1261" y="500"/>
                    <a:pt x="1264" y="499"/>
                  </a:cubicBezTo>
                  <a:lnTo>
                    <a:pt x="1264" y="499"/>
                  </a:lnTo>
                  <a:cubicBezTo>
                    <a:pt x="1272" y="496"/>
                    <a:pt x="1281" y="494"/>
                    <a:pt x="1288" y="491"/>
                  </a:cubicBezTo>
                  <a:lnTo>
                    <a:pt x="1288" y="491"/>
                  </a:lnTo>
                  <a:cubicBezTo>
                    <a:pt x="1292" y="490"/>
                    <a:pt x="1295" y="489"/>
                    <a:pt x="1299" y="488"/>
                  </a:cubicBezTo>
                  <a:lnTo>
                    <a:pt x="1299" y="488"/>
                  </a:lnTo>
                  <a:cubicBezTo>
                    <a:pt x="1311" y="484"/>
                    <a:pt x="1322" y="480"/>
                    <a:pt x="1333" y="476"/>
                  </a:cubicBezTo>
                  <a:lnTo>
                    <a:pt x="1446" y="542"/>
                  </a:lnTo>
                  <a:lnTo>
                    <a:pt x="1571" y="470"/>
                  </a:lnTo>
                  <a:lnTo>
                    <a:pt x="1571" y="339"/>
                  </a:lnTo>
                  <a:lnTo>
                    <a:pt x="1571" y="339"/>
                  </a:lnTo>
                  <a:cubicBezTo>
                    <a:pt x="1608" y="305"/>
                    <a:pt x="1637" y="269"/>
                    <a:pt x="1657" y="232"/>
                  </a:cubicBezTo>
                  <a:lnTo>
                    <a:pt x="1657" y="232"/>
                  </a:lnTo>
                  <a:cubicBezTo>
                    <a:pt x="1664" y="219"/>
                    <a:pt x="1670" y="207"/>
                    <a:pt x="1675" y="194"/>
                  </a:cubicBezTo>
                  <a:lnTo>
                    <a:pt x="1835" y="194"/>
                  </a:lnTo>
                  <a:lnTo>
                    <a:pt x="1836" y="0"/>
                  </a:lnTo>
                  <a:lnTo>
                    <a:pt x="1837" y="337"/>
                  </a:lnTo>
                  <a:lnTo>
                    <a:pt x="1836" y="531"/>
                  </a:lnTo>
                  <a:lnTo>
                    <a:pt x="1684" y="531"/>
                  </a:lnTo>
                  <a:lnTo>
                    <a:pt x="1685" y="741"/>
                  </a:lnTo>
                  <a:lnTo>
                    <a:pt x="1447" y="878"/>
                  </a:lnTo>
                  <a:lnTo>
                    <a:pt x="1333" y="813"/>
                  </a:lnTo>
                  <a:lnTo>
                    <a:pt x="1333" y="813"/>
                  </a:lnTo>
                  <a:cubicBezTo>
                    <a:pt x="1323" y="817"/>
                    <a:pt x="1311" y="821"/>
                    <a:pt x="1300" y="824"/>
                  </a:cubicBezTo>
                  <a:lnTo>
                    <a:pt x="1300" y="824"/>
                  </a:lnTo>
                  <a:cubicBezTo>
                    <a:pt x="1297" y="826"/>
                    <a:pt x="1293" y="826"/>
                    <a:pt x="1289" y="827"/>
                  </a:cubicBezTo>
                  <a:lnTo>
                    <a:pt x="1289" y="827"/>
                  </a:lnTo>
                  <a:cubicBezTo>
                    <a:pt x="1281" y="830"/>
                    <a:pt x="1273" y="833"/>
                    <a:pt x="1265" y="835"/>
                  </a:cubicBezTo>
                  <a:lnTo>
                    <a:pt x="1265" y="835"/>
                  </a:lnTo>
                  <a:cubicBezTo>
                    <a:pt x="1263" y="836"/>
                    <a:pt x="1261" y="836"/>
                    <a:pt x="1259" y="837"/>
                  </a:cubicBezTo>
                  <a:lnTo>
                    <a:pt x="1259" y="837"/>
                  </a:lnTo>
                  <a:cubicBezTo>
                    <a:pt x="1257" y="837"/>
                    <a:pt x="1255" y="838"/>
                    <a:pt x="1253" y="839"/>
                  </a:cubicBezTo>
                  <a:lnTo>
                    <a:pt x="1253" y="839"/>
                  </a:lnTo>
                  <a:cubicBezTo>
                    <a:pt x="1244" y="841"/>
                    <a:pt x="1235" y="843"/>
                    <a:pt x="1227" y="846"/>
                  </a:cubicBezTo>
                  <a:lnTo>
                    <a:pt x="1227" y="846"/>
                  </a:lnTo>
                  <a:cubicBezTo>
                    <a:pt x="1223" y="846"/>
                    <a:pt x="1220" y="847"/>
                    <a:pt x="1217" y="848"/>
                  </a:cubicBezTo>
                  <a:lnTo>
                    <a:pt x="1217" y="848"/>
                  </a:lnTo>
                  <a:cubicBezTo>
                    <a:pt x="1204" y="851"/>
                    <a:pt x="1192" y="854"/>
                    <a:pt x="1180" y="856"/>
                  </a:cubicBezTo>
                  <a:lnTo>
                    <a:pt x="1180" y="856"/>
                  </a:lnTo>
                  <a:cubicBezTo>
                    <a:pt x="1179" y="856"/>
                    <a:pt x="1179" y="856"/>
                    <a:pt x="1178" y="857"/>
                  </a:cubicBezTo>
                  <a:lnTo>
                    <a:pt x="1178" y="857"/>
                  </a:lnTo>
                  <a:cubicBezTo>
                    <a:pt x="1176" y="857"/>
                    <a:pt x="1174" y="857"/>
                    <a:pt x="1171" y="858"/>
                  </a:cubicBezTo>
                  <a:lnTo>
                    <a:pt x="1171" y="858"/>
                  </a:lnTo>
                  <a:cubicBezTo>
                    <a:pt x="1162" y="860"/>
                    <a:pt x="1153" y="862"/>
                    <a:pt x="1144" y="863"/>
                  </a:cubicBezTo>
                  <a:lnTo>
                    <a:pt x="1144" y="863"/>
                  </a:lnTo>
                  <a:cubicBezTo>
                    <a:pt x="1140" y="864"/>
                    <a:pt x="1136" y="864"/>
                    <a:pt x="1131" y="865"/>
                  </a:cubicBezTo>
                  <a:lnTo>
                    <a:pt x="1131" y="865"/>
                  </a:lnTo>
                  <a:cubicBezTo>
                    <a:pt x="1124" y="866"/>
                    <a:pt x="1116" y="868"/>
                    <a:pt x="1109" y="869"/>
                  </a:cubicBezTo>
                  <a:lnTo>
                    <a:pt x="1109" y="869"/>
                  </a:lnTo>
                  <a:cubicBezTo>
                    <a:pt x="1106" y="869"/>
                    <a:pt x="1104" y="870"/>
                    <a:pt x="1102" y="870"/>
                  </a:cubicBezTo>
                  <a:lnTo>
                    <a:pt x="1102" y="870"/>
                  </a:lnTo>
                  <a:cubicBezTo>
                    <a:pt x="1096" y="871"/>
                    <a:pt x="1090" y="872"/>
                    <a:pt x="1085" y="872"/>
                  </a:cubicBezTo>
                  <a:lnTo>
                    <a:pt x="1084" y="965"/>
                  </a:lnTo>
                  <a:lnTo>
                    <a:pt x="748" y="965"/>
                  </a:lnTo>
                  <a:lnTo>
                    <a:pt x="748" y="872"/>
                  </a:lnTo>
                  <a:lnTo>
                    <a:pt x="748" y="872"/>
                  </a:lnTo>
                  <a:cubicBezTo>
                    <a:pt x="737" y="871"/>
                    <a:pt x="727" y="869"/>
                    <a:pt x="717" y="868"/>
                  </a:cubicBezTo>
                  <a:lnTo>
                    <a:pt x="717" y="868"/>
                  </a:lnTo>
                  <a:cubicBezTo>
                    <a:pt x="713" y="867"/>
                    <a:pt x="710" y="866"/>
                    <a:pt x="706" y="866"/>
                  </a:cubicBezTo>
                  <a:lnTo>
                    <a:pt x="706" y="866"/>
                  </a:lnTo>
                  <a:cubicBezTo>
                    <a:pt x="699" y="865"/>
                    <a:pt x="693" y="864"/>
                    <a:pt x="686" y="863"/>
                  </a:cubicBezTo>
                  <a:lnTo>
                    <a:pt x="686" y="863"/>
                  </a:lnTo>
                  <a:lnTo>
                    <a:pt x="685" y="862"/>
                  </a:lnTo>
                  <a:lnTo>
                    <a:pt x="685" y="862"/>
                  </a:lnTo>
                  <a:cubicBezTo>
                    <a:pt x="673" y="860"/>
                    <a:pt x="662" y="858"/>
                    <a:pt x="651" y="856"/>
                  </a:cubicBezTo>
                  <a:lnTo>
                    <a:pt x="651" y="856"/>
                  </a:lnTo>
                  <a:cubicBezTo>
                    <a:pt x="647" y="855"/>
                    <a:pt x="644" y="854"/>
                    <a:pt x="641" y="853"/>
                  </a:cubicBezTo>
                  <a:lnTo>
                    <a:pt x="641" y="853"/>
                  </a:lnTo>
                  <a:cubicBezTo>
                    <a:pt x="633" y="852"/>
                    <a:pt x="624" y="850"/>
                    <a:pt x="616" y="848"/>
                  </a:cubicBezTo>
                  <a:lnTo>
                    <a:pt x="616" y="848"/>
                  </a:lnTo>
                  <a:cubicBezTo>
                    <a:pt x="612" y="847"/>
                    <a:pt x="608" y="846"/>
                    <a:pt x="604" y="844"/>
                  </a:cubicBezTo>
                  <a:lnTo>
                    <a:pt x="604" y="844"/>
                  </a:lnTo>
                  <a:cubicBezTo>
                    <a:pt x="597" y="843"/>
                    <a:pt x="590" y="841"/>
                    <a:pt x="583" y="839"/>
                  </a:cubicBezTo>
                  <a:lnTo>
                    <a:pt x="583" y="839"/>
                  </a:lnTo>
                  <a:cubicBezTo>
                    <a:pt x="578" y="838"/>
                    <a:pt x="574" y="836"/>
                    <a:pt x="569" y="835"/>
                  </a:cubicBezTo>
                  <a:lnTo>
                    <a:pt x="569" y="835"/>
                  </a:lnTo>
                  <a:cubicBezTo>
                    <a:pt x="563" y="833"/>
                    <a:pt x="556" y="832"/>
                    <a:pt x="549" y="829"/>
                  </a:cubicBezTo>
                  <a:lnTo>
                    <a:pt x="549" y="829"/>
                  </a:lnTo>
                  <a:cubicBezTo>
                    <a:pt x="547" y="829"/>
                    <a:pt x="544" y="827"/>
                    <a:pt x="542" y="827"/>
                  </a:cubicBezTo>
                  <a:lnTo>
                    <a:pt x="542" y="827"/>
                  </a:lnTo>
                  <a:cubicBezTo>
                    <a:pt x="541" y="826"/>
                    <a:pt x="539" y="826"/>
                    <a:pt x="538" y="826"/>
                  </a:cubicBezTo>
                  <a:lnTo>
                    <a:pt x="538" y="826"/>
                  </a:lnTo>
                  <a:cubicBezTo>
                    <a:pt x="525" y="822"/>
                    <a:pt x="512" y="817"/>
                    <a:pt x="500" y="813"/>
                  </a:cubicBezTo>
                  <a:lnTo>
                    <a:pt x="386" y="878"/>
                  </a:lnTo>
                  <a:lnTo>
                    <a:pt x="149" y="741"/>
                  </a:lnTo>
                  <a:lnTo>
                    <a:pt x="149" y="531"/>
                  </a:lnTo>
                  <a:lnTo>
                    <a:pt x="1" y="531"/>
                  </a:lnTo>
                  <a:lnTo>
                    <a:pt x="0" y="194"/>
                  </a:lnTo>
                </a:path>
              </a:pathLst>
            </a:custGeom>
            <a:solidFill>
              <a:schemeClr val="accent1">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78" name="Freeform 88">
              <a:extLst>
                <a:ext uri="{FF2B5EF4-FFF2-40B4-BE49-F238E27FC236}">
                  <a16:creationId xmlns:a16="http://schemas.microsoft.com/office/drawing/2014/main" id="{5052496A-5D87-8E41-BC80-2CC6E98A058E}"/>
                </a:ext>
              </a:extLst>
            </p:cNvPr>
            <p:cNvSpPr>
              <a:spLocks noChangeArrowheads="1"/>
            </p:cNvSpPr>
            <p:nvPr/>
          </p:nvSpPr>
          <p:spPr bwMode="auto">
            <a:xfrm>
              <a:off x="12854176" y="7491669"/>
              <a:ext cx="1201087" cy="694152"/>
            </a:xfrm>
            <a:custGeom>
              <a:avLst/>
              <a:gdLst>
                <a:gd name="T0" fmla="*/ 686 w 1837"/>
                <a:gd name="T1" fmla="*/ 666 h 1064"/>
                <a:gd name="T2" fmla="*/ 686 w 1837"/>
                <a:gd name="T3" fmla="*/ 666 h 1064"/>
                <a:gd name="T4" fmla="*/ 1149 w 1837"/>
                <a:gd name="T5" fmla="*/ 666 h 1064"/>
                <a:gd name="T6" fmla="*/ 1149 w 1837"/>
                <a:gd name="T7" fmla="*/ 666 h 1064"/>
                <a:gd name="T8" fmla="*/ 1151 w 1837"/>
                <a:gd name="T9" fmla="*/ 397 h 1064"/>
                <a:gd name="T10" fmla="*/ 1151 w 1837"/>
                <a:gd name="T11" fmla="*/ 397 h 1064"/>
                <a:gd name="T12" fmla="*/ 687 w 1837"/>
                <a:gd name="T13" fmla="*/ 397 h 1064"/>
                <a:gd name="T14" fmla="*/ 687 w 1837"/>
                <a:gd name="T15" fmla="*/ 397 h 1064"/>
                <a:gd name="T16" fmla="*/ 686 w 1837"/>
                <a:gd name="T17" fmla="*/ 666 h 1064"/>
                <a:gd name="T18" fmla="*/ 160 w 1837"/>
                <a:gd name="T19" fmla="*/ 628 h 1064"/>
                <a:gd name="T20" fmla="*/ 0 w 1837"/>
                <a:gd name="T21" fmla="*/ 628 h 1064"/>
                <a:gd name="T22" fmla="*/ 1 w 1837"/>
                <a:gd name="T23" fmla="*/ 434 h 1064"/>
                <a:gd name="T24" fmla="*/ 161 w 1837"/>
                <a:gd name="T25" fmla="*/ 434 h 1064"/>
                <a:gd name="T26" fmla="*/ 161 w 1837"/>
                <a:gd name="T27" fmla="*/ 434 h 1064"/>
                <a:gd name="T28" fmla="*/ 265 w 1837"/>
                <a:gd name="T29" fmla="*/ 290 h 1064"/>
                <a:gd name="T30" fmla="*/ 152 w 1837"/>
                <a:gd name="T31" fmla="*/ 224 h 1064"/>
                <a:gd name="T32" fmla="*/ 390 w 1837"/>
                <a:gd name="T33" fmla="*/ 87 h 1064"/>
                <a:gd name="T34" fmla="*/ 503 w 1837"/>
                <a:gd name="T35" fmla="*/ 153 h 1064"/>
                <a:gd name="T36" fmla="*/ 503 w 1837"/>
                <a:gd name="T37" fmla="*/ 153 h 1064"/>
                <a:gd name="T38" fmla="*/ 753 w 1837"/>
                <a:gd name="T39" fmla="*/ 93 h 1064"/>
                <a:gd name="T40" fmla="*/ 753 w 1837"/>
                <a:gd name="T41" fmla="*/ 0 h 1064"/>
                <a:gd name="T42" fmla="*/ 1089 w 1837"/>
                <a:gd name="T43" fmla="*/ 0 h 1064"/>
                <a:gd name="T44" fmla="*/ 1089 w 1837"/>
                <a:gd name="T45" fmla="*/ 93 h 1064"/>
                <a:gd name="T46" fmla="*/ 1089 w 1837"/>
                <a:gd name="T47" fmla="*/ 93 h 1064"/>
                <a:gd name="T48" fmla="*/ 1337 w 1837"/>
                <a:gd name="T49" fmla="*/ 153 h 1064"/>
                <a:gd name="T50" fmla="*/ 1451 w 1837"/>
                <a:gd name="T51" fmla="*/ 87 h 1064"/>
                <a:gd name="T52" fmla="*/ 1687 w 1837"/>
                <a:gd name="T53" fmla="*/ 224 h 1064"/>
                <a:gd name="T54" fmla="*/ 1574 w 1837"/>
                <a:gd name="T55" fmla="*/ 290 h 1064"/>
                <a:gd name="T56" fmla="*/ 1574 w 1837"/>
                <a:gd name="T57" fmla="*/ 290 h 1064"/>
                <a:gd name="T58" fmla="*/ 1676 w 1837"/>
                <a:gd name="T59" fmla="*/ 434 h 1064"/>
                <a:gd name="T60" fmla="*/ 1836 w 1837"/>
                <a:gd name="T61" fmla="*/ 434 h 1064"/>
                <a:gd name="T62" fmla="*/ 1835 w 1837"/>
                <a:gd name="T63" fmla="*/ 628 h 1064"/>
                <a:gd name="T64" fmla="*/ 1675 w 1837"/>
                <a:gd name="T65" fmla="*/ 628 h 1064"/>
                <a:gd name="T66" fmla="*/ 1675 w 1837"/>
                <a:gd name="T67" fmla="*/ 628 h 1064"/>
                <a:gd name="T68" fmla="*/ 1571 w 1837"/>
                <a:gd name="T69" fmla="*/ 773 h 1064"/>
                <a:gd name="T70" fmla="*/ 1684 w 1837"/>
                <a:gd name="T71" fmla="*/ 839 h 1064"/>
                <a:gd name="T72" fmla="*/ 1446 w 1837"/>
                <a:gd name="T73" fmla="*/ 976 h 1064"/>
                <a:gd name="T74" fmla="*/ 1333 w 1837"/>
                <a:gd name="T75" fmla="*/ 910 h 1064"/>
                <a:gd name="T76" fmla="*/ 1333 w 1837"/>
                <a:gd name="T77" fmla="*/ 910 h 1064"/>
                <a:gd name="T78" fmla="*/ 1083 w 1837"/>
                <a:gd name="T79" fmla="*/ 970 h 1064"/>
                <a:gd name="T80" fmla="*/ 1083 w 1837"/>
                <a:gd name="T81" fmla="*/ 1063 h 1064"/>
                <a:gd name="T82" fmla="*/ 747 w 1837"/>
                <a:gd name="T83" fmla="*/ 1063 h 1064"/>
                <a:gd name="T84" fmla="*/ 748 w 1837"/>
                <a:gd name="T85" fmla="*/ 970 h 1064"/>
                <a:gd name="T86" fmla="*/ 748 w 1837"/>
                <a:gd name="T87" fmla="*/ 970 h 1064"/>
                <a:gd name="T88" fmla="*/ 499 w 1837"/>
                <a:gd name="T89" fmla="*/ 910 h 1064"/>
                <a:gd name="T90" fmla="*/ 386 w 1837"/>
                <a:gd name="T91" fmla="*/ 976 h 1064"/>
                <a:gd name="T92" fmla="*/ 149 w 1837"/>
                <a:gd name="T93" fmla="*/ 839 h 1064"/>
                <a:gd name="T94" fmla="*/ 262 w 1837"/>
                <a:gd name="T95" fmla="*/ 773 h 1064"/>
                <a:gd name="T96" fmla="*/ 262 w 1837"/>
                <a:gd name="T97" fmla="*/ 773 h 1064"/>
                <a:gd name="T98" fmla="*/ 160 w 1837"/>
                <a:gd name="T99" fmla="*/ 628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7" h="1064">
                  <a:moveTo>
                    <a:pt x="686" y="666"/>
                  </a:moveTo>
                  <a:lnTo>
                    <a:pt x="686" y="666"/>
                  </a:lnTo>
                  <a:cubicBezTo>
                    <a:pt x="813" y="740"/>
                    <a:pt x="1020" y="740"/>
                    <a:pt x="1149" y="666"/>
                  </a:cubicBezTo>
                  <a:lnTo>
                    <a:pt x="1149" y="666"/>
                  </a:lnTo>
                  <a:cubicBezTo>
                    <a:pt x="1278" y="591"/>
                    <a:pt x="1278" y="471"/>
                    <a:pt x="1151" y="397"/>
                  </a:cubicBezTo>
                  <a:lnTo>
                    <a:pt x="1151" y="397"/>
                  </a:lnTo>
                  <a:cubicBezTo>
                    <a:pt x="1023" y="323"/>
                    <a:pt x="815" y="323"/>
                    <a:pt x="687" y="397"/>
                  </a:cubicBezTo>
                  <a:lnTo>
                    <a:pt x="687" y="397"/>
                  </a:lnTo>
                  <a:cubicBezTo>
                    <a:pt x="558" y="471"/>
                    <a:pt x="558" y="591"/>
                    <a:pt x="686" y="666"/>
                  </a:cubicBezTo>
                  <a:close/>
                  <a:moveTo>
                    <a:pt x="160" y="628"/>
                  </a:moveTo>
                  <a:lnTo>
                    <a:pt x="0" y="628"/>
                  </a:lnTo>
                  <a:lnTo>
                    <a:pt x="1" y="434"/>
                  </a:lnTo>
                  <a:lnTo>
                    <a:pt x="161" y="434"/>
                  </a:lnTo>
                  <a:lnTo>
                    <a:pt x="161" y="434"/>
                  </a:lnTo>
                  <a:cubicBezTo>
                    <a:pt x="180" y="384"/>
                    <a:pt x="215" y="335"/>
                    <a:pt x="265" y="290"/>
                  </a:cubicBezTo>
                  <a:lnTo>
                    <a:pt x="152" y="224"/>
                  </a:lnTo>
                  <a:lnTo>
                    <a:pt x="390" y="87"/>
                  </a:lnTo>
                  <a:lnTo>
                    <a:pt x="503" y="153"/>
                  </a:lnTo>
                  <a:lnTo>
                    <a:pt x="503" y="153"/>
                  </a:lnTo>
                  <a:cubicBezTo>
                    <a:pt x="581" y="124"/>
                    <a:pt x="666" y="104"/>
                    <a:pt x="753" y="93"/>
                  </a:cubicBezTo>
                  <a:lnTo>
                    <a:pt x="753" y="0"/>
                  </a:lnTo>
                  <a:lnTo>
                    <a:pt x="1089" y="0"/>
                  </a:lnTo>
                  <a:lnTo>
                    <a:pt x="1089" y="93"/>
                  </a:lnTo>
                  <a:lnTo>
                    <a:pt x="1089" y="93"/>
                  </a:lnTo>
                  <a:cubicBezTo>
                    <a:pt x="1176" y="104"/>
                    <a:pt x="1259" y="124"/>
                    <a:pt x="1337" y="153"/>
                  </a:cubicBezTo>
                  <a:lnTo>
                    <a:pt x="1451" y="87"/>
                  </a:lnTo>
                  <a:lnTo>
                    <a:pt x="1687" y="224"/>
                  </a:lnTo>
                  <a:lnTo>
                    <a:pt x="1574" y="290"/>
                  </a:lnTo>
                  <a:lnTo>
                    <a:pt x="1574" y="290"/>
                  </a:lnTo>
                  <a:cubicBezTo>
                    <a:pt x="1623" y="335"/>
                    <a:pt x="1657" y="384"/>
                    <a:pt x="1676" y="434"/>
                  </a:cubicBezTo>
                  <a:lnTo>
                    <a:pt x="1836" y="434"/>
                  </a:lnTo>
                  <a:lnTo>
                    <a:pt x="1835" y="628"/>
                  </a:lnTo>
                  <a:lnTo>
                    <a:pt x="1675" y="628"/>
                  </a:lnTo>
                  <a:lnTo>
                    <a:pt x="1675" y="628"/>
                  </a:lnTo>
                  <a:cubicBezTo>
                    <a:pt x="1655" y="679"/>
                    <a:pt x="1621" y="728"/>
                    <a:pt x="1571" y="773"/>
                  </a:cubicBezTo>
                  <a:lnTo>
                    <a:pt x="1684" y="839"/>
                  </a:lnTo>
                  <a:lnTo>
                    <a:pt x="1446" y="976"/>
                  </a:lnTo>
                  <a:lnTo>
                    <a:pt x="1333" y="910"/>
                  </a:lnTo>
                  <a:lnTo>
                    <a:pt x="1333" y="910"/>
                  </a:lnTo>
                  <a:cubicBezTo>
                    <a:pt x="1255" y="939"/>
                    <a:pt x="1171" y="959"/>
                    <a:pt x="1083" y="970"/>
                  </a:cubicBezTo>
                  <a:lnTo>
                    <a:pt x="1083" y="1063"/>
                  </a:lnTo>
                  <a:lnTo>
                    <a:pt x="747" y="1063"/>
                  </a:lnTo>
                  <a:lnTo>
                    <a:pt x="748" y="970"/>
                  </a:lnTo>
                  <a:lnTo>
                    <a:pt x="748" y="970"/>
                  </a:lnTo>
                  <a:cubicBezTo>
                    <a:pt x="661" y="959"/>
                    <a:pt x="576" y="939"/>
                    <a:pt x="499" y="910"/>
                  </a:cubicBezTo>
                  <a:lnTo>
                    <a:pt x="386" y="976"/>
                  </a:lnTo>
                  <a:lnTo>
                    <a:pt x="149" y="839"/>
                  </a:lnTo>
                  <a:lnTo>
                    <a:pt x="262" y="773"/>
                  </a:lnTo>
                  <a:lnTo>
                    <a:pt x="262" y="773"/>
                  </a:lnTo>
                  <a:cubicBezTo>
                    <a:pt x="214" y="728"/>
                    <a:pt x="179" y="679"/>
                    <a:pt x="160" y="628"/>
                  </a:cubicBezTo>
                  <a:close/>
                </a:path>
              </a:pathLst>
            </a:custGeom>
            <a:solidFill>
              <a:schemeClr val="accent1"/>
            </a:solidFill>
            <a:ln>
              <a:noFill/>
            </a:ln>
            <a:effectLst/>
          </p:spPr>
          <p:txBody>
            <a:bodyPr wrap="none" anchor="ctr"/>
            <a:lstStyle/>
            <a:p>
              <a:endParaRPr lang="en-US" sz="6532" dirty="0">
                <a:latin typeface="Lato Light" panose="020F0502020204030203" pitchFamily="34" charset="0"/>
              </a:endParaRPr>
            </a:p>
          </p:txBody>
        </p:sp>
        <p:sp>
          <p:nvSpPr>
            <p:cNvPr id="79" name="Freeform 89">
              <a:extLst>
                <a:ext uri="{FF2B5EF4-FFF2-40B4-BE49-F238E27FC236}">
                  <a16:creationId xmlns:a16="http://schemas.microsoft.com/office/drawing/2014/main" id="{AD3F7B43-BCEB-AE4E-B8B6-0E51E31F97EC}"/>
                </a:ext>
              </a:extLst>
            </p:cNvPr>
            <p:cNvSpPr>
              <a:spLocks noChangeArrowheads="1"/>
            </p:cNvSpPr>
            <p:nvPr/>
          </p:nvSpPr>
          <p:spPr bwMode="auto">
            <a:xfrm>
              <a:off x="14098467" y="8119574"/>
              <a:ext cx="74888" cy="262107"/>
            </a:xfrm>
            <a:custGeom>
              <a:avLst/>
              <a:gdLst>
                <a:gd name="T0" fmla="*/ 0 w 115"/>
                <a:gd name="T1" fmla="*/ 0 h 403"/>
                <a:gd name="T2" fmla="*/ 113 w 115"/>
                <a:gd name="T3" fmla="*/ 66 h 403"/>
                <a:gd name="T4" fmla="*/ 114 w 115"/>
                <a:gd name="T5" fmla="*/ 402 h 403"/>
                <a:gd name="T6" fmla="*/ 1 w 115"/>
                <a:gd name="T7" fmla="*/ 336 h 403"/>
                <a:gd name="T8" fmla="*/ 0 w 115"/>
                <a:gd name="T9" fmla="*/ 0 h 403"/>
              </a:gdLst>
              <a:ahLst/>
              <a:cxnLst>
                <a:cxn ang="0">
                  <a:pos x="T0" y="T1"/>
                </a:cxn>
                <a:cxn ang="0">
                  <a:pos x="T2" y="T3"/>
                </a:cxn>
                <a:cxn ang="0">
                  <a:pos x="T4" y="T5"/>
                </a:cxn>
                <a:cxn ang="0">
                  <a:pos x="T6" y="T7"/>
                </a:cxn>
                <a:cxn ang="0">
                  <a:pos x="T8" y="T9"/>
                </a:cxn>
              </a:cxnLst>
              <a:rect l="0" t="0" r="r" b="b"/>
              <a:pathLst>
                <a:path w="115" h="403">
                  <a:moveTo>
                    <a:pt x="0" y="0"/>
                  </a:moveTo>
                  <a:lnTo>
                    <a:pt x="113" y="66"/>
                  </a:lnTo>
                  <a:lnTo>
                    <a:pt x="114" y="402"/>
                  </a:lnTo>
                  <a:lnTo>
                    <a:pt x="1" y="336"/>
                  </a:lnTo>
                  <a:lnTo>
                    <a:pt x="0" y="0"/>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0" name="Freeform 90">
              <a:extLst>
                <a:ext uri="{FF2B5EF4-FFF2-40B4-BE49-F238E27FC236}">
                  <a16:creationId xmlns:a16="http://schemas.microsoft.com/office/drawing/2014/main" id="{7FF2CA28-39F9-0842-AD7F-EF6E9E4F71F6}"/>
                </a:ext>
              </a:extLst>
            </p:cNvPr>
            <p:cNvSpPr>
              <a:spLocks noChangeArrowheads="1"/>
            </p:cNvSpPr>
            <p:nvPr/>
          </p:nvSpPr>
          <p:spPr bwMode="auto">
            <a:xfrm>
              <a:off x="15028805" y="8119574"/>
              <a:ext cx="77767" cy="262107"/>
            </a:xfrm>
            <a:custGeom>
              <a:avLst/>
              <a:gdLst>
                <a:gd name="T0" fmla="*/ 0 w 117"/>
                <a:gd name="T1" fmla="*/ 66 h 403"/>
                <a:gd name="T2" fmla="*/ 114 w 117"/>
                <a:gd name="T3" fmla="*/ 0 h 403"/>
                <a:gd name="T4" fmla="*/ 116 w 117"/>
                <a:gd name="T5" fmla="*/ 336 h 403"/>
                <a:gd name="T6" fmla="*/ 1 w 117"/>
                <a:gd name="T7" fmla="*/ 402 h 403"/>
                <a:gd name="T8" fmla="*/ 0 w 117"/>
                <a:gd name="T9" fmla="*/ 66 h 403"/>
              </a:gdLst>
              <a:ahLst/>
              <a:cxnLst>
                <a:cxn ang="0">
                  <a:pos x="T0" y="T1"/>
                </a:cxn>
                <a:cxn ang="0">
                  <a:pos x="T2" y="T3"/>
                </a:cxn>
                <a:cxn ang="0">
                  <a:pos x="T4" y="T5"/>
                </a:cxn>
                <a:cxn ang="0">
                  <a:pos x="T6" y="T7"/>
                </a:cxn>
                <a:cxn ang="0">
                  <a:pos x="T8" y="T9"/>
                </a:cxn>
              </a:cxnLst>
              <a:rect l="0" t="0" r="r" b="b"/>
              <a:pathLst>
                <a:path w="117" h="403">
                  <a:moveTo>
                    <a:pt x="0" y="66"/>
                  </a:moveTo>
                  <a:lnTo>
                    <a:pt x="114" y="0"/>
                  </a:lnTo>
                  <a:lnTo>
                    <a:pt x="116" y="336"/>
                  </a:lnTo>
                  <a:lnTo>
                    <a:pt x="1" y="402"/>
                  </a:lnTo>
                  <a:lnTo>
                    <a:pt x="0" y="66"/>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1" name="Freeform 91">
              <a:extLst>
                <a:ext uri="{FF2B5EF4-FFF2-40B4-BE49-F238E27FC236}">
                  <a16:creationId xmlns:a16="http://schemas.microsoft.com/office/drawing/2014/main" id="{1E6A24E9-BBF5-3142-B399-F04D02B64B8B}"/>
                </a:ext>
              </a:extLst>
            </p:cNvPr>
            <p:cNvSpPr>
              <a:spLocks noChangeArrowheads="1"/>
            </p:cNvSpPr>
            <p:nvPr/>
          </p:nvSpPr>
          <p:spPr bwMode="auto">
            <a:xfrm>
              <a:off x="14386497" y="7972678"/>
              <a:ext cx="429166" cy="567420"/>
            </a:xfrm>
            <a:custGeom>
              <a:avLst/>
              <a:gdLst>
                <a:gd name="T0" fmla="*/ 655 w 658"/>
                <a:gd name="T1" fmla="*/ 847 h 870"/>
                <a:gd name="T2" fmla="*/ 652 w 658"/>
                <a:gd name="T3" fmla="*/ 834 h 870"/>
                <a:gd name="T4" fmla="*/ 646 w 658"/>
                <a:gd name="T5" fmla="*/ 820 h 870"/>
                <a:gd name="T6" fmla="*/ 640 w 658"/>
                <a:gd name="T7" fmla="*/ 807 h 870"/>
                <a:gd name="T8" fmla="*/ 629 w 658"/>
                <a:gd name="T9" fmla="*/ 791 h 870"/>
                <a:gd name="T10" fmla="*/ 616 w 658"/>
                <a:gd name="T11" fmla="*/ 776 h 870"/>
                <a:gd name="T12" fmla="*/ 600 w 658"/>
                <a:gd name="T13" fmla="*/ 761 h 870"/>
                <a:gd name="T14" fmla="*/ 586 w 658"/>
                <a:gd name="T15" fmla="*/ 749 h 870"/>
                <a:gd name="T16" fmla="*/ 569 w 658"/>
                <a:gd name="T17" fmla="*/ 739 h 870"/>
                <a:gd name="T18" fmla="*/ 542 w 658"/>
                <a:gd name="T19" fmla="*/ 724 h 870"/>
                <a:gd name="T20" fmla="*/ 509 w 658"/>
                <a:gd name="T21" fmla="*/ 709 h 870"/>
                <a:gd name="T22" fmla="*/ 486 w 658"/>
                <a:gd name="T23" fmla="*/ 701 h 870"/>
                <a:gd name="T24" fmla="*/ 464 w 658"/>
                <a:gd name="T25" fmla="*/ 695 h 870"/>
                <a:gd name="T26" fmla="*/ 441 w 658"/>
                <a:gd name="T27" fmla="*/ 689 h 870"/>
                <a:gd name="T28" fmla="*/ 407 w 658"/>
                <a:gd name="T29" fmla="*/ 684 h 870"/>
                <a:gd name="T30" fmla="*/ 382 w 658"/>
                <a:gd name="T31" fmla="*/ 681 h 870"/>
                <a:gd name="T32" fmla="*/ 354 w 658"/>
                <a:gd name="T33" fmla="*/ 679 h 870"/>
                <a:gd name="T34" fmla="*/ 332 w 658"/>
                <a:gd name="T35" fmla="*/ 678 h 870"/>
                <a:gd name="T36" fmla="*/ 283 w 658"/>
                <a:gd name="T37" fmla="*/ 680 h 870"/>
                <a:gd name="T38" fmla="*/ 236 w 658"/>
                <a:gd name="T39" fmla="*/ 686 h 870"/>
                <a:gd name="T40" fmla="*/ 215 w 658"/>
                <a:gd name="T41" fmla="*/ 690 h 870"/>
                <a:gd name="T42" fmla="*/ 188 w 658"/>
                <a:gd name="T43" fmla="*/ 697 h 870"/>
                <a:gd name="T44" fmla="*/ 164 w 658"/>
                <a:gd name="T45" fmla="*/ 704 h 870"/>
                <a:gd name="T46" fmla="*/ 122 w 658"/>
                <a:gd name="T47" fmla="*/ 721 h 870"/>
                <a:gd name="T48" fmla="*/ 1 w 658"/>
                <a:gd name="T49" fmla="*/ 869 h 870"/>
                <a:gd name="T50" fmla="*/ 118 w 658"/>
                <a:gd name="T51" fmla="*/ 386 h 870"/>
                <a:gd name="T52" fmla="*/ 144 w 658"/>
                <a:gd name="T53" fmla="*/ 375 h 870"/>
                <a:gd name="T54" fmla="*/ 166 w 658"/>
                <a:gd name="T55" fmla="*/ 367 h 870"/>
                <a:gd name="T56" fmla="*/ 187 w 658"/>
                <a:gd name="T57" fmla="*/ 361 h 870"/>
                <a:gd name="T58" fmla="*/ 214 w 658"/>
                <a:gd name="T59" fmla="*/ 354 h 870"/>
                <a:gd name="T60" fmla="*/ 229 w 658"/>
                <a:gd name="T61" fmla="*/ 351 h 870"/>
                <a:gd name="T62" fmla="*/ 251 w 658"/>
                <a:gd name="T63" fmla="*/ 348 h 870"/>
                <a:gd name="T64" fmla="*/ 314 w 658"/>
                <a:gd name="T65" fmla="*/ 342 h 870"/>
                <a:gd name="T66" fmla="*/ 337 w 658"/>
                <a:gd name="T67" fmla="*/ 342 h 870"/>
                <a:gd name="T68" fmla="*/ 353 w 658"/>
                <a:gd name="T69" fmla="*/ 342 h 870"/>
                <a:gd name="T70" fmla="*/ 382 w 658"/>
                <a:gd name="T71" fmla="*/ 345 h 870"/>
                <a:gd name="T72" fmla="*/ 404 w 658"/>
                <a:gd name="T73" fmla="*/ 347 h 870"/>
                <a:gd name="T74" fmla="*/ 427 w 658"/>
                <a:gd name="T75" fmla="*/ 351 h 870"/>
                <a:gd name="T76" fmla="*/ 447 w 658"/>
                <a:gd name="T77" fmla="*/ 355 h 870"/>
                <a:gd name="T78" fmla="*/ 471 w 658"/>
                <a:gd name="T79" fmla="*/ 361 h 870"/>
                <a:gd name="T80" fmla="*/ 489 w 658"/>
                <a:gd name="T81" fmla="*/ 366 h 870"/>
                <a:gd name="T82" fmla="*/ 500 w 658"/>
                <a:gd name="T83" fmla="*/ 336 h 870"/>
                <a:gd name="T84" fmla="*/ 508 w 658"/>
                <a:gd name="T85" fmla="*/ 373 h 870"/>
                <a:gd name="T86" fmla="*/ 541 w 658"/>
                <a:gd name="T87" fmla="*/ 387 h 870"/>
                <a:gd name="T88" fmla="*/ 565 w 658"/>
                <a:gd name="T89" fmla="*/ 400 h 870"/>
                <a:gd name="T90" fmla="*/ 579 w 658"/>
                <a:gd name="T91" fmla="*/ 409 h 870"/>
                <a:gd name="T92" fmla="*/ 595 w 658"/>
                <a:gd name="T93" fmla="*/ 421 h 870"/>
                <a:gd name="T94" fmla="*/ 606 w 658"/>
                <a:gd name="T95" fmla="*/ 431 h 870"/>
                <a:gd name="T96" fmla="*/ 617 w 658"/>
                <a:gd name="T97" fmla="*/ 442 h 870"/>
                <a:gd name="T98" fmla="*/ 628 w 658"/>
                <a:gd name="T99" fmla="*/ 455 h 870"/>
                <a:gd name="T100" fmla="*/ 639 w 658"/>
                <a:gd name="T101" fmla="*/ 470 h 870"/>
                <a:gd name="T102" fmla="*/ 643 w 658"/>
                <a:gd name="T103" fmla="*/ 479 h 870"/>
                <a:gd name="T104" fmla="*/ 649 w 658"/>
                <a:gd name="T105" fmla="*/ 491 h 870"/>
                <a:gd name="T106" fmla="*/ 652 w 658"/>
                <a:gd name="T107" fmla="*/ 502 h 870"/>
                <a:gd name="T108" fmla="*/ 654 w 658"/>
                <a:gd name="T109" fmla="*/ 511 h 870"/>
                <a:gd name="T110" fmla="*/ 656 w 658"/>
                <a:gd name="T111" fmla="*/ 525 h 870"/>
                <a:gd name="T112" fmla="*/ 657 w 658"/>
                <a:gd name="T113" fmla="*/ 861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8" h="870">
                  <a:moveTo>
                    <a:pt x="656" y="856"/>
                  </a:moveTo>
                  <a:lnTo>
                    <a:pt x="656" y="856"/>
                  </a:lnTo>
                  <a:cubicBezTo>
                    <a:pt x="656" y="855"/>
                    <a:pt x="656" y="854"/>
                    <a:pt x="656" y="852"/>
                  </a:cubicBezTo>
                  <a:lnTo>
                    <a:pt x="656" y="852"/>
                  </a:lnTo>
                  <a:cubicBezTo>
                    <a:pt x="656" y="850"/>
                    <a:pt x="655" y="849"/>
                    <a:pt x="655" y="847"/>
                  </a:cubicBezTo>
                  <a:lnTo>
                    <a:pt x="655" y="847"/>
                  </a:lnTo>
                  <a:cubicBezTo>
                    <a:pt x="655" y="846"/>
                    <a:pt x="655" y="845"/>
                    <a:pt x="654" y="843"/>
                  </a:cubicBezTo>
                  <a:lnTo>
                    <a:pt x="654" y="843"/>
                  </a:lnTo>
                  <a:cubicBezTo>
                    <a:pt x="654" y="841"/>
                    <a:pt x="653" y="840"/>
                    <a:pt x="653" y="838"/>
                  </a:cubicBezTo>
                  <a:lnTo>
                    <a:pt x="653" y="838"/>
                  </a:lnTo>
                  <a:cubicBezTo>
                    <a:pt x="653" y="837"/>
                    <a:pt x="652" y="835"/>
                    <a:pt x="652" y="834"/>
                  </a:cubicBezTo>
                  <a:lnTo>
                    <a:pt x="652" y="834"/>
                  </a:lnTo>
                  <a:cubicBezTo>
                    <a:pt x="651" y="832"/>
                    <a:pt x="651" y="830"/>
                    <a:pt x="650" y="829"/>
                  </a:cubicBezTo>
                  <a:lnTo>
                    <a:pt x="650" y="829"/>
                  </a:lnTo>
                  <a:cubicBezTo>
                    <a:pt x="650" y="827"/>
                    <a:pt x="649" y="826"/>
                    <a:pt x="649" y="825"/>
                  </a:cubicBezTo>
                  <a:lnTo>
                    <a:pt x="649" y="825"/>
                  </a:lnTo>
                  <a:cubicBezTo>
                    <a:pt x="648" y="823"/>
                    <a:pt x="647" y="821"/>
                    <a:pt x="646" y="820"/>
                  </a:cubicBezTo>
                  <a:lnTo>
                    <a:pt x="646" y="820"/>
                  </a:lnTo>
                  <a:cubicBezTo>
                    <a:pt x="646" y="819"/>
                    <a:pt x="645" y="817"/>
                    <a:pt x="645" y="816"/>
                  </a:cubicBezTo>
                  <a:lnTo>
                    <a:pt x="645" y="816"/>
                  </a:lnTo>
                  <a:cubicBezTo>
                    <a:pt x="644" y="814"/>
                    <a:pt x="643" y="812"/>
                    <a:pt x="642" y="811"/>
                  </a:cubicBezTo>
                  <a:lnTo>
                    <a:pt x="642" y="811"/>
                  </a:lnTo>
                  <a:cubicBezTo>
                    <a:pt x="641" y="809"/>
                    <a:pt x="640" y="808"/>
                    <a:pt x="640" y="807"/>
                  </a:cubicBezTo>
                  <a:lnTo>
                    <a:pt x="640" y="807"/>
                  </a:lnTo>
                  <a:cubicBezTo>
                    <a:pt x="639" y="805"/>
                    <a:pt x="637" y="803"/>
                    <a:pt x="636" y="801"/>
                  </a:cubicBezTo>
                  <a:lnTo>
                    <a:pt x="636" y="801"/>
                  </a:lnTo>
                  <a:cubicBezTo>
                    <a:pt x="635" y="800"/>
                    <a:pt x="635" y="799"/>
                    <a:pt x="634" y="798"/>
                  </a:cubicBezTo>
                  <a:lnTo>
                    <a:pt x="634" y="798"/>
                  </a:lnTo>
                  <a:cubicBezTo>
                    <a:pt x="632" y="795"/>
                    <a:pt x="631" y="793"/>
                    <a:pt x="629" y="791"/>
                  </a:cubicBezTo>
                  <a:lnTo>
                    <a:pt x="629" y="791"/>
                  </a:lnTo>
                  <a:cubicBezTo>
                    <a:pt x="629" y="790"/>
                    <a:pt x="628" y="789"/>
                    <a:pt x="627" y="788"/>
                  </a:cubicBezTo>
                  <a:lnTo>
                    <a:pt x="627" y="788"/>
                  </a:lnTo>
                  <a:cubicBezTo>
                    <a:pt x="625" y="785"/>
                    <a:pt x="622" y="782"/>
                    <a:pt x="619" y="778"/>
                  </a:cubicBezTo>
                  <a:lnTo>
                    <a:pt x="619" y="778"/>
                  </a:lnTo>
                  <a:cubicBezTo>
                    <a:pt x="618" y="778"/>
                    <a:pt x="617" y="777"/>
                    <a:pt x="616" y="776"/>
                  </a:cubicBezTo>
                  <a:lnTo>
                    <a:pt x="616" y="776"/>
                  </a:lnTo>
                  <a:cubicBezTo>
                    <a:pt x="614" y="773"/>
                    <a:pt x="612" y="771"/>
                    <a:pt x="609" y="769"/>
                  </a:cubicBezTo>
                  <a:lnTo>
                    <a:pt x="609" y="769"/>
                  </a:lnTo>
                  <a:cubicBezTo>
                    <a:pt x="607" y="768"/>
                    <a:pt x="606" y="766"/>
                    <a:pt x="605" y="765"/>
                  </a:cubicBezTo>
                  <a:lnTo>
                    <a:pt x="605" y="765"/>
                  </a:lnTo>
                  <a:cubicBezTo>
                    <a:pt x="604" y="764"/>
                    <a:pt x="602" y="762"/>
                    <a:pt x="600" y="761"/>
                  </a:cubicBezTo>
                  <a:lnTo>
                    <a:pt x="600" y="761"/>
                  </a:lnTo>
                  <a:cubicBezTo>
                    <a:pt x="599" y="760"/>
                    <a:pt x="597" y="759"/>
                    <a:pt x="596" y="758"/>
                  </a:cubicBezTo>
                  <a:lnTo>
                    <a:pt x="596" y="758"/>
                  </a:lnTo>
                  <a:cubicBezTo>
                    <a:pt x="595" y="756"/>
                    <a:pt x="593" y="755"/>
                    <a:pt x="591" y="753"/>
                  </a:cubicBezTo>
                  <a:lnTo>
                    <a:pt x="591" y="753"/>
                  </a:lnTo>
                  <a:cubicBezTo>
                    <a:pt x="589" y="752"/>
                    <a:pt x="587" y="751"/>
                    <a:pt x="586" y="749"/>
                  </a:cubicBezTo>
                  <a:lnTo>
                    <a:pt x="586" y="749"/>
                  </a:lnTo>
                  <a:cubicBezTo>
                    <a:pt x="584" y="748"/>
                    <a:pt x="582" y="747"/>
                    <a:pt x="580" y="746"/>
                  </a:cubicBezTo>
                  <a:lnTo>
                    <a:pt x="580" y="746"/>
                  </a:lnTo>
                  <a:cubicBezTo>
                    <a:pt x="579" y="745"/>
                    <a:pt x="577" y="743"/>
                    <a:pt x="575" y="742"/>
                  </a:cubicBezTo>
                  <a:lnTo>
                    <a:pt x="575" y="742"/>
                  </a:lnTo>
                  <a:cubicBezTo>
                    <a:pt x="574" y="741"/>
                    <a:pt x="571" y="739"/>
                    <a:pt x="569" y="739"/>
                  </a:cubicBezTo>
                  <a:lnTo>
                    <a:pt x="569" y="739"/>
                  </a:lnTo>
                  <a:cubicBezTo>
                    <a:pt x="567" y="737"/>
                    <a:pt x="564" y="735"/>
                    <a:pt x="562" y="734"/>
                  </a:cubicBezTo>
                  <a:lnTo>
                    <a:pt x="562" y="734"/>
                  </a:lnTo>
                  <a:cubicBezTo>
                    <a:pt x="557" y="731"/>
                    <a:pt x="552" y="728"/>
                    <a:pt x="546" y="726"/>
                  </a:cubicBezTo>
                  <a:lnTo>
                    <a:pt x="546" y="726"/>
                  </a:lnTo>
                  <a:cubicBezTo>
                    <a:pt x="545" y="725"/>
                    <a:pt x="544" y="724"/>
                    <a:pt x="542" y="724"/>
                  </a:cubicBezTo>
                  <a:lnTo>
                    <a:pt x="542" y="724"/>
                  </a:lnTo>
                  <a:cubicBezTo>
                    <a:pt x="538" y="721"/>
                    <a:pt x="534" y="719"/>
                    <a:pt x="530" y="718"/>
                  </a:cubicBezTo>
                  <a:lnTo>
                    <a:pt x="530" y="718"/>
                  </a:lnTo>
                  <a:cubicBezTo>
                    <a:pt x="529" y="717"/>
                    <a:pt x="527" y="716"/>
                    <a:pt x="526" y="716"/>
                  </a:cubicBezTo>
                  <a:lnTo>
                    <a:pt x="526" y="716"/>
                  </a:lnTo>
                  <a:cubicBezTo>
                    <a:pt x="521" y="714"/>
                    <a:pt x="515" y="711"/>
                    <a:pt x="509" y="709"/>
                  </a:cubicBezTo>
                  <a:lnTo>
                    <a:pt x="509" y="709"/>
                  </a:lnTo>
                  <a:cubicBezTo>
                    <a:pt x="508" y="709"/>
                    <a:pt x="508" y="708"/>
                    <a:pt x="506" y="708"/>
                  </a:cubicBezTo>
                  <a:lnTo>
                    <a:pt x="506" y="708"/>
                  </a:lnTo>
                  <a:cubicBezTo>
                    <a:pt x="502" y="706"/>
                    <a:pt x="497" y="705"/>
                    <a:pt x="493" y="703"/>
                  </a:cubicBezTo>
                  <a:lnTo>
                    <a:pt x="493" y="703"/>
                  </a:lnTo>
                  <a:cubicBezTo>
                    <a:pt x="490" y="702"/>
                    <a:pt x="488" y="702"/>
                    <a:pt x="486" y="701"/>
                  </a:cubicBezTo>
                  <a:lnTo>
                    <a:pt x="486" y="701"/>
                  </a:lnTo>
                  <a:cubicBezTo>
                    <a:pt x="484" y="700"/>
                    <a:pt x="481" y="699"/>
                    <a:pt x="478" y="699"/>
                  </a:cubicBezTo>
                  <a:lnTo>
                    <a:pt x="478" y="699"/>
                  </a:lnTo>
                  <a:cubicBezTo>
                    <a:pt x="476" y="698"/>
                    <a:pt x="474" y="698"/>
                    <a:pt x="472" y="697"/>
                  </a:cubicBezTo>
                  <a:lnTo>
                    <a:pt x="472" y="697"/>
                  </a:lnTo>
                  <a:cubicBezTo>
                    <a:pt x="469" y="696"/>
                    <a:pt x="466" y="695"/>
                    <a:pt x="464" y="695"/>
                  </a:cubicBezTo>
                  <a:lnTo>
                    <a:pt x="464" y="695"/>
                  </a:lnTo>
                  <a:cubicBezTo>
                    <a:pt x="461" y="694"/>
                    <a:pt x="459" y="694"/>
                    <a:pt x="456" y="693"/>
                  </a:cubicBezTo>
                  <a:lnTo>
                    <a:pt x="456" y="693"/>
                  </a:lnTo>
                  <a:cubicBezTo>
                    <a:pt x="454" y="692"/>
                    <a:pt x="451" y="692"/>
                    <a:pt x="448" y="691"/>
                  </a:cubicBezTo>
                  <a:lnTo>
                    <a:pt x="448" y="691"/>
                  </a:lnTo>
                  <a:cubicBezTo>
                    <a:pt x="446" y="691"/>
                    <a:pt x="444" y="690"/>
                    <a:pt x="441" y="689"/>
                  </a:cubicBezTo>
                  <a:lnTo>
                    <a:pt x="441" y="689"/>
                  </a:lnTo>
                  <a:cubicBezTo>
                    <a:pt x="438" y="689"/>
                    <a:pt x="435" y="688"/>
                    <a:pt x="433" y="688"/>
                  </a:cubicBezTo>
                  <a:lnTo>
                    <a:pt x="433" y="688"/>
                  </a:lnTo>
                  <a:cubicBezTo>
                    <a:pt x="430" y="688"/>
                    <a:pt x="428" y="687"/>
                    <a:pt x="426" y="686"/>
                  </a:cubicBezTo>
                  <a:lnTo>
                    <a:pt x="426" y="686"/>
                  </a:lnTo>
                  <a:cubicBezTo>
                    <a:pt x="420" y="685"/>
                    <a:pt x="414" y="685"/>
                    <a:pt x="407" y="684"/>
                  </a:cubicBezTo>
                  <a:lnTo>
                    <a:pt x="407" y="684"/>
                  </a:lnTo>
                  <a:cubicBezTo>
                    <a:pt x="407" y="684"/>
                    <a:pt x="405" y="684"/>
                    <a:pt x="405" y="683"/>
                  </a:cubicBezTo>
                  <a:lnTo>
                    <a:pt x="405" y="683"/>
                  </a:lnTo>
                  <a:cubicBezTo>
                    <a:pt x="400" y="682"/>
                    <a:pt x="394" y="682"/>
                    <a:pt x="388" y="681"/>
                  </a:cubicBezTo>
                  <a:lnTo>
                    <a:pt x="388" y="681"/>
                  </a:lnTo>
                  <a:cubicBezTo>
                    <a:pt x="387" y="681"/>
                    <a:pt x="384" y="681"/>
                    <a:pt x="382" y="681"/>
                  </a:cubicBezTo>
                  <a:lnTo>
                    <a:pt x="382" y="681"/>
                  </a:lnTo>
                  <a:cubicBezTo>
                    <a:pt x="378" y="681"/>
                    <a:pt x="375" y="680"/>
                    <a:pt x="372" y="680"/>
                  </a:cubicBezTo>
                  <a:lnTo>
                    <a:pt x="372" y="680"/>
                  </a:lnTo>
                  <a:cubicBezTo>
                    <a:pt x="370" y="679"/>
                    <a:pt x="367" y="679"/>
                    <a:pt x="365" y="679"/>
                  </a:cubicBezTo>
                  <a:lnTo>
                    <a:pt x="365" y="679"/>
                  </a:lnTo>
                  <a:cubicBezTo>
                    <a:pt x="362" y="679"/>
                    <a:pt x="358" y="679"/>
                    <a:pt x="354" y="679"/>
                  </a:cubicBezTo>
                  <a:lnTo>
                    <a:pt x="354" y="679"/>
                  </a:lnTo>
                  <a:cubicBezTo>
                    <a:pt x="352" y="679"/>
                    <a:pt x="350" y="678"/>
                    <a:pt x="348" y="678"/>
                  </a:cubicBezTo>
                  <a:lnTo>
                    <a:pt x="348" y="678"/>
                  </a:lnTo>
                  <a:cubicBezTo>
                    <a:pt x="344" y="678"/>
                    <a:pt x="342" y="678"/>
                    <a:pt x="338" y="678"/>
                  </a:cubicBezTo>
                  <a:lnTo>
                    <a:pt x="338" y="678"/>
                  </a:lnTo>
                  <a:cubicBezTo>
                    <a:pt x="336" y="678"/>
                    <a:pt x="334" y="678"/>
                    <a:pt x="332" y="678"/>
                  </a:cubicBezTo>
                  <a:lnTo>
                    <a:pt x="332" y="678"/>
                  </a:lnTo>
                  <a:cubicBezTo>
                    <a:pt x="328" y="678"/>
                    <a:pt x="324" y="678"/>
                    <a:pt x="322" y="678"/>
                  </a:cubicBezTo>
                  <a:lnTo>
                    <a:pt x="315" y="678"/>
                  </a:lnTo>
                  <a:lnTo>
                    <a:pt x="315" y="678"/>
                  </a:lnTo>
                  <a:cubicBezTo>
                    <a:pt x="305" y="679"/>
                    <a:pt x="294" y="679"/>
                    <a:pt x="284" y="680"/>
                  </a:cubicBezTo>
                  <a:lnTo>
                    <a:pt x="284" y="680"/>
                  </a:lnTo>
                  <a:cubicBezTo>
                    <a:pt x="284" y="680"/>
                    <a:pt x="284" y="680"/>
                    <a:pt x="283" y="680"/>
                  </a:cubicBezTo>
                  <a:lnTo>
                    <a:pt x="283" y="680"/>
                  </a:lnTo>
                  <a:cubicBezTo>
                    <a:pt x="273" y="681"/>
                    <a:pt x="262" y="682"/>
                    <a:pt x="252" y="684"/>
                  </a:cubicBezTo>
                  <a:lnTo>
                    <a:pt x="252" y="684"/>
                  </a:lnTo>
                  <a:cubicBezTo>
                    <a:pt x="251" y="684"/>
                    <a:pt x="251" y="684"/>
                    <a:pt x="249" y="684"/>
                  </a:cubicBezTo>
                  <a:lnTo>
                    <a:pt x="249" y="684"/>
                  </a:lnTo>
                  <a:cubicBezTo>
                    <a:pt x="245" y="685"/>
                    <a:pt x="241" y="685"/>
                    <a:pt x="236" y="686"/>
                  </a:cubicBezTo>
                  <a:lnTo>
                    <a:pt x="236" y="686"/>
                  </a:lnTo>
                  <a:cubicBezTo>
                    <a:pt x="234" y="686"/>
                    <a:pt x="232" y="687"/>
                    <a:pt x="231" y="687"/>
                  </a:cubicBezTo>
                  <a:lnTo>
                    <a:pt x="231" y="687"/>
                  </a:lnTo>
                  <a:cubicBezTo>
                    <a:pt x="227" y="688"/>
                    <a:pt x="224" y="688"/>
                    <a:pt x="221" y="689"/>
                  </a:cubicBezTo>
                  <a:lnTo>
                    <a:pt x="221" y="689"/>
                  </a:lnTo>
                  <a:cubicBezTo>
                    <a:pt x="219" y="689"/>
                    <a:pt x="217" y="690"/>
                    <a:pt x="215" y="690"/>
                  </a:cubicBezTo>
                  <a:lnTo>
                    <a:pt x="215" y="690"/>
                  </a:lnTo>
                  <a:cubicBezTo>
                    <a:pt x="212" y="691"/>
                    <a:pt x="208" y="692"/>
                    <a:pt x="204" y="693"/>
                  </a:cubicBezTo>
                  <a:lnTo>
                    <a:pt x="204" y="693"/>
                  </a:lnTo>
                  <a:cubicBezTo>
                    <a:pt x="202" y="694"/>
                    <a:pt x="200" y="694"/>
                    <a:pt x="198" y="694"/>
                  </a:cubicBezTo>
                  <a:lnTo>
                    <a:pt x="198" y="694"/>
                  </a:lnTo>
                  <a:cubicBezTo>
                    <a:pt x="194" y="695"/>
                    <a:pt x="191" y="696"/>
                    <a:pt x="188" y="697"/>
                  </a:cubicBezTo>
                  <a:lnTo>
                    <a:pt x="188" y="697"/>
                  </a:lnTo>
                  <a:cubicBezTo>
                    <a:pt x="186" y="698"/>
                    <a:pt x="184" y="698"/>
                    <a:pt x="182" y="698"/>
                  </a:cubicBezTo>
                  <a:lnTo>
                    <a:pt x="182" y="698"/>
                  </a:lnTo>
                  <a:cubicBezTo>
                    <a:pt x="177" y="700"/>
                    <a:pt x="172" y="702"/>
                    <a:pt x="167" y="704"/>
                  </a:cubicBezTo>
                  <a:lnTo>
                    <a:pt x="167" y="704"/>
                  </a:lnTo>
                  <a:cubicBezTo>
                    <a:pt x="166" y="704"/>
                    <a:pt x="165" y="704"/>
                    <a:pt x="164" y="704"/>
                  </a:cubicBezTo>
                  <a:lnTo>
                    <a:pt x="164" y="704"/>
                  </a:lnTo>
                  <a:cubicBezTo>
                    <a:pt x="158" y="706"/>
                    <a:pt x="152" y="708"/>
                    <a:pt x="147" y="710"/>
                  </a:cubicBezTo>
                  <a:lnTo>
                    <a:pt x="147" y="710"/>
                  </a:lnTo>
                  <a:cubicBezTo>
                    <a:pt x="146" y="711"/>
                    <a:pt x="145" y="712"/>
                    <a:pt x="143" y="712"/>
                  </a:cubicBezTo>
                  <a:lnTo>
                    <a:pt x="143" y="712"/>
                  </a:lnTo>
                  <a:cubicBezTo>
                    <a:pt x="136" y="715"/>
                    <a:pt x="129" y="718"/>
                    <a:pt x="122" y="721"/>
                  </a:cubicBezTo>
                  <a:lnTo>
                    <a:pt x="122" y="721"/>
                  </a:lnTo>
                  <a:cubicBezTo>
                    <a:pt x="121" y="722"/>
                    <a:pt x="120" y="722"/>
                    <a:pt x="120" y="722"/>
                  </a:cubicBezTo>
                  <a:lnTo>
                    <a:pt x="120" y="722"/>
                  </a:lnTo>
                  <a:cubicBezTo>
                    <a:pt x="112" y="726"/>
                    <a:pt x="105" y="730"/>
                    <a:pt x="98" y="734"/>
                  </a:cubicBezTo>
                  <a:lnTo>
                    <a:pt x="98" y="734"/>
                  </a:lnTo>
                  <a:cubicBezTo>
                    <a:pt x="33" y="771"/>
                    <a:pt x="1" y="820"/>
                    <a:pt x="1" y="869"/>
                  </a:cubicBezTo>
                  <a:lnTo>
                    <a:pt x="0" y="533"/>
                  </a:lnTo>
                  <a:lnTo>
                    <a:pt x="0" y="533"/>
                  </a:lnTo>
                  <a:cubicBezTo>
                    <a:pt x="0" y="484"/>
                    <a:pt x="32" y="435"/>
                    <a:pt x="97" y="397"/>
                  </a:cubicBezTo>
                  <a:lnTo>
                    <a:pt x="97" y="397"/>
                  </a:lnTo>
                  <a:cubicBezTo>
                    <a:pt x="104" y="393"/>
                    <a:pt x="111" y="390"/>
                    <a:pt x="118" y="386"/>
                  </a:cubicBezTo>
                  <a:lnTo>
                    <a:pt x="118" y="386"/>
                  </a:lnTo>
                  <a:cubicBezTo>
                    <a:pt x="120" y="386"/>
                    <a:pt x="120" y="386"/>
                    <a:pt x="121" y="385"/>
                  </a:cubicBezTo>
                  <a:lnTo>
                    <a:pt x="121" y="385"/>
                  </a:lnTo>
                  <a:cubicBezTo>
                    <a:pt x="128" y="382"/>
                    <a:pt x="135" y="379"/>
                    <a:pt x="142" y="376"/>
                  </a:cubicBezTo>
                  <a:lnTo>
                    <a:pt x="142" y="376"/>
                  </a:lnTo>
                  <a:cubicBezTo>
                    <a:pt x="143" y="376"/>
                    <a:pt x="143" y="375"/>
                    <a:pt x="144" y="375"/>
                  </a:cubicBezTo>
                  <a:lnTo>
                    <a:pt x="144" y="375"/>
                  </a:lnTo>
                  <a:cubicBezTo>
                    <a:pt x="145" y="375"/>
                    <a:pt x="145" y="375"/>
                    <a:pt x="146" y="374"/>
                  </a:cubicBezTo>
                  <a:lnTo>
                    <a:pt x="146" y="374"/>
                  </a:lnTo>
                  <a:cubicBezTo>
                    <a:pt x="152" y="372"/>
                    <a:pt x="158" y="370"/>
                    <a:pt x="163" y="368"/>
                  </a:cubicBezTo>
                  <a:lnTo>
                    <a:pt x="163" y="368"/>
                  </a:lnTo>
                  <a:cubicBezTo>
                    <a:pt x="164" y="368"/>
                    <a:pt x="165" y="368"/>
                    <a:pt x="166" y="367"/>
                  </a:cubicBezTo>
                  <a:lnTo>
                    <a:pt x="166" y="367"/>
                  </a:lnTo>
                  <a:cubicBezTo>
                    <a:pt x="171" y="365"/>
                    <a:pt x="176" y="364"/>
                    <a:pt x="182" y="362"/>
                  </a:cubicBezTo>
                  <a:lnTo>
                    <a:pt x="182" y="362"/>
                  </a:lnTo>
                  <a:cubicBezTo>
                    <a:pt x="182" y="362"/>
                    <a:pt x="183" y="362"/>
                    <a:pt x="184" y="362"/>
                  </a:cubicBezTo>
                  <a:lnTo>
                    <a:pt x="184" y="362"/>
                  </a:lnTo>
                  <a:cubicBezTo>
                    <a:pt x="185" y="361"/>
                    <a:pt x="186" y="361"/>
                    <a:pt x="187" y="361"/>
                  </a:cubicBezTo>
                  <a:lnTo>
                    <a:pt x="187" y="361"/>
                  </a:lnTo>
                  <a:cubicBezTo>
                    <a:pt x="191" y="360"/>
                    <a:pt x="193" y="359"/>
                    <a:pt x="197" y="358"/>
                  </a:cubicBezTo>
                  <a:lnTo>
                    <a:pt x="197" y="358"/>
                  </a:lnTo>
                  <a:cubicBezTo>
                    <a:pt x="199" y="358"/>
                    <a:pt x="201" y="357"/>
                    <a:pt x="203" y="356"/>
                  </a:cubicBezTo>
                  <a:lnTo>
                    <a:pt x="203" y="356"/>
                  </a:lnTo>
                  <a:cubicBezTo>
                    <a:pt x="207" y="356"/>
                    <a:pt x="211" y="355"/>
                    <a:pt x="214" y="354"/>
                  </a:cubicBezTo>
                  <a:lnTo>
                    <a:pt x="214" y="354"/>
                  </a:lnTo>
                  <a:cubicBezTo>
                    <a:pt x="216" y="354"/>
                    <a:pt x="217" y="353"/>
                    <a:pt x="218" y="353"/>
                  </a:cubicBezTo>
                  <a:lnTo>
                    <a:pt x="218" y="353"/>
                  </a:lnTo>
                  <a:cubicBezTo>
                    <a:pt x="219" y="353"/>
                    <a:pt x="219" y="353"/>
                    <a:pt x="219" y="353"/>
                  </a:cubicBezTo>
                  <a:lnTo>
                    <a:pt x="219" y="353"/>
                  </a:lnTo>
                  <a:cubicBezTo>
                    <a:pt x="223" y="352"/>
                    <a:pt x="226" y="352"/>
                    <a:pt x="229" y="351"/>
                  </a:cubicBezTo>
                  <a:lnTo>
                    <a:pt x="229" y="351"/>
                  </a:lnTo>
                  <a:cubicBezTo>
                    <a:pt x="232" y="351"/>
                    <a:pt x="233" y="351"/>
                    <a:pt x="235" y="350"/>
                  </a:cubicBezTo>
                  <a:lnTo>
                    <a:pt x="235" y="350"/>
                  </a:lnTo>
                  <a:cubicBezTo>
                    <a:pt x="239" y="349"/>
                    <a:pt x="244" y="348"/>
                    <a:pt x="248" y="348"/>
                  </a:cubicBezTo>
                  <a:lnTo>
                    <a:pt x="248" y="348"/>
                  </a:lnTo>
                  <a:cubicBezTo>
                    <a:pt x="249" y="348"/>
                    <a:pt x="250" y="348"/>
                    <a:pt x="251" y="348"/>
                  </a:cubicBezTo>
                  <a:lnTo>
                    <a:pt x="251" y="348"/>
                  </a:lnTo>
                  <a:lnTo>
                    <a:pt x="251" y="348"/>
                  </a:lnTo>
                  <a:cubicBezTo>
                    <a:pt x="262" y="346"/>
                    <a:pt x="272" y="345"/>
                    <a:pt x="283" y="344"/>
                  </a:cubicBezTo>
                  <a:lnTo>
                    <a:pt x="283" y="344"/>
                  </a:lnTo>
                  <a:lnTo>
                    <a:pt x="283" y="344"/>
                  </a:lnTo>
                  <a:lnTo>
                    <a:pt x="283" y="344"/>
                  </a:lnTo>
                  <a:cubicBezTo>
                    <a:pt x="294" y="343"/>
                    <a:pt x="304" y="342"/>
                    <a:pt x="314" y="342"/>
                  </a:cubicBezTo>
                  <a:lnTo>
                    <a:pt x="315" y="342"/>
                  </a:lnTo>
                  <a:lnTo>
                    <a:pt x="320" y="342"/>
                  </a:lnTo>
                  <a:lnTo>
                    <a:pt x="320" y="342"/>
                  </a:lnTo>
                  <a:cubicBezTo>
                    <a:pt x="324" y="342"/>
                    <a:pt x="327" y="342"/>
                    <a:pt x="330" y="342"/>
                  </a:cubicBezTo>
                  <a:lnTo>
                    <a:pt x="330" y="342"/>
                  </a:lnTo>
                  <a:cubicBezTo>
                    <a:pt x="333" y="342"/>
                    <a:pt x="335" y="342"/>
                    <a:pt x="337" y="342"/>
                  </a:cubicBezTo>
                  <a:lnTo>
                    <a:pt x="337" y="342"/>
                  </a:lnTo>
                  <a:cubicBezTo>
                    <a:pt x="340" y="342"/>
                    <a:pt x="344" y="342"/>
                    <a:pt x="347" y="342"/>
                  </a:cubicBezTo>
                  <a:lnTo>
                    <a:pt x="348" y="342"/>
                  </a:lnTo>
                  <a:lnTo>
                    <a:pt x="348" y="342"/>
                  </a:lnTo>
                  <a:cubicBezTo>
                    <a:pt x="350" y="342"/>
                    <a:pt x="352" y="342"/>
                    <a:pt x="353" y="342"/>
                  </a:cubicBezTo>
                  <a:lnTo>
                    <a:pt x="353" y="342"/>
                  </a:lnTo>
                  <a:cubicBezTo>
                    <a:pt x="357" y="343"/>
                    <a:pt x="360" y="343"/>
                    <a:pt x="364" y="343"/>
                  </a:cubicBezTo>
                  <a:lnTo>
                    <a:pt x="364" y="343"/>
                  </a:lnTo>
                  <a:cubicBezTo>
                    <a:pt x="366" y="343"/>
                    <a:pt x="368" y="343"/>
                    <a:pt x="371" y="343"/>
                  </a:cubicBezTo>
                  <a:lnTo>
                    <a:pt x="371" y="343"/>
                  </a:lnTo>
                  <a:cubicBezTo>
                    <a:pt x="374" y="344"/>
                    <a:pt x="378" y="344"/>
                    <a:pt x="382" y="345"/>
                  </a:cubicBezTo>
                  <a:lnTo>
                    <a:pt x="382" y="345"/>
                  </a:lnTo>
                  <a:cubicBezTo>
                    <a:pt x="383" y="345"/>
                    <a:pt x="384" y="345"/>
                    <a:pt x="385" y="345"/>
                  </a:cubicBezTo>
                  <a:lnTo>
                    <a:pt x="385" y="345"/>
                  </a:lnTo>
                  <a:cubicBezTo>
                    <a:pt x="386" y="345"/>
                    <a:pt x="387" y="345"/>
                    <a:pt x="387" y="345"/>
                  </a:cubicBezTo>
                  <a:lnTo>
                    <a:pt x="387" y="345"/>
                  </a:lnTo>
                  <a:cubicBezTo>
                    <a:pt x="393" y="346"/>
                    <a:pt x="398" y="346"/>
                    <a:pt x="404" y="347"/>
                  </a:cubicBezTo>
                  <a:lnTo>
                    <a:pt x="404" y="347"/>
                  </a:lnTo>
                  <a:cubicBezTo>
                    <a:pt x="405" y="347"/>
                    <a:pt x="405" y="347"/>
                    <a:pt x="407" y="348"/>
                  </a:cubicBezTo>
                  <a:lnTo>
                    <a:pt x="407" y="348"/>
                  </a:lnTo>
                  <a:cubicBezTo>
                    <a:pt x="413" y="348"/>
                    <a:pt x="419" y="349"/>
                    <a:pt x="425" y="351"/>
                  </a:cubicBezTo>
                  <a:lnTo>
                    <a:pt x="425" y="351"/>
                  </a:lnTo>
                  <a:cubicBezTo>
                    <a:pt x="425" y="351"/>
                    <a:pt x="426" y="351"/>
                    <a:pt x="427" y="351"/>
                  </a:cubicBezTo>
                  <a:lnTo>
                    <a:pt x="427" y="351"/>
                  </a:lnTo>
                  <a:cubicBezTo>
                    <a:pt x="428" y="351"/>
                    <a:pt x="430" y="351"/>
                    <a:pt x="432" y="352"/>
                  </a:cubicBezTo>
                  <a:lnTo>
                    <a:pt x="432" y="352"/>
                  </a:lnTo>
                  <a:cubicBezTo>
                    <a:pt x="434" y="352"/>
                    <a:pt x="437" y="353"/>
                    <a:pt x="440" y="353"/>
                  </a:cubicBezTo>
                  <a:lnTo>
                    <a:pt x="440" y="353"/>
                  </a:lnTo>
                  <a:cubicBezTo>
                    <a:pt x="443" y="354"/>
                    <a:pt x="445" y="354"/>
                    <a:pt x="447" y="355"/>
                  </a:cubicBezTo>
                  <a:lnTo>
                    <a:pt x="447" y="355"/>
                  </a:lnTo>
                  <a:cubicBezTo>
                    <a:pt x="450" y="355"/>
                    <a:pt x="453" y="356"/>
                    <a:pt x="455" y="357"/>
                  </a:cubicBezTo>
                  <a:lnTo>
                    <a:pt x="455" y="357"/>
                  </a:lnTo>
                  <a:cubicBezTo>
                    <a:pt x="458" y="358"/>
                    <a:pt x="460" y="358"/>
                    <a:pt x="463" y="358"/>
                  </a:cubicBezTo>
                  <a:lnTo>
                    <a:pt x="463" y="358"/>
                  </a:lnTo>
                  <a:cubicBezTo>
                    <a:pt x="465" y="359"/>
                    <a:pt x="468" y="360"/>
                    <a:pt x="471" y="361"/>
                  </a:cubicBezTo>
                  <a:lnTo>
                    <a:pt x="471" y="361"/>
                  </a:lnTo>
                  <a:cubicBezTo>
                    <a:pt x="473" y="361"/>
                    <a:pt x="475" y="362"/>
                    <a:pt x="477" y="362"/>
                  </a:cubicBezTo>
                  <a:lnTo>
                    <a:pt x="477" y="362"/>
                  </a:lnTo>
                  <a:cubicBezTo>
                    <a:pt x="480" y="363"/>
                    <a:pt x="483" y="364"/>
                    <a:pt x="485" y="365"/>
                  </a:cubicBezTo>
                  <a:lnTo>
                    <a:pt x="485" y="365"/>
                  </a:lnTo>
                  <a:cubicBezTo>
                    <a:pt x="486" y="365"/>
                    <a:pt x="488" y="366"/>
                    <a:pt x="489" y="366"/>
                  </a:cubicBezTo>
                  <a:lnTo>
                    <a:pt x="489" y="366"/>
                  </a:lnTo>
                  <a:cubicBezTo>
                    <a:pt x="489" y="366"/>
                    <a:pt x="491" y="366"/>
                    <a:pt x="491" y="367"/>
                  </a:cubicBezTo>
                  <a:lnTo>
                    <a:pt x="491" y="367"/>
                  </a:lnTo>
                  <a:cubicBezTo>
                    <a:pt x="494" y="368"/>
                    <a:pt x="496" y="369"/>
                    <a:pt x="499" y="370"/>
                  </a:cubicBezTo>
                  <a:lnTo>
                    <a:pt x="498" y="93"/>
                  </a:lnTo>
                  <a:lnTo>
                    <a:pt x="499" y="0"/>
                  </a:lnTo>
                  <a:lnTo>
                    <a:pt x="500" y="336"/>
                  </a:lnTo>
                  <a:lnTo>
                    <a:pt x="499" y="370"/>
                  </a:lnTo>
                  <a:lnTo>
                    <a:pt x="499" y="370"/>
                  </a:lnTo>
                  <a:cubicBezTo>
                    <a:pt x="502" y="371"/>
                    <a:pt x="504" y="371"/>
                    <a:pt x="505" y="372"/>
                  </a:cubicBezTo>
                  <a:lnTo>
                    <a:pt x="505" y="372"/>
                  </a:lnTo>
                  <a:cubicBezTo>
                    <a:pt x="506" y="372"/>
                    <a:pt x="508" y="373"/>
                    <a:pt x="508" y="373"/>
                  </a:cubicBezTo>
                  <a:lnTo>
                    <a:pt x="508" y="373"/>
                  </a:lnTo>
                  <a:cubicBezTo>
                    <a:pt x="514" y="375"/>
                    <a:pt x="519" y="377"/>
                    <a:pt x="525" y="380"/>
                  </a:cubicBezTo>
                  <a:lnTo>
                    <a:pt x="525" y="380"/>
                  </a:lnTo>
                  <a:cubicBezTo>
                    <a:pt x="526" y="380"/>
                    <a:pt x="528" y="381"/>
                    <a:pt x="529" y="382"/>
                  </a:cubicBezTo>
                  <a:lnTo>
                    <a:pt x="529" y="382"/>
                  </a:lnTo>
                  <a:cubicBezTo>
                    <a:pt x="533" y="383"/>
                    <a:pt x="537" y="385"/>
                    <a:pt x="541" y="387"/>
                  </a:cubicBezTo>
                  <a:lnTo>
                    <a:pt x="541" y="387"/>
                  </a:lnTo>
                  <a:cubicBezTo>
                    <a:pt x="543" y="388"/>
                    <a:pt x="544" y="389"/>
                    <a:pt x="546" y="389"/>
                  </a:cubicBezTo>
                  <a:lnTo>
                    <a:pt x="546" y="389"/>
                  </a:lnTo>
                  <a:cubicBezTo>
                    <a:pt x="551" y="392"/>
                    <a:pt x="556" y="394"/>
                    <a:pt x="560" y="397"/>
                  </a:cubicBezTo>
                  <a:lnTo>
                    <a:pt x="560" y="397"/>
                  </a:lnTo>
                  <a:cubicBezTo>
                    <a:pt x="562" y="399"/>
                    <a:pt x="564" y="399"/>
                    <a:pt x="565" y="400"/>
                  </a:cubicBezTo>
                  <a:lnTo>
                    <a:pt x="565" y="400"/>
                  </a:lnTo>
                  <a:cubicBezTo>
                    <a:pt x="566" y="401"/>
                    <a:pt x="567" y="402"/>
                    <a:pt x="568" y="402"/>
                  </a:cubicBezTo>
                  <a:lnTo>
                    <a:pt x="568" y="402"/>
                  </a:lnTo>
                  <a:cubicBezTo>
                    <a:pt x="570" y="403"/>
                    <a:pt x="572" y="404"/>
                    <a:pt x="574" y="406"/>
                  </a:cubicBezTo>
                  <a:lnTo>
                    <a:pt x="574" y="406"/>
                  </a:lnTo>
                  <a:cubicBezTo>
                    <a:pt x="576" y="407"/>
                    <a:pt x="577" y="409"/>
                    <a:pt x="579" y="409"/>
                  </a:cubicBezTo>
                  <a:lnTo>
                    <a:pt x="579" y="409"/>
                  </a:lnTo>
                  <a:cubicBezTo>
                    <a:pt x="581" y="411"/>
                    <a:pt x="584" y="412"/>
                    <a:pt x="585" y="413"/>
                  </a:cubicBezTo>
                  <a:lnTo>
                    <a:pt x="585" y="413"/>
                  </a:lnTo>
                  <a:cubicBezTo>
                    <a:pt x="587" y="414"/>
                    <a:pt x="588" y="416"/>
                    <a:pt x="590" y="417"/>
                  </a:cubicBezTo>
                  <a:lnTo>
                    <a:pt x="590" y="417"/>
                  </a:lnTo>
                  <a:cubicBezTo>
                    <a:pt x="592" y="419"/>
                    <a:pt x="594" y="420"/>
                    <a:pt x="595" y="421"/>
                  </a:cubicBezTo>
                  <a:lnTo>
                    <a:pt x="595" y="421"/>
                  </a:lnTo>
                  <a:cubicBezTo>
                    <a:pt x="596" y="422"/>
                    <a:pt x="598" y="424"/>
                    <a:pt x="599" y="425"/>
                  </a:cubicBezTo>
                  <a:lnTo>
                    <a:pt x="599" y="425"/>
                  </a:lnTo>
                  <a:cubicBezTo>
                    <a:pt x="601" y="426"/>
                    <a:pt x="603" y="427"/>
                    <a:pt x="605" y="429"/>
                  </a:cubicBezTo>
                  <a:lnTo>
                    <a:pt x="605" y="429"/>
                  </a:lnTo>
                  <a:cubicBezTo>
                    <a:pt x="605" y="430"/>
                    <a:pt x="606" y="431"/>
                    <a:pt x="606" y="431"/>
                  </a:cubicBezTo>
                  <a:lnTo>
                    <a:pt x="606" y="431"/>
                  </a:lnTo>
                  <a:cubicBezTo>
                    <a:pt x="607" y="431"/>
                    <a:pt x="607" y="432"/>
                    <a:pt x="608" y="432"/>
                  </a:cubicBezTo>
                  <a:lnTo>
                    <a:pt x="608" y="432"/>
                  </a:lnTo>
                  <a:cubicBezTo>
                    <a:pt x="610" y="434"/>
                    <a:pt x="613" y="437"/>
                    <a:pt x="615" y="440"/>
                  </a:cubicBezTo>
                  <a:lnTo>
                    <a:pt x="615" y="440"/>
                  </a:lnTo>
                  <a:cubicBezTo>
                    <a:pt x="616" y="440"/>
                    <a:pt x="617" y="442"/>
                    <a:pt x="617" y="442"/>
                  </a:cubicBezTo>
                  <a:lnTo>
                    <a:pt x="617" y="442"/>
                  </a:lnTo>
                  <a:cubicBezTo>
                    <a:pt x="620" y="446"/>
                    <a:pt x="623" y="449"/>
                    <a:pt x="626" y="452"/>
                  </a:cubicBezTo>
                  <a:lnTo>
                    <a:pt x="626" y="452"/>
                  </a:lnTo>
                  <a:lnTo>
                    <a:pt x="626" y="453"/>
                  </a:lnTo>
                  <a:lnTo>
                    <a:pt x="626" y="453"/>
                  </a:lnTo>
                  <a:cubicBezTo>
                    <a:pt x="627" y="453"/>
                    <a:pt x="627" y="454"/>
                    <a:pt x="628" y="455"/>
                  </a:cubicBezTo>
                  <a:lnTo>
                    <a:pt x="628" y="455"/>
                  </a:lnTo>
                  <a:cubicBezTo>
                    <a:pt x="630" y="457"/>
                    <a:pt x="632" y="459"/>
                    <a:pt x="633" y="462"/>
                  </a:cubicBezTo>
                  <a:lnTo>
                    <a:pt x="633" y="462"/>
                  </a:lnTo>
                  <a:cubicBezTo>
                    <a:pt x="634" y="463"/>
                    <a:pt x="635" y="463"/>
                    <a:pt x="635" y="465"/>
                  </a:cubicBezTo>
                  <a:lnTo>
                    <a:pt x="635" y="465"/>
                  </a:lnTo>
                  <a:cubicBezTo>
                    <a:pt x="636" y="467"/>
                    <a:pt x="637" y="469"/>
                    <a:pt x="639" y="470"/>
                  </a:cubicBezTo>
                  <a:lnTo>
                    <a:pt x="639" y="470"/>
                  </a:lnTo>
                  <a:cubicBezTo>
                    <a:pt x="639" y="471"/>
                    <a:pt x="639" y="472"/>
                    <a:pt x="640" y="472"/>
                  </a:cubicBezTo>
                  <a:lnTo>
                    <a:pt x="640" y="472"/>
                  </a:lnTo>
                  <a:cubicBezTo>
                    <a:pt x="640" y="473"/>
                    <a:pt x="640" y="474"/>
                    <a:pt x="641" y="474"/>
                  </a:cubicBezTo>
                  <a:lnTo>
                    <a:pt x="641" y="474"/>
                  </a:lnTo>
                  <a:cubicBezTo>
                    <a:pt x="642" y="476"/>
                    <a:pt x="643" y="478"/>
                    <a:pt x="643" y="479"/>
                  </a:cubicBezTo>
                  <a:lnTo>
                    <a:pt x="643" y="479"/>
                  </a:lnTo>
                  <a:cubicBezTo>
                    <a:pt x="644" y="481"/>
                    <a:pt x="645" y="482"/>
                    <a:pt x="646" y="484"/>
                  </a:cubicBezTo>
                  <a:lnTo>
                    <a:pt x="646" y="484"/>
                  </a:lnTo>
                  <a:cubicBezTo>
                    <a:pt x="646" y="486"/>
                    <a:pt x="647" y="487"/>
                    <a:pt x="647" y="488"/>
                  </a:cubicBezTo>
                  <a:lnTo>
                    <a:pt x="647" y="488"/>
                  </a:lnTo>
                  <a:cubicBezTo>
                    <a:pt x="648" y="489"/>
                    <a:pt x="648" y="490"/>
                    <a:pt x="649" y="491"/>
                  </a:cubicBezTo>
                  <a:lnTo>
                    <a:pt x="649" y="491"/>
                  </a:lnTo>
                  <a:cubicBezTo>
                    <a:pt x="649" y="492"/>
                    <a:pt x="649" y="492"/>
                    <a:pt x="649" y="493"/>
                  </a:cubicBezTo>
                  <a:lnTo>
                    <a:pt x="649" y="493"/>
                  </a:lnTo>
                  <a:cubicBezTo>
                    <a:pt x="650" y="494"/>
                    <a:pt x="650" y="496"/>
                    <a:pt x="651" y="497"/>
                  </a:cubicBezTo>
                  <a:lnTo>
                    <a:pt x="651" y="497"/>
                  </a:lnTo>
                  <a:cubicBezTo>
                    <a:pt x="651" y="499"/>
                    <a:pt x="652" y="500"/>
                    <a:pt x="652" y="502"/>
                  </a:cubicBezTo>
                  <a:lnTo>
                    <a:pt x="652" y="502"/>
                  </a:lnTo>
                  <a:cubicBezTo>
                    <a:pt x="652" y="503"/>
                    <a:pt x="653" y="505"/>
                    <a:pt x="653" y="507"/>
                  </a:cubicBezTo>
                  <a:lnTo>
                    <a:pt x="653" y="507"/>
                  </a:lnTo>
                  <a:cubicBezTo>
                    <a:pt x="653" y="507"/>
                    <a:pt x="654" y="508"/>
                    <a:pt x="654" y="509"/>
                  </a:cubicBezTo>
                  <a:lnTo>
                    <a:pt x="654" y="509"/>
                  </a:lnTo>
                  <a:cubicBezTo>
                    <a:pt x="654" y="510"/>
                    <a:pt x="654" y="510"/>
                    <a:pt x="654" y="511"/>
                  </a:cubicBezTo>
                  <a:lnTo>
                    <a:pt x="654" y="511"/>
                  </a:lnTo>
                  <a:cubicBezTo>
                    <a:pt x="655" y="513"/>
                    <a:pt x="655" y="514"/>
                    <a:pt x="655" y="516"/>
                  </a:cubicBezTo>
                  <a:lnTo>
                    <a:pt x="655" y="516"/>
                  </a:lnTo>
                  <a:cubicBezTo>
                    <a:pt x="655" y="517"/>
                    <a:pt x="655" y="518"/>
                    <a:pt x="655" y="520"/>
                  </a:cubicBezTo>
                  <a:lnTo>
                    <a:pt x="655" y="520"/>
                  </a:lnTo>
                  <a:cubicBezTo>
                    <a:pt x="656" y="522"/>
                    <a:pt x="656" y="524"/>
                    <a:pt x="656" y="525"/>
                  </a:cubicBezTo>
                  <a:lnTo>
                    <a:pt x="656" y="525"/>
                  </a:lnTo>
                  <a:cubicBezTo>
                    <a:pt x="656" y="526"/>
                    <a:pt x="656" y="527"/>
                    <a:pt x="656" y="528"/>
                  </a:cubicBezTo>
                  <a:lnTo>
                    <a:pt x="656" y="528"/>
                  </a:lnTo>
                  <a:cubicBezTo>
                    <a:pt x="656" y="529"/>
                    <a:pt x="656" y="530"/>
                    <a:pt x="656" y="531"/>
                  </a:cubicBezTo>
                  <a:lnTo>
                    <a:pt x="657" y="867"/>
                  </a:lnTo>
                  <a:lnTo>
                    <a:pt x="657" y="867"/>
                  </a:lnTo>
                  <a:cubicBezTo>
                    <a:pt x="657" y="865"/>
                    <a:pt x="657" y="863"/>
                    <a:pt x="657" y="861"/>
                  </a:cubicBezTo>
                  <a:lnTo>
                    <a:pt x="657" y="861"/>
                  </a:lnTo>
                  <a:cubicBezTo>
                    <a:pt x="657" y="860"/>
                    <a:pt x="656" y="858"/>
                    <a:pt x="656" y="856"/>
                  </a:cubicBez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2" name="Freeform 92">
              <a:extLst>
                <a:ext uri="{FF2B5EF4-FFF2-40B4-BE49-F238E27FC236}">
                  <a16:creationId xmlns:a16="http://schemas.microsoft.com/office/drawing/2014/main" id="{C3E5F418-25E2-DE49-ADF6-CF1F5A381CC2}"/>
                </a:ext>
              </a:extLst>
            </p:cNvPr>
            <p:cNvSpPr>
              <a:spLocks noChangeArrowheads="1"/>
            </p:cNvSpPr>
            <p:nvPr/>
          </p:nvSpPr>
          <p:spPr bwMode="auto">
            <a:xfrm>
              <a:off x="14000536" y="8254949"/>
              <a:ext cx="1201087" cy="630787"/>
            </a:xfrm>
            <a:custGeom>
              <a:avLst/>
              <a:gdLst>
                <a:gd name="T0" fmla="*/ 160 w 1838"/>
                <a:gd name="T1" fmla="*/ 195 h 967"/>
                <a:gd name="T2" fmla="*/ 168 w 1838"/>
                <a:gd name="T3" fmla="*/ 215 h 967"/>
                <a:gd name="T4" fmla="*/ 177 w 1838"/>
                <a:gd name="T5" fmla="*/ 231 h 967"/>
                <a:gd name="T6" fmla="*/ 188 w 1838"/>
                <a:gd name="T7" fmla="*/ 251 h 967"/>
                <a:gd name="T8" fmla="*/ 188 w 1838"/>
                <a:gd name="T9" fmla="*/ 251 h 967"/>
                <a:gd name="T10" fmla="*/ 202 w 1838"/>
                <a:gd name="T11" fmla="*/ 271 h 967"/>
                <a:gd name="T12" fmla="*/ 213 w 1838"/>
                <a:gd name="T13" fmla="*/ 286 h 967"/>
                <a:gd name="T14" fmla="*/ 226 w 1838"/>
                <a:gd name="T15" fmla="*/ 302 h 967"/>
                <a:gd name="T16" fmla="*/ 231 w 1838"/>
                <a:gd name="T17" fmla="*/ 307 h 967"/>
                <a:gd name="T18" fmla="*/ 245 w 1838"/>
                <a:gd name="T19" fmla="*/ 323 h 967"/>
                <a:gd name="T20" fmla="*/ 263 w 1838"/>
                <a:gd name="T21" fmla="*/ 472 h 967"/>
                <a:gd name="T22" fmla="*/ 499 w 1838"/>
                <a:gd name="T23" fmla="*/ 477 h 967"/>
                <a:gd name="T24" fmla="*/ 549 w 1838"/>
                <a:gd name="T25" fmla="*/ 494 h 967"/>
                <a:gd name="T26" fmla="*/ 569 w 1838"/>
                <a:gd name="T27" fmla="*/ 500 h 967"/>
                <a:gd name="T28" fmla="*/ 603 w 1838"/>
                <a:gd name="T29" fmla="*/ 509 h 967"/>
                <a:gd name="T30" fmla="*/ 616 w 1838"/>
                <a:gd name="T31" fmla="*/ 512 h 967"/>
                <a:gd name="T32" fmla="*/ 650 w 1838"/>
                <a:gd name="T33" fmla="*/ 520 h 967"/>
                <a:gd name="T34" fmla="*/ 684 w 1838"/>
                <a:gd name="T35" fmla="*/ 527 h 967"/>
                <a:gd name="T36" fmla="*/ 716 w 1838"/>
                <a:gd name="T37" fmla="*/ 532 h 967"/>
                <a:gd name="T38" fmla="*/ 748 w 1838"/>
                <a:gd name="T39" fmla="*/ 629 h 967"/>
                <a:gd name="T40" fmla="*/ 1084 w 1838"/>
                <a:gd name="T41" fmla="*/ 537 h 967"/>
                <a:gd name="T42" fmla="*/ 1131 w 1838"/>
                <a:gd name="T43" fmla="*/ 530 h 967"/>
                <a:gd name="T44" fmla="*/ 1144 w 1838"/>
                <a:gd name="T45" fmla="*/ 527 h 967"/>
                <a:gd name="T46" fmla="*/ 1179 w 1838"/>
                <a:gd name="T47" fmla="*/ 520 h 967"/>
                <a:gd name="T48" fmla="*/ 1216 w 1838"/>
                <a:gd name="T49" fmla="*/ 512 h 967"/>
                <a:gd name="T50" fmla="*/ 1252 w 1838"/>
                <a:gd name="T51" fmla="*/ 503 h 967"/>
                <a:gd name="T52" fmla="*/ 1265 w 1838"/>
                <a:gd name="T53" fmla="*/ 499 h 967"/>
                <a:gd name="T54" fmla="*/ 1299 w 1838"/>
                <a:gd name="T55" fmla="*/ 488 h 967"/>
                <a:gd name="T56" fmla="*/ 1446 w 1838"/>
                <a:gd name="T57" fmla="*/ 543 h 967"/>
                <a:gd name="T58" fmla="*/ 1571 w 1838"/>
                <a:gd name="T59" fmla="*/ 339 h 967"/>
                <a:gd name="T60" fmla="*/ 1675 w 1838"/>
                <a:gd name="T61" fmla="*/ 195 h 967"/>
                <a:gd name="T62" fmla="*/ 1837 w 1838"/>
                <a:gd name="T63" fmla="*/ 337 h 967"/>
                <a:gd name="T64" fmla="*/ 1685 w 1838"/>
                <a:gd name="T65" fmla="*/ 741 h 967"/>
                <a:gd name="T66" fmla="*/ 1334 w 1838"/>
                <a:gd name="T67" fmla="*/ 813 h 967"/>
                <a:gd name="T68" fmla="*/ 1289 w 1838"/>
                <a:gd name="T69" fmla="*/ 828 h 967"/>
                <a:gd name="T70" fmla="*/ 1265 w 1838"/>
                <a:gd name="T71" fmla="*/ 836 h 967"/>
                <a:gd name="T72" fmla="*/ 1253 w 1838"/>
                <a:gd name="T73" fmla="*/ 839 h 967"/>
                <a:gd name="T74" fmla="*/ 1226 w 1838"/>
                <a:gd name="T75" fmla="*/ 846 h 967"/>
                <a:gd name="T76" fmla="*/ 1179 w 1838"/>
                <a:gd name="T77" fmla="*/ 857 h 967"/>
                <a:gd name="T78" fmla="*/ 1178 w 1838"/>
                <a:gd name="T79" fmla="*/ 858 h 967"/>
                <a:gd name="T80" fmla="*/ 1144 w 1838"/>
                <a:gd name="T81" fmla="*/ 864 h 967"/>
                <a:gd name="T82" fmla="*/ 1132 w 1838"/>
                <a:gd name="T83" fmla="*/ 866 h 967"/>
                <a:gd name="T84" fmla="*/ 1102 w 1838"/>
                <a:gd name="T85" fmla="*/ 870 h 967"/>
                <a:gd name="T86" fmla="*/ 1084 w 1838"/>
                <a:gd name="T87" fmla="*/ 966 h 967"/>
                <a:gd name="T88" fmla="*/ 748 w 1838"/>
                <a:gd name="T89" fmla="*/ 873 h 967"/>
                <a:gd name="T90" fmla="*/ 706 w 1838"/>
                <a:gd name="T91" fmla="*/ 867 h 967"/>
                <a:gd name="T92" fmla="*/ 686 w 1838"/>
                <a:gd name="T93" fmla="*/ 863 h 967"/>
                <a:gd name="T94" fmla="*/ 651 w 1838"/>
                <a:gd name="T95" fmla="*/ 856 h 967"/>
                <a:gd name="T96" fmla="*/ 641 w 1838"/>
                <a:gd name="T97" fmla="*/ 854 h 967"/>
                <a:gd name="T98" fmla="*/ 604 w 1838"/>
                <a:gd name="T99" fmla="*/ 845 h 967"/>
                <a:gd name="T100" fmla="*/ 582 w 1838"/>
                <a:gd name="T101" fmla="*/ 840 h 967"/>
                <a:gd name="T102" fmla="*/ 549 w 1838"/>
                <a:gd name="T103" fmla="*/ 830 h 967"/>
                <a:gd name="T104" fmla="*/ 542 w 1838"/>
                <a:gd name="T105" fmla="*/ 828 h 967"/>
                <a:gd name="T106" fmla="*/ 500 w 1838"/>
                <a:gd name="T107" fmla="*/ 813 h 967"/>
                <a:gd name="T108" fmla="*/ 149 w 1838"/>
                <a:gd name="T109" fmla="*/ 531 h 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8" h="967">
                  <a:moveTo>
                    <a:pt x="0" y="195"/>
                  </a:moveTo>
                  <a:lnTo>
                    <a:pt x="160" y="195"/>
                  </a:lnTo>
                  <a:lnTo>
                    <a:pt x="160" y="195"/>
                  </a:lnTo>
                  <a:cubicBezTo>
                    <a:pt x="163" y="201"/>
                    <a:pt x="165" y="207"/>
                    <a:pt x="167" y="213"/>
                  </a:cubicBezTo>
                  <a:lnTo>
                    <a:pt x="167" y="213"/>
                  </a:lnTo>
                  <a:cubicBezTo>
                    <a:pt x="168" y="213"/>
                    <a:pt x="168" y="214"/>
                    <a:pt x="168" y="215"/>
                  </a:cubicBezTo>
                  <a:lnTo>
                    <a:pt x="168" y="215"/>
                  </a:lnTo>
                  <a:cubicBezTo>
                    <a:pt x="171" y="221"/>
                    <a:pt x="174" y="226"/>
                    <a:pt x="177" y="231"/>
                  </a:cubicBezTo>
                  <a:lnTo>
                    <a:pt x="177" y="231"/>
                  </a:lnTo>
                  <a:cubicBezTo>
                    <a:pt x="177" y="233"/>
                    <a:pt x="178" y="233"/>
                    <a:pt x="178" y="234"/>
                  </a:cubicBezTo>
                  <a:lnTo>
                    <a:pt x="178" y="234"/>
                  </a:lnTo>
                  <a:cubicBezTo>
                    <a:pt x="182" y="240"/>
                    <a:pt x="184" y="245"/>
                    <a:pt x="188" y="251"/>
                  </a:cubicBezTo>
                  <a:lnTo>
                    <a:pt x="188" y="251"/>
                  </a:lnTo>
                  <a:lnTo>
                    <a:pt x="188" y="251"/>
                  </a:lnTo>
                  <a:lnTo>
                    <a:pt x="188" y="251"/>
                  </a:lnTo>
                  <a:cubicBezTo>
                    <a:pt x="192" y="257"/>
                    <a:pt x="195" y="262"/>
                    <a:pt x="198" y="267"/>
                  </a:cubicBezTo>
                  <a:lnTo>
                    <a:pt x="198" y="267"/>
                  </a:lnTo>
                  <a:cubicBezTo>
                    <a:pt x="200" y="268"/>
                    <a:pt x="200" y="270"/>
                    <a:pt x="202" y="271"/>
                  </a:cubicBezTo>
                  <a:lnTo>
                    <a:pt x="202" y="271"/>
                  </a:lnTo>
                  <a:cubicBezTo>
                    <a:pt x="205" y="276"/>
                    <a:pt x="208" y="281"/>
                    <a:pt x="213" y="286"/>
                  </a:cubicBezTo>
                  <a:lnTo>
                    <a:pt x="213" y="286"/>
                  </a:lnTo>
                  <a:cubicBezTo>
                    <a:pt x="214" y="288"/>
                    <a:pt x="215" y="289"/>
                    <a:pt x="215" y="290"/>
                  </a:cubicBezTo>
                  <a:lnTo>
                    <a:pt x="215" y="290"/>
                  </a:lnTo>
                  <a:cubicBezTo>
                    <a:pt x="219" y="294"/>
                    <a:pt x="223" y="298"/>
                    <a:pt x="226" y="302"/>
                  </a:cubicBezTo>
                  <a:lnTo>
                    <a:pt x="226" y="302"/>
                  </a:lnTo>
                  <a:cubicBezTo>
                    <a:pt x="228" y="304"/>
                    <a:pt x="229" y="306"/>
                    <a:pt x="231" y="307"/>
                  </a:cubicBezTo>
                  <a:lnTo>
                    <a:pt x="231" y="307"/>
                  </a:lnTo>
                  <a:cubicBezTo>
                    <a:pt x="234" y="312"/>
                    <a:pt x="238" y="316"/>
                    <a:pt x="243" y="320"/>
                  </a:cubicBezTo>
                  <a:lnTo>
                    <a:pt x="243" y="320"/>
                  </a:lnTo>
                  <a:cubicBezTo>
                    <a:pt x="244" y="321"/>
                    <a:pt x="244" y="322"/>
                    <a:pt x="245" y="323"/>
                  </a:cubicBezTo>
                  <a:lnTo>
                    <a:pt x="245" y="323"/>
                  </a:lnTo>
                  <a:cubicBezTo>
                    <a:pt x="251" y="328"/>
                    <a:pt x="257" y="334"/>
                    <a:pt x="263" y="339"/>
                  </a:cubicBezTo>
                  <a:lnTo>
                    <a:pt x="263" y="472"/>
                  </a:lnTo>
                  <a:lnTo>
                    <a:pt x="385" y="543"/>
                  </a:lnTo>
                  <a:lnTo>
                    <a:pt x="499" y="477"/>
                  </a:lnTo>
                  <a:lnTo>
                    <a:pt x="499" y="477"/>
                  </a:lnTo>
                  <a:cubicBezTo>
                    <a:pt x="511" y="482"/>
                    <a:pt x="524" y="486"/>
                    <a:pt x="537" y="490"/>
                  </a:cubicBezTo>
                  <a:lnTo>
                    <a:pt x="537" y="490"/>
                  </a:lnTo>
                  <a:cubicBezTo>
                    <a:pt x="540" y="491"/>
                    <a:pt x="544" y="492"/>
                    <a:pt x="549" y="494"/>
                  </a:cubicBezTo>
                  <a:lnTo>
                    <a:pt x="549" y="494"/>
                  </a:lnTo>
                  <a:cubicBezTo>
                    <a:pt x="555" y="496"/>
                    <a:pt x="562" y="498"/>
                    <a:pt x="569" y="500"/>
                  </a:cubicBezTo>
                  <a:lnTo>
                    <a:pt x="569" y="500"/>
                  </a:lnTo>
                  <a:cubicBezTo>
                    <a:pt x="573" y="501"/>
                    <a:pt x="577" y="502"/>
                    <a:pt x="581" y="503"/>
                  </a:cubicBezTo>
                  <a:lnTo>
                    <a:pt x="581" y="503"/>
                  </a:lnTo>
                  <a:cubicBezTo>
                    <a:pt x="589" y="505"/>
                    <a:pt x="596" y="507"/>
                    <a:pt x="603" y="509"/>
                  </a:cubicBezTo>
                  <a:lnTo>
                    <a:pt x="603" y="509"/>
                  </a:lnTo>
                  <a:cubicBezTo>
                    <a:pt x="607" y="510"/>
                    <a:pt x="611" y="511"/>
                    <a:pt x="616" y="512"/>
                  </a:cubicBezTo>
                  <a:lnTo>
                    <a:pt x="616" y="512"/>
                  </a:lnTo>
                  <a:cubicBezTo>
                    <a:pt x="624" y="514"/>
                    <a:pt x="632" y="516"/>
                    <a:pt x="640" y="518"/>
                  </a:cubicBezTo>
                  <a:lnTo>
                    <a:pt x="640" y="518"/>
                  </a:lnTo>
                  <a:cubicBezTo>
                    <a:pt x="643" y="518"/>
                    <a:pt x="646" y="519"/>
                    <a:pt x="650" y="520"/>
                  </a:cubicBezTo>
                  <a:lnTo>
                    <a:pt x="650" y="520"/>
                  </a:lnTo>
                  <a:cubicBezTo>
                    <a:pt x="661" y="523"/>
                    <a:pt x="672" y="524"/>
                    <a:pt x="684" y="527"/>
                  </a:cubicBezTo>
                  <a:lnTo>
                    <a:pt x="684" y="527"/>
                  </a:lnTo>
                  <a:cubicBezTo>
                    <a:pt x="691" y="528"/>
                    <a:pt x="698" y="529"/>
                    <a:pt x="705" y="530"/>
                  </a:cubicBezTo>
                  <a:lnTo>
                    <a:pt x="705" y="530"/>
                  </a:lnTo>
                  <a:cubicBezTo>
                    <a:pt x="709" y="531"/>
                    <a:pt x="712" y="531"/>
                    <a:pt x="716" y="532"/>
                  </a:cubicBezTo>
                  <a:lnTo>
                    <a:pt x="716" y="532"/>
                  </a:lnTo>
                  <a:cubicBezTo>
                    <a:pt x="727" y="534"/>
                    <a:pt x="737" y="535"/>
                    <a:pt x="748" y="537"/>
                  </a:cubicBezTo>
                  <a:lnTo>
                    <a:pt x="748" y="629"/>
                  </a:lnTo>
                  <a:lnTo>
                    <a:pt x="1083" y="629"/>
                  </a:lnTo>
                  <a:lnTo>
                    <a:pt x="1084" y="537"/>
                  </a:lnTo>
                  <a:lnTo>
                    <a:pt x="1084" y="537"/>
                  </a:lnTo>
                  <a:cubicBezTo>
                    <a:pt x="1092" y="536"/>
                    <a:pt x="1099" y="534"/>
                    <a:pt x="1108" y="533"/>
                  </a:cubicBezTo>
                  <a:lnTo>
                    <a:pt x="1108" y="533"/>
                  </a:lnTo>
                  <a:cubicBezTo>
                    <a:pt x="1115" y="532"/>
                    <a:pt x="1123" y="531"/>
                    <a:pt x="1131" y="530"/>
                  </a:cubicBezTo>
                  <a:lnTo>
                    <a:pt x="1131" y="530"/>
                  </a:lnTo>
                  <a:cubicBezTo>
                    <a:pt x="1135" y="529"/>
                    <a:pt x="1139" y="528"/>
                    <a:pt x="1144" y="527"/>
                  </a:cubicBezTo>
                  <a:lnTo>
                    <a:pt x="1144" y="527"/>
                  </a:lnTo>
                  <a:cubicBezTo>
                    <a:pt x="1152" y="526"/>
                    <a:pt x="1161" y="524"/>
                    <a:pt x="1170" y="522"/>
                  </a:cubicBezTo>
                  <a:lnTo>
                    <a:pt x="1170" y="522"/>
                  </a:lnTo>
                  <a:cubicBezTo>
                    <a:pt x="1173" y="521"/>
                    <a:pt x="1176" y="521"/>
                    <a:pt x="1179" y="520"/>
                  </a:cubicBezTo>
                  <a:lnTo>
                    <a:pt x="1179" y="520"/>
                  </a:lnTo>
                  <a:cubicBezTo>
                    <a:pt x="1191" y="518"/>
                    <a:pt x="1203" y="515"/>
                    <a:pt x="1216" y="512"/>
                  </a:cubicBezTo>
                  <a:lnTo>
                    <a:pt x="1216" y="512"/>
                  </a:lnTo>
                  <a:cubicBezTo>
                    <a:pt x="1219" y="512"/>
                    <a:pt x="1222" y="510"/>
                    <a:pt x="1226" y="510"/>
                  </a:cubicBezTo>
                  <a:lnTo>
                    <a:pt x="1226" y="510"/>
                  </a:lnTo>
                  <a:cubicBezTo>
                    <a:pt x="1235" y="507"/>
                    <a:pt x="1243" y="505"/>
                    <a:pt x="1252" y="503"/>
                  </a:cubicBezTo>
                  <a:lnTo>
                    <a:pt x="1252" y="503"/>
                  </a:lnTo>
                  <a:cubicBezTo>
                    <a:pt x="1256" y="502"/>
                    <a:pt x="1260" y="500"/>
                    <a:pt x="1265" y="499"/>
                  </a:cubicBezTo>
                  <a:lnTo>
                    <a:pt x="1265" y="499"/>
                  </a:lnTo>
                  <a:cubicBezTo>
                    <a:pt x="1273" y="497"/>
                    <a:pt x="1280" y="495"/>
                    <a:pt x="1288" y="492"/>
                  </a:cubicBezTo>
                  <a:lnTo>
                    <a:pt x="1288" y="492"/>
                  </a:lnTo>
                  <a:cubicBezTo>
                    <a:pt x="1292" y="491"/>
                    <a:pt x="1296" y="490"/>
                    <a:pt x="1299" y="488"/>
                  </a:cubicBezTo>
                  <a:lnTo>
                    <a:pt x="1299" y="488"/>
                  </a:lnTo>
                  <a:cubicBezTo>
                    <a:pt x="1310" y="485"/>
                    <a:pt x="1321" y="481"/>
                    <a:pt x="1333" y="477"/>
                  </a:cubicBezTo>
                  <a:lnTo>
                    <a:pt x="1446" y="543"/>
                  </a:lnTo>
                  <a:lnTo>
                    <a:pt x="1571" y="470"/>
                  </a:lnTo>
                  <a:lnTo>
                    <a:pt x="1571" y="339"/>
                  </a:lnTo>
                  <a:lnTo>
                    <a:pt x="1571" y="339"/>
                  </a:lnTo>
                  <a:cubicBezTo>
                    <a:pt x="1608" y="305"/>
                    <a:pt x="1637" y="270"/>
                    <a:pt x="1657" y="233"/>
                  </a:cubicBezTo>
                  <a:lnTo>
                    <a:pt x="1657" y="233"/>
                  </a:lnTo>
                  <a:cubicBezTo>
                    <a:pt x="1664" y="220"/>
                    <a:pt x="1670" y="208"/>
                    <a:pt x="1675" y="195"/>
                  </a:cubicBezTo>
                  <a:lnTo>
                    <a:pt x="1835" y="195"/>
                  </a:lnTo>
                  <a:lnTo>
                    <a:pt x="1836" y="0"/>
                  </a:lnTo>
                  <a:lnTo>
                    <a:pt x="1837" y="337"/>
                  </a:lnTo>
                  <a:lnTo>
                    <a:pt x="1836" y="531"/>
                  </a:lnTo>
                  <a:lnTo>
                    <a:pt x="1684" y="531"/>
                  </a:lnTo>
                  <a:lnTo>
                    <a:pt x="1685" y="741"/>
                  </a:lnTo>
                  <a:lnTo>
                    <a:pt x="1447" y="879"/>
                  </a:lnTo>
                  <a:lnTo>
                    <a:pt x="1334" y="813"/>
                  </a:lnTo>
                  <a:lnTo>
                    <a:pt x="1334" y="813"/>
                  </a:lnTo>
                  <a:cubicBezTo>
                    <a:pt x="1323" y="817"/>
                    <a:pt x="1311" y="821"/>
                    <a:pt x="1300" y="825"/>
                  </a:cubicBezTo>
                  <a:lnTo>
                    <a:pt x="1300" y="825"/>
                  </a:lnTo>
                  <a:cubicBezTo>
                    <a:pt x="1297" y="826"/>
                    <a:pt x="1293" y="827"/>
                    <a:pt x="1289" y="828"/>
                  </a:cubicBezTo>
                  <a:lnTo>
                    <a:pt x="1289" y="828"/>
                  </a:lnTo>
                  <a:cubicBezTo>
                    <a:pt x="1281" y="831"/>
                    <a:pt x="1273" y="833"/>
                    <a:pt x="1265" y="836"/>
                  </a:cubicBezTo>
                  <a:lnTo>
                    <a:pt x="1265" y="836"/>
                  </a:lnTo>
                  <a:cubicBezTo>
                    <a:pt x="1263" y="836"/>
                    <a:pt x="1261" y="837"/>
                    <a:pt x="1259" y="838"/>
                  </a:cubicBezTo>
                  <a:lnTo>
                    <a:pt x="1259" y="838"/>
                  </a:lnTo>
                  <a:cubicBezTo>
                    <a:pt x="1257" y="838"/>
                    <a:pt x="1256" y="838"/>
                    <a:pt x="1253" y="839"/>
                  </a:cubicBezTo>
                  <a:lnTo>
                    <a:pt x="1253" y="839"/>
                  </a:lnTo>
                  <a:cubicBezTo>
                    <a:pt x="1245" y="842"/>
                    <a:pt x="1236" y="844"/>
                    <a:pt x="1226" y="846"/>
                  </a:cubicBezTo>
                  <a:lnTo>
                    <a:pt x="1226" y="846"/>
                  </a:lnTo>
                  <a:cubicBezTo>
                    <a:pt x="1223" y="847"/>
                    <a:pt x="1220" y="848"/>
                    <a:pt x="1216" y="849"/>
                  </a:cubicBezTo>
                  <a:lnTo>
                    <a:pt x="1216" y="849"/>
                  </a:lnTo>
                  <a:cubicBezTo>
                    <a:pt x="1204" y="851"/>
                    <a:pt x="1192" y="854"/>
                    <a:pt x="1179" y="857"/>
                  </a:cubicBezTo>
                  <a:lnTo>
                    <a:pt x="1179" y="857"/>
                  </a:lnTo>
                  <a:cubicBezTo>
                    <a:pt x="1179" y="857"/>
                    <a:pt x="1179" y="858"/>
                    <a:pt x="1178" y="858"/>
                  </a:cubicBezTo>
                  <a:lnTo>
                    <a:pt x="1178" y="858"/>
                  </a:lnTo>
                  <a:cubicBezTo>
                    <a:pt x="1176" y="858"/>
                    <a:pt x="1174" y="858"/>
                    <a:pt x="1171" y="859"/>
                  </a:cubicBezTo>
                  <a:lnTo>
                    <a:pt x="1171" y="859"/>
                  </a:lnTo>
                  <a:cubicBezTo>
                    <a:pt x="1162" y="860"/>
                    <a:pt x="1154" y="862"/>
                    <a:pt x="1144" y="864"/>
                  </a:cubicBezTo>
                  <a:lnTo>
                    <a:pt x="1144" y="864"/>
                  </a:lnTo>
                  <a:cubicBezTo>
                    <a:pt x="1140" y="864"/>
                    <a:pt x="1136" y="865"/>
                    <a:pt x="1132" y="866"/>
                  </a:cubicBezTo>
                  <a:lnTo>
                    <a:pt x="1132" y="866"/>
                  </a:lnTo>
                  <a:cubicBezTo>
                    <a:pt x="1124" y="867"/>
                    <a:pt x="1116" y="868"/>
                    <a:pt x="1108" y="869"/>
                  </a:cubicBezTo>
                  <a:lnTo>
                    <a:pt x="1108" y="869"/>
                  </a:lnTo>
                  <a:cubicBezTo>
                    <a:pt x="1106" y="870"/>
                    <a:pt x="1104" y="870"/>
                    <a:pt x="1102" y="870"/>
                  </a:cubicBezTo>
                  <a:lnTo>
                    <a:pt x="1102" y="870"/>
                  </a:lnTo>
                  <a:cubicBezTo>
                    <a:pt x="1096" y="871"/>
                    <a:pt x="1091" y="872"/>
                    <a:pt x="1085" y="873"/>
                  </a:cubicBezTo>
                  <a:lnTo>
                    <a:pt x="1084" y="966"/>
                  </a:lnTo>
                  <a:lnTo>
                    <a:pt x="748" y="966"/>
                  </a:lnTo>
                  <a:lnTo>
                    <a:pt x="748" y="873"/>
                  </a:lnTo>
                  <a:lnTo>
                    <a:pt x="748" y="873"/>
                  </a:lnTo>
                  <a:cubicBezTo>
                    <a:pt x="738" y="871"/>
                    <a:pt x="727" y="870"/>
                    <a:pt x="717" y="868"/>
                  </a:cubicBezTo>
                  <a:lnTo>
                    <a:pt x="717" y="868"/>
                  </a:lnTo>
                  <a:cubicBezTo>
                    <a:pt x="713" y="868"/>
                    <a:pt x="710" y="867"/>
                    <a:pt x="706" y="867"/>
                  </a:cubicBezTo>
                  <a:lnTo>
                    <a:pt x="706" y="867"/>
                  </a:lnTo>
                  <a:cubicBezTo>
                    <a:pt x="700" y="866"/>
                    <a:pt x="692" y="864"/>
                    <a:pt x="686" y="863"/>
                  </a:cubicBezTo>
                  <a:lnTo>
                    <a:pt x="686" y="863"/>
                  </a:lnTo>
                  <a:cubicBezTo>
                    <a:pt x="685" y="863"/>
                    <a:pt x="685" y="863"/>
                    <a:pt x="685" y="863"/>
                  </a:cubicBezTo>
                  <a:lnTo>
                    <a:pt x="685" y="863"/>
                  </a:lnTo>
                  <a:cubicBezTo>
                    <a:pt x="674" y="861"/>
                    <a:pt x="662" y="859"/>
                    <a:pt x="651" y="856"/>
                  </a:cubicBezTo>
                  <a:lnTo>
                    <a:pt x="651" y="856"/>
                  </a:lnTo>
                  <a:cubicBezTo>
                    <a:pt x="647" y="856"/>
                    <a:pt x="644" y="854"/>
                    <a:pt x="641" y="854"/>
                  </a:cubicBezTo>
                  <a:lnTo>
                    <a:pt x="641" y="854"/>
                  </a:lnTo>
                  <a:cubicBezTo>
                    <a:pt x="632" y="852"/>
                    <a:pt x="624" y="850"/>
                    <a:pt x="616" y="849"/>
                  </a:cubicBezTo>
                  <a:lnTo>
                    <a:pt x="616" y="849"/>
                  </a:lnTo>
                  <a:cubicBezTo>
                    <a:pt x="612" y="848"/>
                    <a:pt x="608" y="846"/>
                    <a:pt x="604" y="845"/>
                  </a:cubicBezTo>
                  <a:lnTo>
                    <a:pt x="604" y="845"/>
                  </a:lnTo>
                  <a:cubicBezTo>
                    <a:pt x="597" y="843"/>
                    <a:pt x="590" y="842"/>
                    <a:pt x="582" y="840"/>
                  </a:cubicBezTo>
                  <a:lnTo>
                    <a:pt x="582" y="840"/>
                  </a:lnTo>
                  <a:cubicBezTo>
                    <a:pt x="579" y="838"/>
                    <a:pt x="574" y="838"/>
                    <a:pt x="570" y="836"/>
                  </a:cubicBezTo>
                  <a:lnTo>
                    <a:pt x="570" y="836"/>
                  </a:lnTo>
                  <a:cubicBezTo>
                    <a:pt x="563" y="834"/>
                    <a:pt x="556" y="832"/>
                    <a:pt x="549" y="830"/>
                  </a:cubicBezTo>
                  <a:lnTo>
                    <a:pt x="549" y="830"/>
                  </a:lnTo>
                  <a:cubicBezTo>
                    <a:pt x="547" y="829"/>
                    <a:pt x="544" y="828"/>
                    <a:pt x="542" y="828"/>
                  </a:cubicBezTo>
                  <a:lnTo>
                    <a:pt x="542" y="828"/>
                  </a:lnTo>
                  <a:cubicBezTo>
                    <a:pt x="540" y="827"/>
                    <a:pt x="539" y="826"/>
                    <a:pt x="537" y="826"/>
                  </a:cubicBezTo>
                  <a:lnTo>
                    <a:pt x="537" y="826"/>
                  </a:lnTo>
                  <a:cubicBezTo>
                    <a:pt x="525" y="822"/>
                    <a:pt x="512" y="818"/>
                    <a:pt x="500" y="813"/>
                  </a:cubicBezTo>
                  <a:lnTo>
                    <a:pt x="386" y="879"/>
                  </a:lnTo>
                  <a:lnTo>
                    <a:pt x="150" y="741"/>
                  </a:lnTo>
                  <a:lnTo>
                    <a:pt x="149" y="531"/>
                  </a:lnTo>
                  <a:lnTo>
                    <a:pt x="1" y="531"/>
                  </a:lnTo>
                  <a:lnTo>
                    <a:pt x="0" y="195"/>
                  </a:lnTo>
                </a:path>
              </a:pathLst>
            </a:custGeom>
            <a:solidFill>
              <a:schemeClr val="accent4">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3" name="Freeform 93">
              <a:extLst>
                <a:ext uri="{FF2B5EF4-FFF2-40B4-BE49-F238E27FC236}">
                  <a16:creationId xmlns:a16="http://schemas.microsoft.com/office/drawing/2014/main" id="{18C4CE30-5C86-AB41-B44A-173ACBEB4EC1}"/>
                </a:ext>
              </a:extLst>
            </p:cNvPr>
            <p:cNvSpPr>
              <a:spLocks noChangeArrowheads="1"/>
            </p:cNvSpPr>
            <p:nvPr/>
          </p:nvSpPr>
          <p:spPr bwMode="auto">
            <a:xfrm>
              <a:off x="14000536" y="7972678"/>
              <a:ext cx="1201087" cy="694154"/>
            </a:xfrm>
            <a:custGeom>
              <a:avLst/>
              <a:gdLst>
                <a:gd name="T0" fmla="*/ 685 w 1837"/>
                <a:gd name="T1" fmla="*/ 666 h 1064"/>
                <a:gd name="T2" fmla="*/ 685 w 1837"/>
                <a:gd name="T3" fmla="*/ 666 h 1064"/>
                <a:gd name="T4" fmla="*/ 1149 w 1837"/>
                <a:gd name="T5" fmla="*/ 666 h 1064"/>
                <a:gd name="T6" fmla="*/ 1149 w 1837"/>
                <a:gd name="T7" fmla="*/ 666 h 1064"/>
                <a:gd name="T8" fmla="*/ 1150 w 1837"/>
                <a:gd name="T9" fmla="*/ 397 h 1064"/>
                <a:gd name="T10" fmla="*/ 1150 w 1837"/>
                <a:gd name="T11" fmla="*/ 397 h 1064"/>
                <a:gd name="T12" fmla="*/ 687 w 1837"/>
                <a:gd name="T13" fmla="*/ 397 h 1064"/>
                <a:gd name="T14" fmla="*/ 687 w 1837"/>
                <a:gd name="T15" fmla="*/ 397 h 1064"/>
                <a:gd name="T16" fmla="*/ 685 w 1837"/>
                <a:gd name="T17" fmla="*/ 666 h 1064"/>
                <a:gd name="T18" fmla="*/ 160 w 1837"/>
                <a:gd name="T19" fmla="*/ 629 h 1064"/>
                <a:gd name="T20" fmla="*/ 0 w 1837"/>
                <a:gd name="T21" fmla="*/ 629 h 1064"/>
                <a:gd name="T22" fmla="*/ 1 w 1837"/>
                <a:gd name="T23" fmla="*/ 434 h 1064"/>
                <a:gd name="T24" fmla="*/ 162 w 1837"/>
                <a:gd name="T25" fmla="*/ 434 h 1064"/>
                <a:gd name="T26" fmla="*/ 162 w 1837"/>
                <a:gd name="T27" fmla="*/ 434 h 1064"/>
                <a:gd name="T28" fmla="*/ 265 w 1837"/>
                <a:gd name="T29" fmla="*/ 291 h 1064"/>
                <a:gd name="T30" fmla="*/ 152 w 1837"/>
                <a:gd name="T31" fmla="*/ 225 h 1064"/>
                <a:gd name="T32" fmla="*/ 390 w 1837"/>
                <a:gd name="T33" fmla="*/ 87 h 1064"/>
                <a:gd name="T34" fmla="*/ 503 w 1837"/>
                <a:gd name="T35" fmla="*/ 153 h 1064"/>
                <a:gd name="T36" fmla="*/ 503 w 1837"/>
                <a:gd name="T37" fmla="*/ 153 h 1064"/>
                <a:gd name="T38" fmla="*/ 753 w 1837"/>
                <a:gd name="T39" fmla="*/ 93 h 1064"/>
                <a:gd name="T40" fmla="*/ 753 w 1837"/>
                <a:gd name="T41" fmla="*/ 0 h 1064"/>
                <a:gd name="T42" fmla="*/ 1089 w 1837"/>
                <a:gd name="T43" fmla="*/ 0 h 1064"/>
                <a:gd name="T44" fmla="*/ 1088 w 1837"/>
                <a:gd name="T45" fmla="*/ 93 h 1064"/>
                <a:gd name="T46" fmla="*/ 1088 w 1837"/>
                <a:gd name="T47" fmla="*/ 93 h 1064"/>
                <a:gd name="T48" fmla="*/ 1337 w 1837"/>
                <a:gd name="T49" fmla="*/ 153 h 1064"/>
                <a:gd name="T50" fmla="*/ 1451 w 1837"/>
                <a:gd name="T51" fmla="*/ 87 h 1064"/>
                <a:gd name="T52" fmla="*/ 1687 w 1837"/>
                <a:gd name="T53" fmla="*/ 225 h 1064"/>
                <a:gd name="T54" fmla="*/ 1573 w 1837"/>
                <a:gd name="T55" fmla="*/ 291 h 1064"/>
                <a:gd name="T56" fmla="*/ 1573 w 1837"/>
                <a:gd name="T57" fmla="*/ 291 h 1064"/>
                <a:gd name="T58" fmla="*/ 1676 w 1837"/>
                <a:gd name="T59" fmla="*/ 434 h 1064"/>
                <a:gd name="T60" fmla="*/ 1836 w 1837"/>
                <a:gd name="T61" fmla="*/ 434 h 1064"/>
                <a:gd name="T62" fmla="*/ 1835 w 1837"/>
                <a:gd name="T63" fmla="*/ 629 h 1064"/>
                <a:gd name="T64" fmla="*/ 1675 w 1837"/>
                <a:gd name="T65" fmla="*/ 629 h 1064"/>
                <a:gd name="T66" fmla="*/ 1675 w 1837"/>
                <a:gd name="T67" fmla="*/ 629 h 1064"/>
                <a:gd name="T68" fmla="*/ 1571 w 1837"/>
                <a:gd name="T69" fmla="*/ 773 h 1064"/>
                <a:gd name="T70" fmla="*/ 1684 w 1837"/>
                <a:gd name="T71" fmla="*/ 839 h 1064"/>
                <a:gd name="T72" fmla="*/ 1446 w 1837"/>
                <a:gd name="T73" fmla="*/ 977 h 1064"/>
                <a:gd name="T74" fmla="*/ 1333 w 1837"/>
                <a:gd name="T75" fmla="*/ 911 h 1064"/>
                <a:gd name="T76" fmla="*/ 1333 w 1837"/>
                <a:gd name="T77" fmla="*/ 911 h 1064"/>
                <a:gd name="T78" fmla="*/ 1084 w 1837"/>
                <a:gd name="T79" fmla="*/ 971 h 1064"/>
                <a:gd name="T80" fmla="*/ 1083 w 1837"/>
                <a:gd name="T81" fmla="*/ 1063 h 1064"/>
                <a:gd name="T82" fmla="*/ 747 w 1837"/>
                <a:gd name="T83" fmla="*/ 1063 h 1064"/>
                <a:gd name="T84" fmla="*/ 748 w 1837"/>
                <a:gd name="T85" fmla="*/ 971 h 1064"/>
                <a:gd name="T86" fmla="*/ 748 w 1837"/>
                <a:gd name="T87" fmla="*/ 971 h 1064"/>
                <a:gd name="T88" fmla="*/ 499 w 1837"/>
                <a:gd name="T89" fmla="*/ 911 h 1064"/>
                <a:gd name="T90" fmla="*/ 385 w 1837"/>
                <a:gd name="T91" fmla="*/ 977 h 1064"/>
                <a:gd name="T92" fmla="*/ 149 w 1837"/>
                <a:gd name="T93" fmla="*/ 839 h 1064"/>
                <a:gd name="T94" fmla="*/ 263 w 1837"/>
                <a:gd name="T95" fmla="*/ 773 h 1064"/>
                <a:gd name="T96" fmla="*/ 263 w 1837"/>
                <a:gd name="T97" fmla="*/ 773 h 1064"/>
                <a:gd name="T98" fmla="*/ 160 w 1837"/>
                <a:gd name="T99" fmla="*/ 629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7" h="1064">
                  <a:moveTo>
                    <a:pt x="685" y="666"/>
                  </a:moveTo>
                  <a:lnTo>
                    <a:pt x="685" y="666"/>
                  </a:lnTo>
                  <a:cubicBezTo>
                    <a:pt x="813" y="740"/>
                    <a:pt x="1021" y="740"/>
                    <a:pt x="1149" y="666"/>
                  </a:cubicBezTo>
                  <a:lnTo>
                    <a:pt x="1149" y="666"/>
                  </a:lnTo>
                  <a:cubicBezTo>
                    <a:pt x="1277" y="592"/>
                    <a:pt x="1279" y="472"/>
                    <a:pt x="1150" y="397"/>
                  </a:cubicBezTo>
                  <a:lnTo>
                    <a:pt x="1150" y="397"/>
                  </a:lnTo>
                  <a:cubicBezTo>
                    <a:pt x="1023" y="323"/>
                    <a:pt x="815" y="323"/>
                    <a:pt x="687" y="397"/>
                  </a:cubicBezTo>
                  <a:lnTo>
                    <a:pt x="687" y="397"/>
                  </a:lnTo>
                  <a:cubicBezTo>
                    <a:pt x="559" y="472"/>
                    <a:pt x="558" y="592"/>
                    <a:pt x="685" y="666"/>
                  </a:cubicBezTo>
                  <a:close/>
                  <a:moveTo>
                    <a:pt x="160" y="629"/>
                  </a:moveTo>
                  <a:lnTo>
                    <a:pt x="0" y="629"/>
                  </a:lnTo>
                  <a:lnTo>
                    <a:pt x="1" y="434"/>
                  </a:lnTo>
                  <a:lnTo>
                    <a:pt x="162" y="434"/>
                  </a:lnTo>
                  <a:lnTo>
                    <a:pt x="162" y="434"/>
                  </a:lnTo>
                  <a:cubicBezTo>
                    <a:pt x="181" y="384"/>
                    <a:pt x="215" y="335"/>
                    <a:pt x="265" y="291"/>
                  </a:cubicBezTo>
                  <a:lnTo>
                    <a:pt x="152" y="225"/>
                  </a:lnTo>
                  <a:lnTo>
                    <a:pt x="390" y="87"/>
                  </a:lnTo>
                  <a:lnTo>
                    <a:pt x="503" y="153"/>
                  </a:lnTo>
                  <a:lnTo>
                    <a:pt x="503" y="153"/>
                  </a:lnTo>
                  <a:cubicBezTo>
                    <a:pt x="581" y="124"/>
                    <a:pt x="665" y="104"/>
                    <a:pt x="753" y="93"/>
                  </a:cubicBezTo>
                  <a:lnTo>
                    <a:pt x="753" y="0"/>
                  </a:lnTo>
                  <a:lnTo>
                    <a:pt x="1089" y="0"/>
                  </a:lnTo>
                  <a:lnTo>
                    <a:pt x="1088" y="93"/>
                  </a:lnTo>
                  <a:lnTo>
                    <a:pt x="1088" y="93"/>
                  </a:lnTo>
                  <a:cubicBezTo>
                    <a:pt x="1175" y="104"/>
                    <a:pt x="1260" y="124"/>
                    <a:pt x="1337" y="153"/>
                  </a:cubicBezTo>
                  <a:lnTo>
                    <a:pt x="1451" y="87"/>
                  </a:lnTo>
                  <a:lnTo>
                    <a:pt x="1687" y="225"/>
                  </a:lnTo>
                  <a:lnTo>
                    <a:pt x="1573" y="291"/>
                  </a:lnTo>
                  <a:lnTo>
                    <a:pt x="1573" y="291"/>
                  </a:lnTo>
                  <a:cubicBezTo>
                    <a:pt x="1623" y="335"/>
                    <a:pt x="1657" y="384"/>
                    <a:pt x="1676" y="434"/>
                  </a:cubicBezTo>
                  <a:lnTo>
                    <a:pt x="1836" y="434"/>
                  </a:lnTo>
                  <a:lnTo>
                    <a:pt x="1835" y="629"/>
                  </a:lnTo>
                  <a:lnTo>
                    <a:pt x="1675" y="629"/>
                  </a:lnTo>
                  <a:lnTo>
                    <a:pt x="1675" y="629"/>
                  </a:lnTo>
                  <a:cubicBezTo>
                    <a:pt x="1656" y="679"/>
                    <a:pt x="1621" y="729"/>
                    <a:pt x="1571" y="773"/>
                  </a:cubicBezTo>
                  <a:lnTo>
                    <a:pt x="1684" y="839"/>
                  </a:lnTo>
                  <a:lnTo>
                    <a:pt x="1446" y="977"/>
                  </a:lnTo>
                  <a:lnTo>
                    <a:pt x="1333" y="911"/>
                  </a:lnTo>
                  <a:lnTo>
                    <a:pt x="1333" y="911"/>
                  </a:lnTo>
                  <a:cubicBezTo>
                    <a:pt x="1255" y="940"/>
                    <a:pt x="1170" y="960"/>
                    <a:pt x="1084" y="971"/>
                  </a:cubicBezTo>
                  <a:lnTo>
                    <a:pt x="1083" y="1063"/>
                  </a:lnTo>
                  <a:lnTo>
                    <a:pt x="747" y="1063"/>
                  </a:lnTo>
                  <a:lnTo>
                    <a:pt x="748" y="971"/>
                  </a:lnTo>
                  <a:lnTo>
                    <a:pt x="748" y="971"/>
                  </a:lnTo>
                  <a:cubicBezTo>
                    <a:pt x="661" y="960"/>
                    <a:pt x="577" y="940"/>
                    <a:pt x="499" y="911"/>
                  </a:cubicBezTo>
                  <a:lnTo>
                    <a:pt x="385" y="977"/>
                  </a:lnTo>
                  <a:lnTo>
                    <a:pt x="149" y="839"/>
                  </a:lnTo>
                  <a:lnTo>
                    <a:pt x="263" y="773"/>
                  </a:lnTo>
                  <a:lnTo>
                    <a:pt x="263" y="773"/>
                  </a:lnTo>
                  <a:cubicBezTo>
                    <a:pt x="213" y="729"/>
                    <a:pt x="179" y="679"/>
                    <a:pt x="160" y="629"/>
                  </a:cubicBezTo>
                  <a:close/>
                </a:path>
              </a:pathLst>
            </a:custGeom>
            <a:solidFill>
              <a:schemeClr val="accent4"/>
            </a:solidFill>
            <a:ln>
              <a:noFill/>
            </a:ln>
            <a:effectLst/>
          </p:spPr>
          <p:txBody>
            <a:bodyPr wrap="none" anchor="ctr"/>
            <a:lstStyle/>
            <a:p>
              <a:endParaRPr lang="en-US" sz="6532" dirty="0">
                <a:latin typeface="Lato Light" panose="020F0502020204030203" pitchFamily="34" charset="0"/>
              </a:endParaRPr>
            </a:p>
          </p:txBody>
        </p:sp>
        <p:sp>
          <p:nvSpPr>
            <p:cNvPr id="84" name="Freeform 352">
              <a:extLst>
                <a:ext uri="{FF2B5EF4-FFF2-40B4-BE49-F238E27FC236}">
                  <a16:creationId xmlns:a16="http://schemas.microsoft.com/office/drawing/2014/main" id="{CD9E5BC3-0CD2-1947-86F1-57BF058B4838}"/>
                </a:ext>
              </a:extLst>
            </p:cNvPr>
            <p:cNvSpPr>
              <a:spLocks noChangeArrowheads="1"/>
            </p:cNvSpPr>
            <p:nvPr/>
          </p:nvSpPr>
          <p:spPr bwMode="auto">
            <a:xfrm>
              <a:off x="8021029" y="4311816"/>
              <a:ext cx="2390651" cy="3681026"/>
            </a:xfrm>
            <a:custGeom>
              <a:avLst/>
              <a:gdLst>
                <a:gd name="T0" fmla="*/ 3658 w 3659"/>
                <a:gd name="T1" fmla="*/ 0 h 5634"/>
                <a:gd name="T2" fmla="*/ 3658 w 3659"/>
                <a:gd name="T3" fmla="*/ 0 h 5634"/>
                <a:gd name="T4" fmla="*/ 3266 w 3659"/>
                <a:gd name="T5" fmla="*/ 2701 h 5634"/>
                <a:gd name="T6" fmla="*/ 3266 w 3659"/>
                <a:gd name="T7" fmla="*/ 2701 h 5634"/>
                <a:gd name="T8" fmla="*/ 2124 w 3659"/>
                <a:gd name="T9" fmla="*/ 5178 h 5634"/>
                <a:gd name="T10" fmla="*/ 1829 w 3659"/>
                <a:gd name="T11" fmla="*/ 5633 h 5634"/>
                <a:gd name="T12" fmla="*/ 1829 w 3659"/>
                <a:gd name="T13" fmla="*/ 5633 h 5634"/>
                <a:gd name="T14" fmla="*/ 1131 w 3659"/>
                <a:gd name="T15" fmla="*/ 5245 h 5634"/>
                <a:gd name="T16" fmla="*/ 1131 w 3659"/>
                <a:gd name="T17" fmla="*/ 5245 h 5634"/>
                <a:gd name="T18" fmla="*/ 501 w 3659"/>
                <a:gd name="T19" fmla="*/ 4584 h 5634"/>
                <a:gd name="T20" fmla="*/ 501 w 3659"/>
                <a:gd name="T21" fmla="*/ 4584 h 5634"/>
                <a:gd name="T22" fmla="*/ 0 w 3659"/>
                <a:gd name="T23" fmla="*/ 2969 h 5634"/>
                <a:gd name="T24" fmla="*/ 0 w 3659"/>
                <a:gd name="T25" fmla="*/ 2113 h 5634"/>
                <a:gd name="T26" fmla="*/ 0 w 3659"/>
                <a:gd name="T27" fmla="*/ 2113 h 5634"/>
                <a:gd name="T28" fmla="*/ 1380 w 3659"/>
                <a:gd name="T29" fmla="*/ 1482 h 5634"/>
                <a:gd name="T30" fmla="*/ 1829 w 3659"/>
                <a:gd name="T31" fmla="*/ 705 h 5634"/>
                <a:gd name="T32" fmla="*/ 1829 w 3659"/>
                <a:gd name="T33" fmla="*/ 705 h 5634"/>
                <a:gd name="T34" fmla="*/ 2429 w 3659"/>
                <a:gd name="T35" fmla="*/ 866 h 5634"/>
                <a:gd name="T36" fmla="*/ 2429 w 3659"/>
                <a:gd name="T37" fmla="*/ 866 h 5634"/>
                <a:gd name="T38" fmla="*/ 3421 w 3659"/>
                <a:gd name="T39" fmla="*/ 345 h 5634"/>
                <a:gd name="T40" fmla="*/ 3658 w 3659"/>
                <a:gd name="T41" fmla="*/ 0 h 5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9" h="5634">
                  <a:moveTo>
                    <a:pt x="3658" y="0"/>
                  </a:moveTo>
                  <a:lnTo>
                    <a:pt x="3658" y="0"/>
                  </a:lnTo>
                  <a:cubicBezTo>
                    <a:pt x="3658" y="919"/>
                    <a:pt x="3525" y="1829"/>
                    <a:pt x="3266" y="2701"/>
                  </a:cubicBezTo>
                  <a:lnTo>
                    <a:pt x="3266" y="2701"/>
                  </a:lnTo>
                  <a:cubicBezTo>
                    <a:pt x="3008" y="3574"/>
                    <a:pt x="2624" y="4407"/>
                    <a:pt x="2124" y="5178"/>
                  </a:cubicBezTo>
                  <a:lnTo>
                    <a:pt x="1829" y="5633"/>
                  </a:lnTo>
                  <a:lnTo>
                    <a:pt x="1829" y="5633"/>
                  </a:lnTo>
                  <a:cubicBezTo>
                    <a:pt x="1575" y="5536"/>
                    <a:pt x="1341" y="5404"/>
                    <a:pt x="1131" y="5245"/>
                  </a:cubicBezTo>
                  <a:lnTo>
                    <a:pt x="1131" y="5245"/>
                  </a:lnTo>
                  <a:cubicBezTo>
                    <a:pt x="886" y="5059"/>
                    <a:pt x="673" y="4835"/>
                    <a:pt x="501" y="4584"/>
                  </a:cubicBezTo>
                  <a:lnTo>
                    <a:pt x="501" y="4584"/>
                  </a:lnTo>
                  <a:cubicBezTo>
                    <a:pt x="181" y="4119"/>
                    <a:pt x="0" y="3560"/>
                    <a:pt x="0" y="2969"/>
                  </a:cubicBezTo>
                  <a:lnTo>
                    <a:pt x="0" y="2113"/>
                  </a:lnTo>
                  <a:lnTo>
                    <a:pt x="0" y="2113"/>
                  </a:lnTo>
                  <a:cubicBezTo>
                    <a:pt x="548" y="2218"/>
                    <a:pt x="1101" y="1965"/>
                    <a:pt x="1380" y="1482"/>
                  </a:cubicBezTo>
                  <a:lnTo>
                    <a:pt x="1829" y="705"/>
                  </a:lnTo>
                  <a:lnTo>
                    <a:pt x="1829" y="705"/>
                  </a:lnTo>
                  <a:cubicBezTo>
                    <a:pt x="2018" y="813"/>
                    <a:pt x="2224" y="866"/>
                    <a:pt x="2429" y="866"/>
                  </a:cubicBezTo>
                  <a:lnTo>
                    <a:pt x="2429" y="866"/>
                  </a:lnTo>
                  <a:cubicBezTo>
                    <a:pt x="2813" y="866"/>
                    <a:pt x="3189" y="682"/>
                    <a:pt x="3421" y="345"/>
                  </a:cubicBezTo>
                  <a:lnTo>
                    <a:pt x="3658" y="0"/>
                  </a:lnTo>
                </a:path>
              </a:pathLst>
            </a:custGeom>
            <a:solidFill>
              <a:schemeClr val="accent3"/>
            </a:solidFill>
            <a:ln>
              <a:noFill/>
            </a:ln>
            <a:effectLst/>
          </p:spPr>
          <p:txBody>
            <a:bodyPr wrap="none" anchor="ctr"/>
            <a:lstStyle/>
            <a:p>
              <a:endParaRPr lang="en-US" sz="6532" dirty="0">
                <a:latin typeface="Lato Light" panose="020F0502020204030203" pitchFamily="34" charset="0"/>
              </a:endParaRPr>
            </a:p>
          </p:txBody>
        </p:sp>
        <p:sp>
          <p:nvSpPr>
            <p:cNvPr id="85" name="Freeform 353">
              <a:extLst>
                <a:ext uri="{FF2B5EF4-FFF2-40B4-BE49-F238E27FC236}">
                  <a16:creationId xmlns:a16="http://schemas.microsoft.com/office/drawing/2014/main" id="{928F2470-8D84-934C-B530-151322FFDE11}"/>
                </a:ext>
              </a:extLst>
            </p:cNvPr>
            <p:cNvSpPr>
              <a:spLocks noChangeArrowheads="1"/>
            </p:cNvSpPr>
            <p:nvPr/>
          </p:nvSpPr>
          <p:spPr bwMode="auto">
            <a:xfrm>
              <a:off x="7620667" y="4084270"/>
              <a:ext cx="2788133" cy="3655105"/>
            </a:xfrm>
            <a:custGeom>
              <a:avLst/>
              <a:gdLst>
                <a:gd name="T0" fmla="*/ 4268 w 4269"/>
                <a:gd name="T1" fmla="*/ 352 h 5597"/>
                <a:gd name="T2" fmla="*/ 4031 w 4269"/>
                <a:gd name="T3" fmla="*/ 697 h 5597"/>
                <a:gd name="T4" fmla="*/ 4031 w 4269"/>
                <a:gd name="T5" fmla="*/ 697 h 5597"/>
                <a:gd name="T6" fmla="*/ 3039 w 4269"/>
                <a:gd name="T7" fmla="*/ 1217 h 5597"/>
                <a:gd name="T8" fmla="*/ 3039 w 4269"/>
                <a:gd name="T9" fmla="*/ 1217 h 5597"/>
                <a:gd name="T10" fmla="*/ 2439 w 4269"/>
                <a:gd name="T11" fmla="*/ 1056 h 5597"/>
                <a:gd name="T12" fmla="*/ 1990 w 4269"/>
                <a:gd name="T13" fmla="*/ 1834 h 5597"/>
                <a:gd name="T14" fmla="*/ 1990 w 4269"/>
                <a:gd name="T15" fmla="*/ 1834 h 5597"/>
                <a:gd name="T16" fmla="*/ 609 w 4269"/>
                <a:gd name="T17" fmla="*/ 2464 h 5597"/>
                <a:gd name="T18" fmla="*/ 610 w 4269"/>
                <a:gd name="T19" fmla="*/ 3320 h 5597"/>
                <a:gd name="T20" fmla="*/ 610 w 4269"/>
                <a:gd name="T21" fmla="*/ 3320 h 5597"/>
                <a:gd name="T22" fmla="*/ 1111 w 4269"/>
                <a:gd name="T23" fmla="*/ 4936 h 5597"/>
                <a:gd name="T24" fmla="*/ 1111 w 4269"/>
                <a:gd name="T25" fmla="*/ 4936 h 5597"/>
                <a:gd name="T26" fmla="*/ 1741 w 4269"/>
                <a:gd name="T27" fmla="*/ 5596 h 5597"/>
                <a:gd name="T28" fmla="*/ 1741 w 4269"/>
                <a:gd name="T29" fmla="*/ 5596 h 5597"/>
                <a:gd name="T30" fmla="*/ 0 w 4269"/>
                <a:gd name="T31" fmla="*/ 2969 h 5597"/>
                <a:gd name="T32" fmla="*/ 0 w 4269"/>
                <a:gd name="T33" fmla="*/ 2112 h 5597"/>
                <a:gd name="T34" fmla="*/ 0 w 4269"/>
                <a:gd name="T35" fmla="*/ 2112 h 5597"/>
                <a:gd name="T36" fmla="*/ 1380 w 4269"/>
                <a:gd name="T37" fmla="*/ 1482 h 5597"/>
                <a:gd name="T38" fmla="*/ 1829 w 4269"/>
                <a:gd name="T39" fmla="*/ 704 h 5597"/>
                <a:gd name="T40" fmla="*/ 1829 w 4269"/>
                <a:gd name="T41" fmla="*/ 704 h 5597"/>
                <a:gd name="T42" fmla="*/ 3422 w 4269"/>
                <a:gd name="T43" fmla="*/ 344 h 5597"/>
                <a:gd name="T44" fmla="*/ 3658 w 4269"/>
                <a:gd name="T45" fmla="*/ 0 h 5597"/>
                <a:gd name="T46" fmla="*/ 4268 w 4269"/>
                <a:gd name="T47" fmla="*/ 352 h 5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9" h="5597">
                  <a:moveTo>
                    <a:pt x="4268" y="352"/>
                  </a:moveTo>
                  <a:lnTo>
                    <a:pt x="4031" y="697"/>
                  </a:lnTo>
                  <a:lnTo>
                    <a:pt x="4031" y="697"/>
                  </a:lnTo>
                  <a:cubicBezTo>
                    <a:pt x="3799" y="1033"/>
                    <a:pt x="3423" y="1217"/>
                    <a:pt x="3039" y="1217"/>
                  </a:cubicBezTo>
                  <a:lnTo>
                    <a:pt x="3039" y="1217"/>
                  </a:lnTo>
                  <a:cubicBezTo>
                    <a:pt x="2834" y="1217"/>
                    <a:pt x="2628" y="1165"/>
                    <a:pt x="2439" y="1056"/>
                  </a:cubicBezTo>
                  <a:lnTo>
                    <a:pt x="1990" y="1834"/>
                  </a:lnTo>
                  <a:lnTo>
                    <a:pt x="1990" y="1834"/>
                  </a:lnTo>
                  <a:cubicBezTo>
                    <a:pt x="1711" y="2316"/>
                    <a:pt x="1157" y="2569"/>
                    <a:pt x="609" y="2464"/>
                  </a:cubicBezTo>
                  <a:lnTo>
                    <a:pt x="610" y="3320"/>
                  </a:lnTo>
                  <a:lnTo>
                    <a:pt x="610" y="3320"/>
                  </a:lnTo>
                  <a:cubicBezTo>
                    <a:pt x="610" y="3911"/>
                    <a:pt x="791" y="4471"/>
                    <a:pt x="1111" y="4936"/>
                  </a:cubicBezTo>
                  <a:lnTo>
                    <a:pt x="1111" y="4936"/>
                  </a:lnTo>
                  <a:cubicBezTo>
                    <a:pt x="1283" y="5187"/>
                    <a:pt x="1496" y="5410"/>
                    <a:pt x="1741" y="5596"/>
                  </a:cubicBezTo>
                  <a:lnTo>
                    <a:pt x="1741" y="5596"/>
                  </a:lnTo>
                  <a:cubicBezTo>
                    <a:pt x="689" y="5150"/>
                    <a:pt x="0" y="4118"/>
                    <a:pt x="0" y="2969"/>
                  </a:cubicBezTo>
                  <a:lnTo>
                    <a:pt x="0" y="2112"/>
                  </a:lnTo>
                  <a:lnTo>
                    <a:pt x="0" y="2112"/>
                  </a:lnTo>
                  <a:cubicBezTo>
                    <a:pt x="548" y="2217"/>
                    <a:pt x="1102" y="1964"/>
                    <a:pt x="1380" y="1482"/>
                  </a:cubicBezTo>
                  <a:lnTo>
                    <a:pt x="1829" y="704"/>
                  </a:lnTo>
                  <a:lnTo>
                    <a:pt x="1829" y="704"/>
                  </a:lnTo>
                  <a:cubicBezTo>
                    <a:pt x="2373" y="1018"/>
                    <a:pt x="3066" y="861"/>
                    <a:pt x="3422" y="344"/>
                  </a:cubicBezTo>
                  <a:lnTo>
                    <a:pt x="3658" y="0"/>
                  </a:lnTo>
                  <a:lnTo>
                    <a:pt x="4268" y="352"/>
                  </a:lnTo>
                </a:path>
              </a:pathLst>
            </a:custGeom>
            <a:solidFill>
              <a:schemeClr val="accent3">
                <a:lumMod val="75000"/>
              </a:schemeClr>
            </a:solidFill>
            <a:ln>
              <a:noFill/>
            </a:ln>
            <a:effectLst/>
          </p:spPr>
          <p:txBody>
            <a:bodyPr wrap="none" anchor="ctr"/>
            <a:lstStyle/>
            <a:p>
              <a:endParaRPr lang="en-US" sz="6532" dirty="0">
                <a:latin typeface="Lato Light" panose="020F0502020204030203" pitchFamily="34" charset="0"/>
              </a:endParaRPr>
            </a:p>
          </p:txBody>
        </p:sp>
        <p:sp>
          <p:nvSpPr>
            <p:cNvPr id="86" name="Freeform 354">
              <a:extLst>
                <a:ext uri="{FF2B5EF4-FFF2-40B4-BE49-F238E27FC236}">
                  <a16:creationId xmlns:a16="http://schemas.microsoft.com/office/drawing/2014/main" id="{29A9A20B-E892-9743-A3D1-ECB61F46F8E0}"/>
                </a:ext>
              </a:extLst>
            </p:cNvPr>
            <p:cNvSpPr>
              <a:spLocks noChangeArrowheads="1"/>
            </p:cNvSpPr>
            <p:nvPr/>
          </p:nvSpPr>
          <p:spPr bwMode="auto">
            <a:xfrm>
              <a:off x="8666217" y="4968523"/>
              <a:ext cx="1610090" cy="2027733"/>
            </a:xfrm>
            <a:custGeom>
              <a:avLst/>
              <a:gdLst>
                <a:gd name="T0" fmla="*/ 526 w 2463"/>
                <a:gd name="T1" fmla="*/ 3105 h 3106"/>
                <a:gd name="T2" fmla="*/ 526 w 2463"/>
                <a:gd name="T3" fmla="*/ 3105 h 3106"/>
                <a:gd name="T4" fmla="*/ 0 w 2463"/>
                <a:gd name="T5" fmla="*/ 2649 h 3106"/>
                <a:gd name="T6" fmla="*/ 0 w 2463"/>
                <a:gd name="T7" fmla="*/ 2649 h 3106"/>
                <a:gd name="T8" fmla="*/ 3 w 2463"/>
                <a:gd name="T9" fmla="*/ 2644 h 3106"/>
                <a:gd name="T10" fmla="*/ 3 w 2463"/>
                <a:gd name="T11" fmla="*/ 2644 h 3106"/>
                <a:gd name="T12" fmla="*/ 526 w 2463"/>
                <a:gd name="T13" fmla="*/ 3105 h 3106"/>
                <a:gd name="T14" fmla="*/ 842 w 2463"/>
                <a:gd name="T15" fmla="*/ 2465 h 3106"/>
                <a:gd name="T16" fmla="*/ 842 w 2463"/>
                <a:gd name="T17" fmla="*/ 2465 h 3106"/>
                <a:gd name="T18" fmla="*/ 842 w 2463"/>
                <a:gd name="T19" fmla="*/ 2464 h 3106"/>
                <a:gd name="T20" fmla="*/ 842 w 2463"/>
                <a:gd name="T21" fmla="*/ 2464 h 3106"/>
                <a:gd name="T22" fmla="*/ 2062 w 2463"/>
                <a:gd name="T23" fmla="*/ 0 h 3106"/>
                <a:gd name="T24" fmla="*/ 2462 w 2463"/>
                <a:gd name="T25" fmla="*/ 231 h 3106"/>
                <a:gd name="T26" fmla="*/ 2062 w 2463"/>
                <a:gd name="T27" fmla="*/ 0 h 3106"/>
                <a:gd name="T28" fmla="*/ 2062 w 2463"/>
                <a:gd name="T29" fmla="*/ 0 h 3106"/>
                <a:gd name="T30" fmla="*/ 842 w 2463"/>
                <a:gd name="T31" fmla="*/ 2465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3" h="3106">
                  <a:moveTo>
                    <a:pt x="526" y="3105"/>
                  </a:moveTo>
                  <a:lnTo>
                    <a:pt x="526" y="3105"/>
                  </a:lnTo>
                  <a:cubicBezTo>
                    <a:pt x="370" y="2918"/>
                    <a:pt x="194" y="2769"/>
                    <a:pt x="0" y="2649"/>
                  </a:cubicBezTo>
                  <a:lnTo>
                    <a:pt x="0" y="2649"/>
                  </a:lnTo>
                  <a:cubicBezTo>
                    <a:pt x="1" y="2648"/>
                    <a:pt x="2" y="2646"/>
                    <a:pt x="3" y="2644"/>
                  </a:cubicBezTo>
                  <a:lnTo>
                    <a:pt x="3" y="2644"/>
                  </a:lnTo>
                  <a:cubicBezTo>
                    <a:pt x="200" y="2765"/>
                    <a:pt x="376" y="2922"/>
                    <a:pt x="526" y="3105"/>
                  </a:cubicBezTo>
                  <a:close/>
                  <a:moveTo>
                    <a:pt x="842" y="2465"/>
                  </a:moveTo>
                  <a:lnTo>
                    <a:pt x="842" y="2465"/>
                  </a:lnTo>
                  <a:lnTo>
                    <a:pt x="842" y="2464"/>
                  </a:lnTo>
                  <a:lnTo>
                    <a:pt x="842" y="2464"/>
                  </a:lnTo>
                  <a:cubicBezTo>
                    <a:pt x="849" y="2426"/>
                    <a:pt x="1156" y="498"/>
                    <a:pt x="2062" y="0"/>
                  </a:cubicBezTo>
                  <a:lnTo>
                    <a:pt x="2462" y="231"/>
                  </a:lnTo>
                  <a:lnTo>
                    <a:pt x="2062" y="0"/>
                  </a:lnTo>
                  <a:lnTo>
                    <a:pt x="2062" y="0"/>
                  </a:lnTo>
                  <a:cubicBezTo>
                    <a:pt x="1147" y="504"/>
                    <a:pt x="842" y="2465"/>
                    <a:pt x="842" y="2465"/>
                  </a:cubicBezTo>
                  <a:close/>
                </a:path>
              </a:pathLst>
            </a:custGeom>
            <a:solidFill>
              <a:srgbClr val="94C86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7" name="Freeform 358">
              <a:extLst>
                <a:ext uri="{FF2B5EF4-FFF2-40B4-BE49-F238E27FC236}">
                  <a16:creationId xmlns:a16="http://schemas.microsoft.com/office/drawing/2014/main" id="{15A4BB08-0D68-1D46-B7B5-EAFA7A00B4F4}"/>
                </a:ext>
              </a:extLst>
            </p:cNvPr>
            <p:cNvSpPr>
              <a:spLocks noChangeArrowheads="1"/>
            </p:cNvSpPr>
            <p:nvPr/>
          </p:nvSpPr>
          <p:spPr bwMode="auto">
            <a:xfrm>
              <a:off x="8971529" y="4795705"/>
              <a:ext cx="1342221" cy="1356622"/>
            </a:xfrm>
            <a:custGeom>
              <a:avLst/>
              <a:gdLst>
                <a:gd name="T0" fmla="*/ 0 w 2056"/>
                <a:gd name="T1" fmla="*/ 2077 h 2078"/>
                <a:gd name="T2" fmla="*/ 0 w 2056"/>
                <a:gd name="T3" fmla="*/ 2077 h 2078"/>
                <a:gd name="T4" fmla="*/ 490 w 2056"/>
                <a:gd name="T5" fmla="*/ 725 h 2078"/>
                <a:gd name="T6" fmla="*/ 490 w 2056"/>
                <a:gd name="T7" fmla="*/ 725 h 2078"/>
                <a:gd name="T8" fmla="*/ 0 w 2056"/>
                <a:gd name="T9" fmla="*/ 2077 h 2078"/>
                <a:gd name="T10" fmla="*/ 491 w 2056"/>
                <a:gd name="T11" fmla="*/ 724 h 2078"/>
                <a:gd name="T12" fmla="*/ 491 w 2056"/>
                <a:gd name="T13" fmla="*/ 724 h 2078"/>
                <a:gd name="T14" fmla="*/ 492 w 2056"/>
                <a:gd name="T15" fmla="*/ 722 h 2078"/>
                <a:gd name="T16" fmla="*/ 492 w 2056"/>
                <a:gd name="T17" fmla="*/ 722 h 2078"/>
                <a:gd name="T18" fmla="*/ 491 w 2056"/>
                <a:gd name="T19" fmla="*/ 724 h 2078"/>
                <a:gd name="T20" fmla="*/ 2055 w 2056"/>
                <a:gd name="T21" fmla="*/ 529 h 2078"/>
                <a:gd name="T22" fmla="*/ 1140 w 2056"/>
                <a:gd name="T23" fmla="*/ 0 h 2078"/>
                <a:gd name="T24" fmla="*/ 1141 w 2056"/>
                <a:gd name="T25" fmla="*/ 0 h 2078"/>
                <a:gd name="T26" fmla="*/ 2055 w 2056"/>
                <a:gd name="T27" fmla="*/ 529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56" h="2078">
                  <a:moveTo>
                    <a:pt x="0" y="2077"/>
                  </a:moveTo>
                  <a:lnTo>
                    <a:pt x="0" y="2077"/>
                  </a:lnTo>
                  <a:cubicBezTo>
                    <a:pt x="83" y="1721"/>
                    <a:pt x="239" y="1180"/>
                    <a:pt x="490" y="725"/>
                  </a:cubicBezTo>
                  <a:lnTo>
                    <a:pt x="490" y="725"/>
                  </a:lnTo>
                  <a:cubicBezTo>
                    <a:pt x="239" y="1180"/>
                    <a:pt x="83" y="1720"/>
                    <a:pt x="0" y="2077"/>
                  </a:cubicBezTo>
                  <a:close/>
                  <a:moveTo>
                    <a:pt x="491" y="724"/>
                  </a:moveTo>
                  <a:lnTo>
                    <a:pt x="491" y="724"/>
                  </a:lnTo>
                  <a:cubicBezTo>
                    <a:pt x="491" y="724"/>
                    <a:pt x="491" y="723"/>
                    <a:pt x="492" y="722"/>
                  </a:cubicBezTo>
                  <a:lnTo>
                    <a:pt x="492" y="722"/>
                  </a:lnTo>
                  <a:cubicBezTo>
                    <a:pt x="491" y="723"/>
                    <a:pt x="491" y="724"/>
                    <a:pt x="491" y="724"/>
                  </a:cubicBezTo>
                  <a:close/>
                  <a:moveTo>
                    <a:pt x="2055" y="529"/>
                  </a:moveTo>
                  <a:lnTo>
                    <a:pt x="1140" y="0"/>
                  </a:lnTo>
                  <a:lnTo>
                    <a:pt x="1141" y="0"/>
                  </a:lnTo>
                  <a:lnTo>
                    <a:pt x="2055" y="529"/>
                  </a:lnTo>
                  <a:close/>
                </a:path>
              </a:pathLst>
            </a:custGeom>
            <a:solidFill>
              <a:srgbClr val="94C86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8" name="Freeform 359">
              <a:extLst>
                <a:ext uri="{FF2B5EF4-FFF2-40B4-BE49-F238E27FC236}">
                  <a16:creationId xmlns:a16="http://schemas.microsoft.com/office/drawing/2014/main" id="{D6BD5613-5335-3E4D-A277-2F937B319607}"/>
                </a:ext>
              </a:extLst>
            </p:cNvPr>
            <p:cNvSpPr>
              <a:spLocks noChangeArrowheads="1"/>
            </p:cNvSpPr>
            <p:nvPr/>
          </p:nvSpPr>
          <p:spPr bwMode="auto">
            <a:xfrm>
              <a:off x="8954246" y="4795705"/>
              <a:ext cx="1359503" cy="1428630"/>
            </a:xfrm>
            <a:custGeom>
              <a:avLst/>
              <a:gdLst>
                <a:gd name="T0" fmla="*/ 0 w 2081"/>
                <a:gd name="T1" fmla="*/ 2188 h 2189"/>
                <a:gd name="T2" fmla="*/ 0 w 2081"/>
                <a:gd name="T3" fmla="*/ 2188 h 2189"/>
                <a:gd name="T4" fmla="*/ 0 w 2081"/>
                <a:gd name="T5" fmla="*/ 2188 h 2189"/>
                <a:gd name="T6" fmla="*/ 25 w 2081"/>
                <a:gd name="T7" fmla="*/ 2077 h 2189"/>
                <a:gd name="T8" fmla="*/ 25 w 2081"/>
                <a:gd name="T9" fmla="*/ 2077 h 2189"/>
                <a:gd name="T10" fmla="*/ 0 w 2081"/>
                <a:gd name="T11" fmla="*/ 2188 h 2189"/>
                <a:gd name="T12" fmla="*/ 515 w 2081"/>
                <a:gd name="T13" fmla="*/ 725 h 2189"/>
                <a:gd name="T14" fmla="*/ 515 w 2081"/>
                <a:gd name="T15" fmla="*/ 725 h 2189"/>
                <a:gd name="T16" fmla="*/ 516 w 2081"/>
                <a:gd name="T17" fmla="*/ 724 h 2189"/>
                <a:gd name="T18" fmla="*/ 516 w 2081"/>
                <a:gd name="T19" fmla="*/ 724 h 2189"/>
                <a:gd name="T20" fmla="*/ 515 w 2081"/>
                <a:gd name="T21" fmla="*/ 725 h 2189"/>
                <a:gd name="T22" fmla="*/ 517 w 2081"/>
                <a:gd name="T23" fmla="*/ 722 h 2189"/>
                <a:gd name="T24" fmla="*/ 517 w 2081"/>
                <a:gd name="T25" fmla="*/ 722 h 2189"/>
                <a:gd name="T26" fmla="*/ 1165 w 2081"/>
                <a:gd name="T27" fmla="*/ 0 h 2189"/>
                <a:gd name="T28" fmla="*/ 1165 w 2081"/>
                <a:gd name="T29" fmla="*/ 0 h 2189"/>
                <a:gd name="T30" fmla="*/ 1165 w 2081"/>
                <a:gd name="T31" fmla="*/ 0 h 2189"/>
                <a:gd name="T32" fmla="*/ 517 w 2081"/>
                <a:gd name="T33" fmla="*/ 722 h 2189"/>
                <a:gd name="T34" fmla="*/ 2080 w 2081"/>
                <a:gd name="T35" fmla="*/ 530 h 2189"/>
                <a:gd name="T36" fmla="*/ 2079 w 2081"/>
                <a:gd name="T37" fmla="*/ 529 h 2189"/>
                <a:gd name="T38" fmla="*/ 2079 w 2081"/>
                <a:gd name="T39" fmla="*/ 529 h 2189"/>
                <a:gd name="T40" fmla="*/ 2080 w 2081"/>
                <a:gd name="T41" fmla="*/ 529 h 2189"/>
                <a:gd name="T42" fmla="*/ 2080 w 2081"/>
                <a:gd name="T43" fmla="*/ 529 h 2189"/>
                <a:gd name="T44" fmla="*/ 2080 w 2081"/>
                <a:gd name="T45" fmla="*/ 530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81" h="2189">
                  <a:moveTo>
                    <a:pt x="0" y="2188"/>
                  </a:moveTo>
                  <a:lnTo>
                    <a:pt x="0" y="2188"/>
                  </a:lnTo>
                  <a:lnTo>
                    <a:pt x="0" y="2188"/>
                  </a:lnTo>
                  <a:cubicBezTo>
                    <a:pt x="7" y="2153"/>
                    <a:pt x="16" y="2116"/>
                    <a:pt x="25" y="2077"/>
                  </a:cubicBezTo>
                  <a:lnTo>
                    <a:pt x="25" y="2077"/>
                  </a:lnTo>
                  <a:cubicBezTo>
                    <a:pt x="16" y="2116"/>
                    <a:pt x="7" y="2154"/>
                    <a:pt x="0" y="2188"/>
                  </a:cubicBezTo>
                  <a:close/>
                  <a:moveTo>
                    <a:pt x="515" y="725"/>
                  </a:moveTo>
                  <a:lnTo>
                    <a:pt x="515" y="725"/>
                  </a:lnTo>
                  <a:lnTo>
                    <a:pt x="516" y="724"/>
                  </a:lnTo>
                  <a:lnTo>
                    <a:pt x="516" y="724"/>
                  </a:lnTo>
                  <a:lnTo>
                    <a:pt x="515" y="725"/>
                  </a:lnTo>
                  <a:close/>
                  <a:moveTo>
                    <a:pt x="517" y="722"/>
                  </a:moveTo>
                  <a:lnTo>
                    <a:pt x="517" y="722"/>
                  </a:lnTo>
                  <a:cubicBezTo>
                    <a:pt x="686" y="415"/>
                    <a:pt x="900" y="147"/>
                    <a:pt x="1165" y="0"/>
                  </a:cubicBezTo>
                  <a:lnTo>
                    <a:pt x="1165" y="0"/>
                  </a:lnTo>
                  <a:lnTo>
                    <a:pt x="1165" y="0"/>
                  </a:lnTo>
                  <a:cubicBezTo>
                    <a:pt x="900" y="147"/>
                    <a:pt x="686" y="415"/>
                    <a:pt x="517" y="722"/>
                  </a:cubicBezTo>
                  <a:close/>
                  <a:moveTo>
                    <a:pt x="2080" y="530"/>
                  </a:moveTo>
                  <a:lnTo>
                    <a:pt x="2079" y="529"/>
                  </a:lnTo>
                  <a:lnTo>
                    <a:pt x="2079" y="529"/>
                  </a:lnTo>
                  <a:lnTo>
                    <a:pt x="2080" y="529"/>
                  </a:lnTo>
                  <a:lnTo>
                    <a:pt x="2080" y="529"/>
                  </a:lnTo>
                  <a:lnTo>
                    <a:pt x="2080" y="530"/>
                  </a:lnTo>
                  <a:close/>
                </a:path>
              </a:pathLst>
            </a:custGeom>
            <a:solidFill>
              <a:srgbClr val="00A83B"/>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89" name="Freeform 365">
              <a:extLst>
                <a:ext uri="{FF2B5EF4-FFF2-40B4-BE49-F238E27FC236}">
                  <a16:creationId xmlns:a16="http://schemas.microsoft.com/office/drawing/2014/main" id="{4D53AFA5-3585-AE4A-9BAC-754C35BA39FA}"/>
                </a:ext>
              </a:extLst>
            </p:cNvPr>
            <p:cNvSpPr>
              <a:spLocks noChangeArrowheads="1"/>
            </p:cNvSpPr>
            <p:nvPr/>
          </p:nvSpPr>
          <p:spPr bwMode="auto">
            <a:xfrm>
              <a:off x="8421392" y="4968524"/>
              <a:ext cx="2191909" cy="2494342"/>
            </a:xfrm>
            <a:custGeom>
              <a:avLst/>
              <a:gdLst>
                <a:gd name="T0" fmla="*/ 103 w 3354"/>
                <a:gd name="T1" fmla="*/ 2503 h 3818"/>
                <a:gd name="T2" fmla="*/ 103 w 3354"/>
                <a:gd name="T3" fmla="*/ 2503 h 3818"/>
                <a:gd name="T4" fmla="*/ 100 w 3354"/>
                <a:gd name="T5" fmla="*/ 2502 h 3818"/>
                <a:gd name="T6" fmla="*/ 100 w 3354"/>
                <a:gd name="T7" fmla="*/ 2502 h 3818"/>
                <a:gd name="T8" fmla="*/ 100 w 3354"/>
                <a:gd name="T9" fmla="*/ 2502 h 3818"/>
                <a:gd name="T10" fmla="*/ 100 w 3354"/>
                <a:gd name="T11" fmla="*/ 2502 h 3818"/>
                <a:gd name="T12" fmla="*/ 0 w 3354"/>
                <a:gd name="T13" fmla="*/ 2465 h 3818"/>
                <a:gd name="T14" fmla="*/ 0 w 3354"/>
                <a:gd name="T15" fmla="*/ 2465 h 3818"/>
                <a:gd name="T16" fmla="*/ 12 w 3354"/>
                <a:gd name="T17" fmla="*/ 2436 h 3818"/>
                <a:gd name="T18" fmla="*/ 12 w 3354"/>
                <a:gd name="T19" fmla="*/ 2436 h 3818"/>
                <a:gd name="T20" fmla="*/ 259 w 3354"/>
                <a:gd name="T21" fmla="*/ 2045 h 3818"/>
                <a:gd name="T22" fmla="*/ 259 w 3354"/>
                <a:gd name="T23" fmla="*/ 2045 h 3818"/>
                <a:gd name="T24" fmla="*/ 521 w 3354"/>
                <a:gd name="T25" fmla="*/ 1822 h 3818"/>
                <a:gd name="T26" fmla="*/ 521 w 3354"/>
                <a:gd name="T27" fmla="*/ 1822 h 3818"/>
                <a:gd name="T28" fmla="*/ 595 w 3354"/>
                <a:gd name="T29" fmla="*/ 1770 h 3818"/>
                <a:gd name="T30" fmla="*/ 595 w 3354"/>
                <a:gd name="T31" fmla="*/ 1770 h 3818"/>
                <a:gd name="T32" fmla="*/ 609 w 3354"/>
                <a:gd name="T33" fmla="*/ 1761 h 3818"/>
                <a:gd name="T34" fmla="*/ 609 w 3354"/>
                <a:gd name="T35" fmla="*/ 1761 h 3818"/>
                <a:gd name="T36" fmla="*/ 609 w 3354"/>
                <a:gd name="T37" fmla="*/ 1761 h 3818"/>
                <a:gd name="T38" fmla="*/ 609 w 3354"/>
                <a:gd name="T39" fmla="*/ 1761 h 3818"/>
                <a:gd name="T40" fmla="*/ 609 w 3354"/>
                <a:gd name="T41" fmla="*/ 1761 h 3818"/>
                <a:gd name="T42" fmla="*/ 720 w 3354"/>
                <a:gd name="T43" fmla="*/ 1840 h 3818"/>
                <a:gd name="T44" fmla="*/ 720 w 3354"/>
                <a:gd name="T45" fmla="*/ 1840 h 3818"/>
                <a:gd name="T46" fmla="*/ 818 w 3354"/>
                <a:gd name="T47" fmla="*/ 1923 h 3818"/>
                <a:gd name="T48" fmla="*/ 818 w 3354"/>
                <a:gd name="T49" fmla="*/ 1923 h 3818"/>
                <a:gd name="T50" fmla="*/ 817 w 3354"/>
                <a:gd name="T51" fmla="*/ 1924 h 3818"/>
                <a:gd name="T52" fmla="*/ 817 w 3354"/>
                <a:gd name="T53" fmla="*/ 1924 h 3818"/>
                <a:gd name="T54" fmla="*/ 818 w 3354"/>
                <a:gd name="T55" fmla="*/ 1924 h 3818"/>
                <a:gd name="T56" fmla="*/ 818 w 3354"/>
                <a:gd name="T57" fmla="*/ 1924 h 3818"/>
                <a:gd name="T58" fmla="*/ 1219 w 3354"/>
                <a:gd name="T59" fmla="*/ 2465 h 3818"/>
                <a:gd name="T60" fmla="*/ 1219 w 3354"/>
                <a:gd name="T61" fmla="*/ 2465 h 3818"/>
                <a:gd name="T62" fmla="*/ 1219 w 3354"/>
                <a:gd name="T63" fmla="*/ 2464 h 3818"/>
                <a:gd name="T64" fmla="*/ 1219 w 3354"/>
                <a:gd name="T65" fmla="*/ 2464 h 3818"/>
                <a:gd name="T66" fmla="*/ 1219 w 3354"/>
                <a:gd name="T67" fmla="*/ 2465 h 3818"/>
                <a:gd name="T68" fmla="*/ 1219 w 3354"/>
                <a:gd name="T69" fmla="*/ 2465 h 3818"/>
                <a:gd name="T70" fmla="*/ 2439 w 3354"/>
                <a:gd name="T71" fmla="*/ 0 h 3818"/>
                <a:gd name="T72" fmla="*/ 2839 w 3354"/>
                <a:gd name="T73" fmla="*/ 231 h 3818"/>
                <a:gd name="T74" fmla="*/ 2897 w 3354"/>
                <a:gd name="T75" fmla="*/ 264 h 3818"/>
                <a:gd name="T76" fmla="*/ 2898 w 3354"/>
                <a:gd name="T77" fmla="*/ 265 h 3818"/>
                <a:gd name="T78" fmla="*/ 2898 w 3354"/>
                <a:gd name="T79" fmla="*/ 265 h 3818"/>
                <a:gd name="T80" fmla="*/ 3353 w 3354"/>
                <a:gd name="T81" fmla="*/ 528 h 3818"/>
                <a:gd name="T82" fmla="*/ 3353 w 3354"/>
                <a:gd name="T83" fmla="*/ 528 h 3818"/>
                <a:gd name="T84" fmla="*/ 1315 w 3354"/>
                <a:gd name="T85" fmla="*/ 3817 h 3818"/>
                <a:gd name="T86" fmla="*/ 1315 w 3354"/>
                <a:gd name="T87" fmla="*/ 3817 h 3818"/>
                <a:gd name="T88" fmla="*/ 1315 w 3354"/>
                <a:gd name="T89" fmla="*/ 3817 h 3818"/>
                <a:gd name="T90" fmla="*/ 1227 w 3354"/>
                <a:gd name="T91" fmla="*/ 3617 h 3818"/>
                <a:gd name="T92" fmla="*/ 1227 w 3354"/>
                <a:gd name="T93" fmla="*/ 3617 h 3818"/>
                <a:gd name="T94" fmla="*/ 972 w 3354"/>
                <a:gd name="T95" fmla="*/ 3192 h 3818"/>
                <a:gd name="T96" fmla="*/ 972 w 3354"/>
                <a:gd name="T97" fmla="*/ 3192 h 3818"/>
                <a:gd name="T98" fmla="*/ 903 w 3354"/>
                <a:gd name="T99" fmla="*/ 3105 h 3818"/>
                <a:gd name="T100" fmla="*/ 903 w 3354"/>
                <a:gd name="T101" fmla="*/ 3105 h 3818"/>
                <a:gd name="T102" fmla="*/ 380 w 3354"/>
                <a:gd name="T103" fmla="*/ 2644 h 3818"/>
                <a:gd name="T104" fmla="*/ 380 w 3354"/>
                <a:gd name="T105" fmla="*/ 2644 h 3818"/>
                <a:gd name="T106" fmla="*/ 380 w 3354"/>
                <a:gd name="T107" fmla="*/ 2644 h 3818"/>
                <a:gd name="T108" fmla="*/ 103 w 3354"/>
                <a:gd name="T109" fmla="*/ 2503 h 3818"/>
                <a:gd name="T110" fmla="*/ 741 w 3354"/>
                <a:gd name="T111" fmla="*/ 2154 h 3818"/>
                <a:gd name="T112" fmla="*/ 741 w 3354"/>
                <a:gd name="T113" fmla="*/ 2154 h 3818"/>
                <a:gd name="T114" fmla="*/ 764 w 3354"/>
                <a:gd name="T115" fmla="*/ 2200 h 3818"/>
                <a:gd name="T116" fmla="*/ 764 w 3354"/>
                <a:gd name="T117" fmla="*/ 2200 h 3818"/>
                <a:gd name="T118" fmla="*/ 764 w 3354"/>
                <a:gd name="T119" fmla="*/ 2200 h 3818"/>
                <a:gd name="T120" fmla="*/ 741 w 3354"/>
                <a:gd name="T121" fmla="*/ 2154 h 3818"/>
                <a:gd name="T122" fmla="*/ 0 w 3354"/>
                <a:gd name="T123" fmla="*/ 2465 h 3818"/>
                <a:gd name="T124" fmla="*/ 0 w 3354"/>
                <a:gd name="T125" fmla="*/ 2465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54" h="3818">
                  <a:moveTo>
                    <a:pt x="103" y="2503"/>
                  </a:moveTo>
                  <a:lnTo>
                    <a:pt x="103" y="2503"/>
                  </a:lnTo>
                  <a:cubicBezTo>
                    <a:pt x="101" y="2502"/>
                    <a:pt x="101" y="2502"/>
                    <a:pt x="100" y="2502"/>
                  </a:cubicBezTo>
                  <a:lnTo>
                    <a:pt x="100" y="2502"/>
                  </a:lnTo>
                  <a:lnTo>
                    <a:pt x="100" y="2502"/>
                  </a:lnTo>
                  <a:lnTo>
                    <a:pt x="100" y="2502"/>
                  </a:lnTo>
                  <a:cubicBezTo>
                    <a:pt x="67" y="2489"/>
                    <a:pt x="34" y="2477"/>
                    <a:pt x="0" y="2465"/>
                  </a:cubicBezTo>
                  <a:lnTo>
                    <a:pt x="0" y="2465"/>
                  </a:lnTo>
                  <a:cubicBezTo>
                    <a:pt x="4" y="2455"/>
                    <a:pt x="7" y="2446"/>
                    <a:pt x="12" y="2436"/>
                  </a:cubicBezTo>
                  <a:lnTo>
                    <a:pt x="12" y="2436"/>
                  </a:lnTo>
                  <a:cubicBezTo>
                    <a:pt x="65" y="2301"/>
                    <a:pt x="144" y="2170"/>
                    <a:pt x="259" y="2045"/>
                  </a:cubicBezTo>
                  <a:lnTo>
                    <a:pt x="259" y="2045"/>
                  </a:lnTo>
                  <a:cubicBezTo>
                    <a:pt x="327" y="1976"/>
                    <a:pt x="413" y="1900"/>
                    <a:pt x="521" y="1822"/>
                  </a:cubicBezTo>
                  <a:lnTo>
                    <a:pt x="521" y="1822"/>
                  </a:lnTo>
                  <a:cubicBezTo>
                    <a:pt x="544" y="1805"/>
                    <a:pt x="569" y="1788"/>
                    <a:pt x="595" y="1770"/>
                  </a:cubicBezTo>
                  <a:lnTo>
                    <a:pt x="595" y="1770"/>
                  </a:lnTo>
                  <a:cubicBezTo>
                    <a:pt x="599" y="1767"/>
                    <a:pt x="605" y="1764"/>
                    <a:pt x="609" y="1761"/>
                  </a:cubicBezTo>
                  <a:lnTo>
                    <a:pt x="609" y="1761"/>
                  </a:lnTo>
                  <a:lnTo>
                    <a:pt x="609" y="1761"/>
                  </a:lnTo>
                  <a:lnTo>
                    <a:pt x="609" y="1761"/>
                  </a:lnTo>
                  <a:lnTo>
                    <a:pt x="609" y="1761"/>
                  </a:lnTo>
                  <a:cubicBezTo>
                    <a:pt x="648" y="1786"/>
                    <a:pt x="684" y="1813"/>
                    <a:pt x="720" y="1840"/>
                  </a:cubicBezTo>
                  <a:lnTo>
                    <a:pt x="720" y="1840"/>
                  </a:lnTo>
                  <a:cubicBezTo>
                    <a:pt x="754" y="1867"/>
                    <a:pt x="786" y="1894"/>
                    <a:pt x="818" y="1923"/>
                  </a:cubicBezTo>
                  <a:lnTo>
                    <a:pt x="818" y="1923"/>
                  </a:lnTo>
                  <a:cubicBezTo>
                    <a:pt x="818" y="1923"/>
                    <a:pt x="818" y="1923"/>
                    <a:pt x="817" y="1924"/>
                  </a:cubicBezTo>
                  <a:lnTo>
                    <a:pt x="817" y="1924"/>
                  </a:lnTo>
                  <a:lnTo>
                    <a:pt x="818" y="1924"/>
                  </a:lnTo>
                  <a:lnTo>
                    <a:pt x="818" y="1924"/>
                  </a:lnTo>
                  <a:cubicBezTo>
                    <a:pt x="985" y="2074"/>
                    <a:pt x="1118" y="2255"/>
                    <a:pt x="1219" y="2465"/>
                  </a:cubicBezTo>
                  <a:lnTo>
                    <a:pt x="1219" y="2465"/>
                  </a:lnTo>
                  <a:cubicBezTo>
                    <a:pt x="1219" y="2465"/>
                    <a:pt x="1219" y="2465"/>
                    <a:pt x="1219" y="2464"/>
                  </a:cubicBezTo>
                  <a:lnTo>
                    <a:pt x="1219" y="2464"/>
                  </a:lnTo>
                  <a:lnTo>
                    <a:pt x="1219" y="2465"/>
                  </a:lnTo>
                  <a:lnTo>
                    <a:pt x="1219" y="2465"/>
                  </a:lnTo>
                  <a:cubicBezTo>
                    <a:pt x="1219" y="2465"/>
                    <a:pt x="1524" y="504"/>
                    <a:pt x="2439" y="0"/>
                  </a:cubicBezTo>
                  <a:lnTo>
                    <a:pt x="2839" y="231"/>
                  </a:lnTo>
                  <a:lnTo>
                    <a:pt x="2897" y="264"/>
                  </a:lnTo>
                  <a:lnTo>
                    <a:pt x="2898" y="265"/>
                  </a:lnTo>
                  <a:lnTo>
                    <a:pt x="2898" y="265"/>
                  </a:lnTo>
                  <a:lnTo>
                    <a:pt x="3353" y="528"/>
                  </a:lnTo>
                  <a:lnTo>
                    <a:pt x="3353" y="528"/>
                  </a:lnTo>
                  <a:cubicBezTo>
                    <a:pt x="2591" y="823"/>
                    <a:pt x="1814" y="2122"/>
                    <a:pt x="1315" y="3817"/>
                  </a:cubicBezTo>
                  <a:lnTo>
                    <a:pt x="1315" y="3817"/>
                  </a:lnTo>
                  <a:lnTo>
                    <a:pt x="1315" y="3817"/>
                  </a:lnTo>
                  <a:cubicBezTo>
                    <a:pt x="1288" y="3749"/>
                    <a:pt x="1259" y="3682"/>
                    <a:pt x="1227" y="3617"/>
                  </a:cubicBezTo>
                  <a:lnTo>
                    <a:pt x="1227" y="3617"/>
                  </a:lnTo>
                  <a:cubicBezTo>
                    <a:pt x="1151" y="3458"/>
                    <a:pt x="1066" y="3317"/>
                    <a:pt x="972" y="3192"/>
                  </a:cubicBezTo>
                  <a:lnTo>
                    <a:pt x="972" y="3192"/>
                  </a:lnTo>
                  <a:cubicBezTo>
                    <a:pt x="949" y="3162"/>
                    <a:pt x="926" y="3133"/>
                    <a:pt x="903" y="3105"/>
                  </a:cubicBezTo>
                  <a:lnTo>
                    <a:pt x="903" y="3105"/>
                  </a:lnTo>
                  <a:cubicBezTo>
                    <a:pt x="753" y="2922"/>
                    <a:pt x="577" y="2765"/>
                    <a:pt x="380" y="2644"/>
                  </a:cubicBezTo>
                  <a:lnTo>
                    <a:pt x="380" y="2644"/>
                  </a:lnTo>
                  <a:lnTo>
                    <a:pt x="380" y="2644"/>
                  </a:lnTo>
                  <a:cubicBezTo>
                    <a:pt x="292" y="2589"/>
                    <a:pt x="199" y="2542"/>
                    <a:pt x="103" y="2503"/>
                  </a:cubicBezTo>
                  <a:close/>
                  <a:moveTo>
                    <a:pt x="741" y="2154"/>
                  </a:moveTo>
                  <a:lnTo>
                    <a:pt x="741" y="2154"/>
                  </a:lnTo>
                  <a:cubicBezTo>
                    <a:pt x="749" y="2169"/>
                    <a:pt x="756" y="2185"/>
                    <a:pt x="764" y="2200"/>
                  </a:cubicBezTo>
                  <a:lnTo>
                    <a:pt x="764" y="2200"/>
                  </a:lnTo>
                  <a:lnTo>
                    <a:pt x="764" y="2200"/>
                  </a:lnTo>
                  <a:cubicBezTo>
                    <a:pt x="756" y="2185"/>
                    <a:pt x="749" y="2169"/>
                    <a:pt x="741" y="2154"/>
                  </a:cubicBezTo>
                  <a:close/>
                  <a:moveTo>
                    <a:pt x="0" y="2465"/>
                  </a:moveTo>
                  <a:lnTo>
                    <a:pt x="0" y="2465"/>
                  </a:lnTo>
                  <a:close/>
                </a:path>
              </a:pathLst>
            </a:custGeom>
            <a:solidFill>
              <a:schemeClr val="accent2"/>
            </a:solidFill>
            <a:ln>
              <a:noFill/>
            </a:ln>
            <a:effectLst/>
          </p:spPr>
          <p:txBody>
            <a:bodyPr wrap="none" anchor="ctr"/>
            <a:lstStyle/>
            <a:p>
              <a:endParaRPr lang="en-US" sz="6532" dirty="0">
                <a:latin typeface="Lato Light" panose="020F0502020204030203" pitchFamily="34" charset="0"/>
              </a:endParaRPr>
            </a:p>
          </p:txBody>
        </p:sp>
        <p:sp>
          <p:nvSpPr>
            <p:cNvPr id="90" name="Freeform 366">
              <a:extLst>
                <a:ext uri="{FF2B5EF4-FFF2-40B4-BE49-F238E27FC236}">
                  <a16:creationId xmlns:a16="http://schemas.microsoft.com/office/drawing/2014/main" id="{287819D0-4E20-6247-8372-FB0C5C23E712}"/>
                </a:ext>
              </a:extLst>
            </p:cNvPr>
            <p:cNvSpPr>
              <a:spLocks noChangeArrowheads="1"/>
            </p:cNvSpPr>
            <p:nvPr/>
          </p:nvSpPr>
          <p:spPr bwMode="auto">
            <a:xfrm>
              <a:off x="8954246" y="5141343"/>
              <a:ext cx="1359503" cy="1085873"/>
            </a:xfrm>
            <a:custGeom>
              <a:avLst/>
              <a:gdLst>
                <a:gd name="T0" fmla="*/ 1 w 2082"/>
                <a:gd name="T1" fmla="*/ 1660 h 1661"/>
                <a:gd name="T2" fmla="*/ 1 w 2082"/>
                <a:gd name="T3" fmla="*/ 1660 h 1661"/>
                <a:gd name="T4" fmla="*/ 0 w 2082"/>
                <a:gd name="T5" fmla="*/ 1660 h 1661"/>
                <a:gd name="T6" fmla="*/ 0 w 2082"/>
                <a:gd name="T7" fmla="*/ 1660 h 1661"/>
                <a:gd name="T8" fmla="*/ 1 w 2082"/>
                <a:gd name="T9" fmla="*/ 1659 h 1661"/>
                <a:gd name="T10" fmla="*/ 1 w 2082"/>
                <a:gd name="T11" fmla="*/ 1659 h 1661"/>
                <a:gd name="T12" fmla="*/ 1 w 2082"/>
                <a:gd name="T13" fmla="*/ 1659 h 1661"/>
                <a:gd name="T14" fmla="*/ 1 w 2082"/>
                <a:gd name="T15" fmla="*/ 1660 h 1661"/>
                <a:gd name="T16" fmla="*/ 2081 w 2082"/>
                <a:gd name="T17" fmla="*/ 1 h 1661"/>
                <a:gd name="T18" fmla="*/ 2080 w 2082"/>
                <a:gd name="T19" fmla="*/ 0 h 1661"/>
                <a:gd name="T20" fmla="*/ 2081 w 2082"/>
                <a:gd name="T21" fmla="*/ 1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2" h="1661">
                  <a:moveTo>
                    <a:pt x="1" y="1660"/>
                  </a:moveTo>
                  <a:lnTo>
                    <a:pt x="1" y="1660"/>
                  </a:lnTo>
                  <a:lnTo>
                    <a:pt x="0" y="1660"/>
                  </a:lnTo>
                  <a:lnTo>
                    <a:pt x="0" y="1660"/>
                  </a:lnTo>
                  <a:cubicBezTo>
                    <a:pt x="1" y="1659"/>
                    <a:pt x="1" y="1659"/>
                    <a:pt x="1" y="1659"/>
                  </a:cubicBezTo>
                  <a:lnTo>
                    <a:pt x="1" y="1659"/>
                  </a:lnTo>
                  <a:lnTo>
                    <a:pt x="1" y="1659"/>
                  </a:lnTo>
                  <a:cubicBezTo>
                    <a:pt x="1" y="1659"/>
                    <a:pt x="1" y="1659"/>
                    <a:pt x="1" y="1660"/>
                  </a:cubicBezTo>
                  <a:close/>
                  <a:moveTo>
                    <a:pt x="2081" y="1"/>
                  </a:moveTo>
                  <a:lnTo>
                    <a:pt x="2080" y="0"/>
                  </a:lnTo>
                  <a:lnTo>
                    <a:pt x="2081" y="1"/>
                  </a:lnTo>
                  <a:close/>
                </a:path>
              </a:pathLst>
            </a:custGeom>
            <a:solidFill>
              <a:srgbClr val="75BB2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1" name="Freeform 367">
              <a:extLst>
                <a:ext uri="{FF2B5EF4-FFF2-40B4-BE49-F238E27FC236}">
                  <a16:creationId xmlns:a16="http://schemas.microsoft.com/office/drawing/2014/main" id="{7C6A2F69-F3D9-5542-99BB-A2C72421BF5B}"/>
                </a:ext>
              </a:extLst>
            </p:cNvPr>
            <p:cNvSpPr>
              <a:spLocks noChangeArrowheads="1"/>
            </p:cNvSpPr>
            <p:nvPr/>
          </p:nvSpPr>
          <p:spPr bwMode="auto">
            <a:xfrm>
              <a:off x="8954246" y="5121180"/>
              <a:ext cx="1359503" cy="1460314"/>
            </a:xfrm>
            <a:custGeom>
              <a:avLst/>
              <a:gdLst>
                <a:gd name="T0" fmla="*/ 401 w 2080"/>
                <a:gd name="T1" fmla="*/ 2234 h 2235"/>
                <a:gd name="T2" fmla="*/ 401 w 2080"/>
                <a:gd name="T3" fmla="*/ 2234 h 2235"/>
                <a:gd name="T4" fmla="*/ 0 w 2080"/>
                <a:gd name="T5" fmla="*/ 1693 h 2235"/>
                <a:gd name="T6" fmla="*/ 0 w 2080"/>
                <a:gd name="T7" fmla="*/ 1693 h 2235"/>
                <a:gd name="T8" fmla="*/ 0 w 2080"/>
                <a:gd name="T9" fmla="*/ 1692 h 2235"/>
                <a:gd name="T10" fmla="*/ 0 w 2080"/>
                <a:gd name="T11" fmla="*/ 1692 h 2235"/>
                <a:gd name="T12" fmla="*/ 401 w 2080"/>
                <a:gd name="T13" fmla="*/ 2233 h 2235"/>
                <a:gd name="T14" fmla="*/ 401 w 2080"/>
                <a:gd name="T15" fmla="*/ 2233 h 2235"/>
                <a:gd name="T16" fmla="*/ 401 w 2080"/>
                <a:gd name="T17" fmla="*/ 2234 h 2235"/>
                <a:gd name="T18" fmla="*/ 2079 w 2080"/>
                <a:gd name="T19" fmla="*/ 33 h 2235"/>
                <a:gd name="T20" fmla="*/ 2021 w 2080"/>
                <a:gd name="T21" fmla="*/ 0 h 2235"/>
                <a:gd name="T22" fmla="*/ 2079 w 2080"/>
                <a:gd name="T23" fmla="*/ 33 h 2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0" h="2235">
                  <a:moveTo>
                    <a:pt x="401" y="2234"/>
                  </a:moveTo>
                  <a:lnTo>
                    <a:pt x="401" y="2234"/>
                  </a:lnTo>
                  <a:cubicBezTo>
                    <a:pt x="300" y="2024"/>
                    <a:pt x="167" y="1843"/>
                    <a:pt x="0" y="1693"/>
                  </a:cubicBezTo>
                  <a:lnTo>
                    <a:pt x="0" y="1693"/>
                  </a:lnTo>
                  <a:cubicBezTo>
                    <a:pt x="0" y="1692"/>
                    <a:pt x="0" y="1692"/>
                    <a:pt x="0" y="1692"/>
                  </a:cubicBezTo>
                  <a:lnTo>
                    <a:pt x="0" y="1692"/>
                  </a:lnTo>
                  <a:cubicBezTo>
                    <a:pt x="167" y="1843"/>
                    <a:pt x="300" y="2024"/>
                    <a:pt x="401" y="2233"/>
                  </a:cubicBezTo>
                  <a:lnTo>
                    <a:pt x="401" y="2233"/>
                  </a:lnTo>
                  <a:cubicBezTo>
                    <a:pt x="401" y="2234"/>
                    <a:pt x="401" y="2234"/>
                    <a:pt x="401" y="2234"/>
                  </a:cubicBezTo>
                  <a:close/>
                  <a:moveTo>
                    <a:pt x="2079" y="33"/>
                  </a:moveTo>
                  <a:lnTo>
                    <a:pt x="2021" y="0"/>
                  </a:lnTo>
                  <a:lnTo>
                    <a:pt x="2079" y="33"/>
                  </a:lnTo>
                  <a:close/>
                </a:path>
              </a:pathLst>
            </a:custGeom>
            <a:solidFill>
              <a:srgbClr val="75BB2A"/>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dirty="0">
                <a:latin typeface="Lato Light" panose="020F0502020204030203" pitchFamily="34" charset="0"/>
              </a:endParaRPr>
            </a:p>
          </p:txBody>
        </p:sp>
        <p:sp>
          <p:nvSpPr>
            <p:cNvPr id="92" name="Freeform 91">
              <a:extLst>
                <a:ext uri="{FF2B5EF4-FFF2-40B4-BE49-F238E27FC236}">
                  <a16:creationId xmlns:a16="http://schemas.microsoft.com/office/drawing/2014/main" id="{7A2D3B5C-D79B-A945-9508-4E3084B14245}"/>
                </a:ext>
              </a:extLst>
            </p:cNvPr>
            <p:cNvSpPr>
              <a:spLocks noChangeArrowheads="1"/>
            </p:cNvSpPr>
            <p:nvPr/>
          </p:nvSpPr>
          <p:spPr bwMode="auto">
            <a:xfrm>
              <a:off x="8121840" y="4795705"/>
              <a:ext cx="2191256" cy="2663626"/>
            </a:xfrm>
            <a:custGeom>
              <a:avLst/>
              <a:gdLst>
                <a:gd name="connsiteX0" fmla="*/ 747416 w 2191256"/>
                <a:gd name="connsiteY0" fmla="*/ 2248495 h 2663626"/>
                <a:gd name="connsiteX1" fmla="*/ 862996 w 2191256"/>
                <a:gd name="connsiteY1" fmla="*/ 2490655 h 2663626"/>
                <a:gd name="connsiteX2" fmla="*/ 863649 w 2191256"/>
                <a:gd name="connsiteY2" fmla="*/ 2490655 h 2663626"/>
                <a:gd name="connsiteX3" fmla="*/ 747416 w 2191256"/>
                <a:gd name="connsiteY3" fmla="*/ 2248495 h 2663626"/>
                <a:gd name="connsiteX4" fmla="*/ 362918 w 2191256"/>
                <a:gd name="connsiteY4" fmla="*/ 1808829 h 2663626"/>
                <a:gd name="connsiteX5" fmla="*/ 364856 w 2191256"/>
                <a:gd name="connsiteY5" fmla="*/ 1809483 h 2663626"/>
                <a:gd name="connsiteX6" fmla="*/ 468842 w 2191256"/>
                <a:gd name="connsiteY6" fmla="*/ 1900346 h 2663626"/>
                <a:gd name="connsiteX7" fmla="*/ 362923 w 2191256"/>
                <a:gd name="connsiteY7" fmla="*/ 1808834 h 2663626"/>
                <a:gd name="connsiteX8" fmla="*/ 368679 w 2191256"/>
                <a:gd name="connsiteY8" fmla="*/ 1805949 h 2663626"/>
                <a:gd name="connsiteX9" fmla="*/ 369332 w 2191256"/>
                <a:gd name="connsiteY9" fmla="*/ 1805949 h 2663626"/>
                <a:gd name="connsiteX10" fmla="*/ 527211 w 2191256"/>
                <a:gd name="connsiteY10" fmla="*/ 1890040 h 2663626"/>
                <a:gd name="connsiteX11" fmla="*/ 546693 w 2191256"/>
                <a:gd name="connsiteY11" fmla="*/ 1899959 h 2663626"/>
                <a:gd name="connsiteX12" fmla="*/ 546485 w 2191256"/>
                <a:gd name="connsiteY12" fmla="*/ 1900306 h 2663626"/>
                <a:gd name="connsiteX13" fmla="*/ 548252 w 2191256"/>
                <a:gd name="connsiteY13" fmla="*/ 1901247 h 2663626"/>
                <a:gd name="connsiteX14" fmla="*/ 891727 w 2191256"/>
                <a:gd name="connsiteY14" fmla="*/ 2198235 h 2663626"/>
                <a:gd name="connsiteX15" fmla="*/ 936131 w 2191256"/>
                <a:gd name="connsiteY15" fmla="*/ 2255675 h 2663626"/>
                <a:gd name="connsiteX16" fmla="*/ 1103298 w 2191256"/>
                <a:gd name="connsiteY16" fmla="*/ 2532429 h 2663626"/>
                <a:gd name="connsiteX17" fmla="*/ 1160108 w 2191256"/>
                <a:gd name="connsiteY17" fmla="*/ 2663626 h 2663626"/>
                <a:gd name="connsiteX18" fmla="*/ 862996 w 2191256"/>
                <a:gd name="connsiteY18" fmla="*/ 2491308 h 2663626"/>
                <a:gd name="connsiteX19" fmla="*/ 599839 w 2191256"/>
                <a:gd name="connsiteY19" fmla="*/ 2033097 h 2663626"/>
                <a:gd name="connsiteX20" fmla="*/ 526051 w 2191256"/>
                <a:gd name="connsiteY20" fmla="*/ 1948243 h 2663626"/>
                <a:gd name="connsiteX21" fmla="*/ 473811 w 2191256"/>
                <a:gd name="connsiteY21" fmla="*/ 1896678 h 2663626"/>
                <a:gd name="connsiteX22" fmla="*/ 379117 w 2191256"/>
                <a:gd name="connsiteY22" fmla="*/ 1814957 h 2663626"/>
                <a:gd name="connsiteX23" fmla="*/ 365797 w 2191256"/>
                <a:gd name="connsiteY23" fmla="*/ 1807858 h 2663626"/>
                <a:gd name="connsiteX24" fmla="*/ 378220 w 2191256"/>
                <a:gd name="connsiteY24" fmla="*/ 1814183 h 2663626"/>
                <a:gd name="connsiteX25" fmla="*/ 304112 w 2191256"/>
                <a:gd name="connsiteY25" fmla="*/ 1764215 h 2663626"/>
                <a:gd name="connsiteX26" fmla="*/ 307370 w 2191256"/>
                <a:gd name="connsiteY26" fmla="*/ 1766176 h 2663626"/>
                <a:gd name="connsiteX27" fmla="*/ 299551 w 2191256"/>
                <a:gd name="connsiteY27" fmla="*/ 1785133 h 2663626"/>
                <a:gd name="connsiteX28" fmla="*/ 304112 w 2191256"/>
                <a:gd name="connsiteY28" fmla="*/ 1764215 h 2663626"/>
                <a:gd name="connsiteX29" fmla="*/ 403168 w 2191256"/>
                <a:gd name="connsiteY29" fmla="*/ 1152121 h 2663626"/>
                <a:gd name="connsiteX30" fmla="*/ 696380 w 2191256"/>
                <a:gd name="connsiteY30" fmla="*/ 1322551 h 2663626"/>
                <a:gd name="connsiteX31" fmla="*/ 687217 w 2191256"/>
                <a:gd name="connsiteY31" fmla="*/ 1328428 h 2663626"/>
                <a:gd name="connsiteX32" fmla="*/ 637475 w 2191256"/>
                <a:gd name="connsiteY32" fmla="*/ 1361730 h 2663626"/>
                <a:gd name="connsiteX33" fmla="*/ 403168 w 2191256"/>
                <a:gd name="connsiteY33" fmla="*/ 1152121 h 2663626"/>
                <a:gd name="connsiteX34" fmla="*/ 397596 w 2191256"/>
                <a:gd name="connsiteY34" fmla="*/ 1152121 h 2663626"/>
                <a:gd name="connsiteX35" fmla="*/ 397743 w 2191256"/>
                <a:gd name="connsiteY35" fmla="*/ 1152205 h 2663626"/>
                <a:gd name="connsiteX36" fmla="*/ 397860 w 2191256"/>
                <a:gd name="connsiteY36" fmla="*/ 1152121 h 2663626"/>
                <a:gd name="connsiteX37" fmla="*/ 397744 w 2191256"/>
                <a:gd name="connsiteY37" fmla="*/ 1152205 h 2663626"/>
                <a:gd name="connsiteX38" fmla="*/ 402167 w 2191256"/>
                <a:gd name="connsiteY38" fmla="*/ 1154737 h 2663626"/>
                <a:gd name="connsiteX39" fmla="*/ 527354 w 2191256"/>
                <a:gd name="connsiteY39" fmla="*/ 1252600 h 2663626"/>
                <a:gd name="connsiteX40" fmla="*/ 635297 w 2191256"/>
                <a:gd name="connsiteY40" fmla="*/ 1364074 h 2663626"/>
                <a:gd name="connsiteX41" fmla="*/ 637468 w 2191256"/>
                <a:gd name="connsiteY41" fmla="*/ 1362381 h 2663626"/>
                <a:gd name="connsiteX42" fmla="*/ 638774 w 2191256"/>
                <a:gd name="connsiteY42" fmla="*/ 1363034 h 2663626"/>
                <a:gd name="connsiteX43" fmla="*/ 543428 w 2191256"/>
                <a:gd name="connsiteY43" fmla="*/ 1438069 h 2663626"/>
                <a:gd name="connsiteX44" fmla="*/ 504156 w 2191256"/>
                <a:gd name="connsiteY44" fmla="*/ 1474683 h 2663626"/>
                <a:gd name="connsiteX45" fmla="*/ 466148 w 2191256"/>
                <a:gd name="connsiteY45" fmla="*/ 1511197 h 2663626"/>
                <a:gd name="connsiteX46" fmla="*/ 413700 w 2191256"/>
                <a:gd name="connsiteY46" fmla="*/ 1572128 h 2663626"/>
                <a:gd name="connsiteX47" fmla="*/ 370730 w 2191256"/>
                <a:gd name="connsiteY47" fmla="*/ 1634672 h 2663626"/>
                <a:gd name="connsiteX48" fmla="*/ 305675 w 2191256"/>
                <a:gd name="connsiteY48" fmla="*/ 1764971 h 2663626"/>
                <a:gd name="connsiteX49" fmla="*/ 302430 w 2191256"/>
                <a:gd name="connsiteY49" fmla="*/ 1763009 h 2663626"/>
                <a:gd name="connsiteX50" fmla="*/ 316159 w 2191256"/>
                <a:gd name="connsiteY50" fmla="*/ 1725171 h 2663626"/>
                <a:gd name="connsiteX51" fmla="*/ 316131 w 2191256"/>
                <a:gd name="connsiteY51" fmla="*/ 1725227 h 2663626"/>
                <a:gd name="connsiteX52" fmla="*/ 301625 w 2191256"/>
                <a:gd name="connsiteY52" fmla="*/ 1764971 h 2663626"/>
                <a:gd name="connsiteX53" fmla="*/ 301545 w 2191256"/>
                <a:gd name="connsiteY53" fmla="*/ 1764924 h 2663626"/>
                <a:gd name="connsiteX54" fmla="*/ 298858 w 2191256"/>
                <a:gd name="connsiteY54" fmla="*/ 1776458 h 2663626"/>
                <a:gd name="connsiteX55" fmla="*/ 297794 w 2191256"/>
                <a:gd name="connsiteY55" fmla="*/ 1782253 h 2663626"/>
                <a:gd name="connsiteX56" fmla="*/ 20862 w 2191256"/>
                <a:gd name="connsiteY56" fmla="*/ 1621941 h 2663626"/>
                <a:gd name="connsiteX57" fmla="*/ 0 w 2191256"/>
                <a:gd name="connsiteY57" fmla="*/ 1613230 h 2663626"/>
                <a:gd name="connsiteX58" fmla="*/ 897 w 2191256"/>
                <a:gd name="connsiteY58" fmla="*/ 1610384 h 2663626"/>
                <a:gd name="connsiteX59" fmla="*/ 723 w 2191256"/>
                <a:gd name="connsiteY59" fmla="*/ 1610283 h 2663626"/>
                <a:gd name="connsiteX60" fmla="*/ 0 w 2191256"/>
                <a:gd name="connsiteY60" fmla="*/ 1612570 h 2663626"/>
                <a:gd name="connsiteX61" fmla="*/ 0 w 2191256"/>
                <a:gd name="connsiteY61" fmla="*/ 1611917 h 2663626"/>
                <a:gd name="connsiteX62" fmla="*/ 344 w 2191256"/>
                <a:gd name="connsiteY62" fmla="*/ 1610064 h 2663626"/>
                <a:gd name="connsiteX63" fmla="*/ 1 w 2191256"/>
                <a:gd name="connsiteY63" fmla="*/ 1609865 h 2663626"/>
                <a:gd name="connsiteX64" fmla="*/ 354 w 2191256"/>
                <a:gd name="connsiteY64" fmla="*/ 1610012 h 2663626"/>
                <a:gd name="connsiteX65" fmla="*/ 1429 w 2191256"/>
                <a:gd name="connsiteY65" fmla="*/ 1604212 h 2663626"/>
                <a:gd name="connsiteX66" fmla="*/ 44424 w 2191256"/>
                <a:gd name="connsiteY66" fmla="*/ 1500886 h 2663626"/>
                <a:gd name="connsiteX67" fmla="*/ 17558 w 2191256"/>
                <a:gd name="connsiteY67" fmla="*/ 1556973 h 2663626"/>
                <a:gd name="connsiteX68" fmla="*/ 755 w 2191256"/>
                <a:gd name="connsiteY68" fmla="*/ 1610179 h 2663626"/>
                <a:gd name="connsiteX69" fmla="*/ 938 w 2191256"/>
                <a:gd name="connsiteY69" fmla="*/ 1610255 h 2663626"/>
                <a:gd name="connsiteX70" fmla="*/ 17546 w 2191256"/>
                <a:gd name="connsiteY70" fmla="*/ 1557554 h 2663626"/>
                <a:gd name="connsiteX71" fmla="*/ 44395 w 2191256"/>
                <a:gd name="connsiteY71" fmla="*/ 1501386 h 2663626"/>
                <a:gd name="connsiteX72" fmla="*/ 61617 w 2191256"/>
                <a:gd name="connsiteY72" fmla="*/ 1473200 h 2663626"/>
                <a:gd name="connsiteX73" fmla="*/ 44506 w 2191256"/>
                <a:gd name="connsiteY73" fmla="*/ 1498204 h 2663626"/>
                <a:gd name="connsiteX74" fmla="*/ 109301 w 2191256"/>
                <a:gd name="connsiteY74" fmla="*/ 1403521 h 2663626"/>
                <a:gd name="connsiteX75" fmla="*/ 86514 w 2191256"/>
                <a:gd name="connsiteY75" fmla="*/ 1436820 h 2663626"/>
                <a:gd name="connsiteX76" fmla="*/ 109029 w 2191256"/>
                <a:gd name="connsiteY76" fmla="*/ 1406548 h 2663626"/>
                <a:gd name="connsiteX77" fmla="*/ 231523 w 2191256"/>
                <a:gd name="connsiteY77" fmla="*/ 1280806 h 2663626"/>
                <a:gd name="connsiteX78" fmla="*/ 265260 w 2191256"/>
                <a:gd name="connsiteY78" fmla="*/ 1253004 h 2663626"/>
                <a:gd name="connsiteX79" fmla="*/ 231676 w 2191256"/>
                <a:gd name="connsiteY79" fmla="*/ 1280622 h 2663626"/>
                <a:gd name="connsiteX80" fmla="*/ 109101 w 2191256"/>
                <a:gd name="connsiteY80" fmla="*/ 1406184 h 2663626"/>
                <a:gd name="connsiteX81" fmla="*/ 302305 w 2191256"/>
                <a:gd name="connsiteY81" fmla="*/ 1220566 h 2663626"/>
                <a:gd name="connsiteX82" fmla="*/ 385384 w 2191256"/>
                <a:gd name="connsiteY82" fmla="*/ 1161057 h 2663626"/>
                <a:gd name="connsiteX83" fmla="*/ 1593492 w 2191256"/>
                <a:gd name="connsiteY83" fmla="*/ 0 h 2663626"/>
                <a:gd name="connsiteX84" fmla="*/ 2191256 w 2191256"/>
                <a:gd name="connsiteY84" fmla="*/ 345479 h 2663626"/>
                <a:gd name="connsiteX85" fmla="*/ 2190602 w 2191256"/>
                <a:gd name="connsiteY85" fmla="*/ 345479 h 2663626"/>
                <a:gd name="connsiteX86" fmla="*/ 2152711 w 2191256"/>
                <a:gd name="connsiteY86" fmla="*/ 323927 h 2663626"/>
                <a:gd name="connsiteX87" fmla="*/ 1891394 w 2191256"/>
                <a:gd name="connsiteY87" fmla="*/ 173066 h 2663626"/>
                <a:gd name="connsiteX88" fmla="*/ 1094377 w 2191256"/>
                <a:gd name="connsiteY88" fmla="*/ 1782253 h 2663626"/>
                <a:gd name="connsiteX89" fmla="*/ 832406 w 2191256"/>
                <a:gd name="connsiteY89" fmla="*/ 1428937 h 2663626"/>
                <a:gd name="connsiteX90" fmla="*/ 848738 w 2191256"/>
                <a:gd name="connsiteY90" fmla="*/ 1356446 h 2663626"/>
                <a:gd name="connsiteX91" fmla="*/ 1168852 w 2191256"/>
                <a:gd name="connsiteY91" fmla="*/ 473483 h 2663626"/>
                <a:gd name="connsiteX92" fmla="*/ 1169505 w 2191256"/>
                <a:gd name="connsiteY92" fmla="*/ 472830 h 2663626"/>
                <a:gd name="connsiteX93" fmla="*/ 1170159 w 2191256"/>
                <a:gd name="connsiteY93" fmla="*/ 471523 h 2663626"/>
                <a:gd name="connsiteX94" fmla="*/ 1593492 w 2191256"/>
                <a:gd name="connsiteY94" fmla="*/ 0 h 266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191256" h="2663626">
                  <a:moveTo>
                    <a:pt x="747416" y="2248495"/>
                  </a:moveTo>
                  <a:cubicBezTo>
                    <a:pt x="791819" y="2325516"/>
                    <a:pt x="830346" y="2406454"/>
                    <a:pt x="862996" y="2490655"/>
                  </a:cubicBezTo>
                  <a:lnTo>
                    <a:pt x="863649" y="2490655"/>
                  </a:lnTo>
                  <a:cubicBezTo>
                    <a:pt x="830346" y="2406454"/>
                    <a:pt x="791819" y="2325516"/>
                    <a:pt x="747416" y="2248495"/>
                  </a:cubicBezTo>
                  <a:close/>
                  <a:moveTo>
                    <a:pt x="362918" y="1808829"/>
                  </a:moveTo>
                  <a:cubicBezTo>
                    <a:pt x="363564" y="1808829"/>
                    <a:pt x="364210" y="1808829"/>
                    <a:pt x="364856" y="1809483"/>
                  </a:cubicBezTo>
                  <a:cubicBezTo>
                    <a:pt x="400379" y="1838245"/>
                    <a:pt x="435256" y="1868315"/>
                    <a:pt x="468842" y="1900346"/>
                  </a:cubicBezTo>
                  <a:lnTo>
                    <a:pt x="362923" y="1808834"/>
                  </a:lnTo>
                  <a:close/>
                  <a:moveTo>
                    <a:pt x="368679" y="1805949"/>
                  </a:moveTo>
                  <a:lnTo>
                    <a:pt x="369332" y="1805949"/>
                  </a:lnTo>
                  <a:lnTo>
                    <a:pt x="527211" y="1890040"/>
                  </a:lnTo>
                  <a:lnTo>
                    <a:pt x="546693" y="1899959"/>
                  </a:lnTo>
                  <a:lnTo>
                    <a:pt x="546485" y="1900306"/>
                  </a:lnTo>
                  <a:lnTo>
                    <a:pt x="548252" y="1901247"/>
                  </a:lnTo>
                  <a:cubicBezTo>
                    <a:pt x="674933" y="1979573"/>
                    <a:pt x="789860" y="2076829"/>
                    <a:pt x="891727" y="2198235"/>
                  </a:cubicBezTo>
                  <a:cubicBezTo>
                    <a:pt x="907399" y="2217164"/>
                    <a:pt x="922418" y="2236093"/>
                    <a:pt x="936131" y="2255675"/>
                  </a:cubicBezTo>
                  <a:cubicBezTo>
                    <a:pt x="1000124" y="2341182"/>
                    <a:pt x="1055629" y="2433868"/>
                    <a:pt x="1103298" y="2532429"/>
                  </a:cubicBezTo>
                  <a:cubicBezTo>
                    <a:pt x="1123540" y="2574204"/>
                    <a:pt x="1142477" y="2617936"/>
                    <a:pt x="1160108" y="2663626"/>
                  </a:cubicBezTo>
                  <a:lnTo>
                    <a:pt x="862996" y="2491308"/>
                  </a:lnTo>
                  <a:cubicBezTo>
                    <a:pt x="785289" y="2302018"/>
                    <a:pt x="696482" y="2153198"/>
                    <a:pt x="599839" y="2033097"/>
                  </a:cubicBezTo>
                  <a:cubicBezTo>
                    <a:pt x="575678" y="2003071"/>
                    <a:pt x="550864" y="1975004"/>
                    <a:pt x="526051" y="1948243"/>
                  </a:cubicBezTo>
                  <a:cubicBezTo>
                    <a:pt x="508420" y="1930619"/>
                    <a:pt x="492095" y="1912996"/>
                    <a:pt x="473811" y="1896678"/>
                  </a:cubicBezTo>
                  <a:lnTo>
                    <a:pt x="379117" y="1814957"/>
                  </a:lnTo>
                  <a:lnTo>
                    <a:pt x="365797" y="1807858"/>
                  </a:lnTo>
                  <a:lnTo>
                    <a:pt x="378220" y="1814183"/>
                  </a:lnTo>
                  <a:close/>
                  <a:moveTo>
                    <a:pt x="304112" y="1764215"/>
                  </a:moveTo>
                  <a:cubicBezTo>
                    <a:pt x="305415" y="1764869"/>
                    <a:pt x="306067" y="1765523"/>
                    <a:pt x="307370" y="1766176"/>
                  </a:cubicBezTo>
                  <a:cubicBezTo>
                    <a:pt x="304112" y="1772713"/>
                    <a:pt x="302157" y="1779250"/>
                    <a:pt x="299551" y="1785133"/>
                  </a:cubicBezTo>
                  <a:cubicBezTo>
                    <a:pt x="299551" y="1784479"/>
                    <a:pt x="300854" y="1777289"/>
                    <a:pt x="304112" y="1764215"/>
                  </a:cubicBezTo>
                  <a:close/>
                  <a:moveTo>
                    <a:pt x="403168" y="1152121"/>
                  </a:moveTo>
                  <a:lnTo>
                    <a:pt x="696380" y="1322551"/>
                  </a:lnTo>
                  <a:cubicBezTo>
                    <a:pt x="693107" y="1324510"/>
                    <a:pt x="689835" y="1326469"/>
                    <a:pt x="687217" y="1328428"/>
                  </a:cubicBezTo>
                  <a:cubicBezTo>
                    <a:pt x="670200" y="1339528"/>
                    <a:pt x="653838" y="1349976"/>
                    <a:pt x="637475" y="1361730"/>
                  </a:cubicBezTo>
                  <a:cubicBezTo>
                    <a:pt x="570717" y="1282066"/>
                    <a:pt x="492178" y="1212849"/>
                    <a:pt x="403168" y="1152121"/>
                  </a:cubicBezTo>
                  <a:close/>
                  <a:moveTo>
                    <a:pt x="397596" y="1152121"/>
                  </a:moveTo>
                  <a:lnTo>
                    <a:pt x="397743" y="1152205"/>
                  </a:lnTo>
                  <a:lnTo>
                    <a:pt x="397860" y="1152121"/>
                  </a:lnTo>
                  <a:lnTo>
                    <a:pt x="397744" y="1152205"/>
                  </a:lnTo>
                  <a:lnTo>
                    <a:pt x="402167" y="1154737"/>
                  </a:lnTo>
                  <a:cubicBezTo>
                    <a:pt x="446562" y="1185151"/>
                    <a:pt x="488346" y="1217690"/>
                    <a:pt x="527354" y="1252600"/>
                  </a:cubicBezTo>
                  <a:lnTo>
                    <a:pt x="635297" y="1364074"/>
                  </a:lnTo>
                  <a:lnTo>
                    <a:pt x="637468" y="1362381"/>
                  </a:lnTo>
                  <a:cubicBezTo>
                    <a:pt x="637468" y="1362381"/>
                    <a:pt x="638121" y="1363034"/>
                    <a:pt x="638774" y="1363034"/>
                  </a:cubicBezTo>
                  <a:cubicBezTo>
                    <a:pt x="603509" y="1388508"/>
                    <a:pt x="571836" y="1413656"/>
                    <a:pt x="543428" y="1438069"/>
                  </a:cubicBezTo>
                  <a:lnTo>
                    <a:pt x="504156" y="1474683"/>
                  </a:lnTo>
                  <a:lnTo>
                    <a:pt x="466148" y="1511197"/>
                  </a:lnTo>
                  <a:lnTo>
                    <a:pt x="413700" y="1572128"/>
                  </a:lnTo>
                  <a:lnTo>
                    <a:pt x="370730" y="1634672"/>
                  </a:lnTo>
                  <a:cubicBezTo>
                    <a:pt x="344286" y="1677342"/>
                    <a:pt x="322872" y="1720830"/>
                    <a:pt x="305675" y="1764971"/>
                  </a:cubicBezTo>
                  <a:cubicBezTo>
                    <a:pt x="304377" y="1764317"/>
                    <a:pt x="303728" y="1763663"/>
                    <a:pt x="302430" y="1763009"/>
                  </a:cubicBezTo>
                  <a:lnTo>
                    <a:pt x="316159" y="1725171"/>
                  </a:lnTo>
                  <a:lnTo>
                    <a:pt x="316131" y="1725227"/>
                  </a:lnTo>
                  <a:cubicBezTo>
                    <a:pt x="309133" y="1741588"/>
                    <a:pt x="304563" y="1754996"/>
                    <a:pt x="301625" y="1764971"/>
                  </a:cubicBezTo>
                  <a:lnTo>
                    <a:pt x="301545" y="1764924"/>
                  </a:lnTo>
                  <a:lnTo>
                    <a:pt x="298858" y="1776458"/>
                  </a:lnTo>
                  <a:cubicBezTo>
                    <a:pt x="298121" y="1779968"/>
                    <a:pt x="297794" y="1781927"/>
                    <a:pt x="297794" y="1782253"/>
                  </a:cubicBezTo>
                  <a:lnTo>
                    <a:pt x="20862" y="1621941"/>
                  </a:lnTo>
                  <a:lnTo>
                    <a:pt x="0" y="1613230"/>
                  </a:lnTo>
                  <a:lnTo>
                    <a:pt x="897" y="1610384"/>
                  </a:lnTo>
                  <a:lnTo>
                    <a:pt x="723" y="1610283"/>
                  </a:lnTo>
                  <a:lnTo>
                    <a:pt x="0" y="1612570"/>
                  </a:lnTo>
                  <a:lnTo>
                    <a:pt x="0" y="1611917"/>
                  </a:lnTo>
                  <a:lnTo>
                    <a:pt x="344" y="1610064"/>
                  </a:lnTo>
                  <a:lnTo>
                    <a:pt x="1" y="1609865"/>
                  </a:lnTo>
                  <a:lnTo>
                    <a:pt x="354" y="1610012"/>
                  </a:lnTo>
                  <a:lnTo>
                    <a:pt x="1429" y="1604212"/>
                  </a:lnTo>
                  <a:cubicBezTo>
                    <a:pt x="4737" y="1589058"/>
                    <a:pt x="15026" y="1552320"/>
                    <a:pt x="44424" y="1500886"/>
                  </a:cubicBezTo>
                  <a:cubicBezTo>
                    <a:pt x="33972" y="1519827"/>
                    <a:pt x="24989" y="1538441"/>
                    <a:pt x="17558" y="1556973"/>
                  </a:cubicBezTo>
                  <a:lnTo>
                    <a:pt x="755" y="1610179"/>
                  </a:lnTo>
                  <a:lnTo>
                    <a:pt x="938" y="1610255"/>
                  </a:lnTo>
                  <a:lnTo>
                    <a:pt x="17546" y="1557554"/>
                  </a:lnTo>
                  <a:cubicBezTo>
                    <a:pt x="24972" y="1538995"/>
                    <a:pt x="33949" y="1520354"/>
                    <a:pt x="44395" y="1501386"/>
                  </a:cubicBezTo>
                  <a:lnTo>
                    <a:pt x="61617" y="1473200"/>
                  </a:lnTo>
                  <a:lnTo>
                    <a:pt x="44506" y="1498204"/>
                  </a:lnTo>
                  <a:cubicBezTo>
                    <a:pt x="59559" y="1470779"/>
                    <a:pt x="80503" y="1438782"/>
                    <a:pt x="109301" y="1403521"/>
                  </a:cubicBezTo>
                  <a:lnTo>
                    <a:pt x="86514" y="1436820"/>
                  </a:lnTo>
                  <a:lnTo>
                    <a:pt x="109029" y="1406548"/>
                  </a:lnTo>
                  <a:cubicBezTo>
                    <a:pt x="142652" y="1365016"/>
                    <a:pt x="183456" y="1323156"/>
                    <a:pt x="231523" y="1280806"/>
                  </a:cubicBezTo>
                  <a:lnTo>
                    <a:pt x="265260" y="1253004"/>
                  </a:lnTo>
                  <a:lnTo>
                    <a:pt x="231676" y="1280622"/>
                  </a:lnTo>
                  <a:cubicBezTo>
                    <a:pt x="183577" y="1322911"/>
                    <a:pt x="142746" y="1364711"/>
                    <a:pt x="109101" y="1406184"/>
                  </a:cubicBezTo>
                  <a:cubicBezTo>
                    <a:pt x="153199" y="1350832"/>
                    <a:pt x="215303" y="1287766"/>
                    <a:pt x="302305" y="1220566"/>
                  </a:cubicBezTo>
                  <a:lnTo>
                    <a:pt x="385384" y="1161057"/>
                  </a:lnTo>
                  <a:close/>
                  <a:moveTo>
                    <a:pt x="1593492" y="0"/>
                  </a:moveTo>
                  <a:lnTo>
                    <a:pt x="2191256" y="345479"/>
                  </a:lnTo>
                  <a:lnTo>
                    <a:pt x="2190602" y="345479"/>
                  </a:lnTo>
                  <a:lnTo>
                    <a:pt x="2152711" y="323927"/>
                  </a:lnTo>
                  <a:lnTo>
                    <a:pt x="1891394" y="173066"/>
                  </a:lnTo>
                  <a:cubicBezTo>
                    <a:pt x="1299511" y="498300"/>
                    <a:pt x="1098950" y="1757436"/>
                    <a:pt x="1094377" y="1782253"/>
                  </a:cubicBezTo>
                  <a:cubicBezTo>
                    <a:pt x="1028394" y="1645760"/>
                    <a:pt x="941506" y="1527552"/>
                    <a:pt x="832406" y="1428937"/>
                  </a:cubicBezTo>
                  <a:cubicBezTo>
                    <a:pt x="836979" y="1406733"/>
                    <a:pt x="842859" y="1381916"/>
                    <a:pt x="848738" y="1356446"/>
                  </a:cubicBezTo>
                  <a:cubicBezTo>
                    <a:pt x="902962" y="1123296"/>
                    <a:pt x="1004875" y="770634"/>
                    <a:pt x="1168852" y="473483"/>
                  </a:cubicBezTo>
                  <a:lnTo>
                    <a:pt x="1169505" y="472830"/>
                  </a:lnTo>
                  <a:cubicBezTo>
                    <a:pt x="1169505" y="472830"/>
                    <a:pt x="1169505" y="472176"/>
                    <a:pt x="1170159" y="471523"/>
                  </a:cubicBezTo>
                  <a:cubicBezTo>
                    <a:pt x="1280565" y="271028"/>
                    <a:pt x="1420370" y="96003"/>
                    <a:pt x="1593492" y="0"/>
                  </a:cubicBezTo>
                  <a:close/>
                </a:path>
              </a:pathLst>
            </a:custGeom>
            <a:solidFill>
              <a:schemeClr val="accent2">
                <a:lumMod val="75000"/>
              </a:schemeClr>
            </a:solidFill>
            <a:ln>
              <a:noFill/>
            </a:ln>
            <a:effectLst/>
          </p:spPr>
          <p:txBody>
            <a:bodyPr wrap="square" anchor="ctr">
              <a:noAutofit/>
            </a:bodyPr>
            <a:lstStyle/>
            <a:p>
              <a:endParaRPr lang="en-US" sz="6532" dirty="0">
                <a:latin typeface="Lato Light" panose="020F0502020204030203" pitchFamily="34" charset="0"/>
              </a:endParaRPr>
            </a:p>
          </p:txBody>
        </p:sp>
      </p:grpSp>
      <p:sp>
        <p:nvSpPr>
          <p:cNvPr id="93" name="TextBox 92">
            <a:extLst>
              <a:ext uri="{FF2B5EF4-FFF2-40B4-BE49-F238E27FC236}">
                <a16:creationId xmlns:a16="http://schemas.microsoft.com/office/drawing/2014/main" id="{BF3C5B53-0038-894B-912F-C4B4A7877A7D}"/>
              </a:ext>
            </a:extLst>
          </p:cNvPr>
          <p:cNvSpPr txBox="1"/>
          <p:nvPr/>
        </p:nvSpPr>
        <p:spPr>
          <a:xfrm>
            <a:off x="12251643" y="5616867"/>
            <a:ext cx="11121404" cy="4231928"/>
          </a:xfrm>
          <a:prstGeom prst="rect">
            <a:avLst/>
          </a:prstGeom>
          <a:noFill/>
        </p:spPr>
        <p:txBody>
          <a:bodyPr wrap="square" rtlCol="0">
            <a:spAutoFit/>
          </a:bodyPr>
          <a:lstStyle/>
          <a:p>
            <a:pPr>
              <a:lnSpc>
                <a:spcPct val="110000"/>
              </a:lnSpc>
              <a:spcBef>
                <a:spcPts val="600"/>
              </a:spcBef>
            </a:pPr>
            <a:r>
              <a:rPr lang="en-US" sz="6000" b="1">
                <a:solidFill>
                  <a:srgbClr val="000000"/>
                </a:solidFill>
                <a:latin typeface="Arial"/>
                <a:ea typeface="League Spartan" charset="0"/>
                <a:cs typeface="Arial"/>
              </a:rPr>
              <a:t>CHI PHÍ VỐN BÌNH QUÂN (WACC)</a:t>
            </a:r>
          </a:p>
          <a:p>
            <a:pPr>
              <a:lnSpc>
                <a:spcPct val="110000"/>
              </a:lnSpc>
              <a:spcBef>
                <a:spcPts val="600"/>
              </a:spcBef>
            </a:pPr>
            <a:r>
              <a:rPr lang="en-US" sz="6000" b="1">
                <a:solidFill>
                  <a:srgbClr val="000000"/>
                </a:solidFill>
                <a:latin typeface="Arial"/>
                <a:ea typeface="League Spartan" charset="0"/>
                <a:cs typeface="Arial"/>
              </a:rPr>
              <a:t>WEIGHTED AVERAGE COST OF CAPITAL</a:t>
            </a:r>
            <a:endParaRPr lang="en-US" sz="6000" b="1" dirty="0">
              <a:solidFill>
                <a:srgbClr val="000000"/>
              </a:solidFill>
              <a:latin typeface="Arial"/>
              <a:ea typeface="League Spartan" charset="0"/>
              <a:cs typeface="Arial"/>
            </a:endParaRPr>
          </a:p>
        </p:txBody>
      </p:sp>
      <p:sp>
        <p:nvSpPr>
          <p:cNvPr id="107" name="Freeform 630">
            <a:extLst>
              <a:ext uri="{FF2B5EF4-FFF2-40B4-BE49-F238E27FC236}">
                <a16:creationId xmlns:a16="http://schemas.microsoft.com/office/drawing/2014/main" id="{0A8560B2-FB90-804F-B795-176C0A2391FA}"/>
              </a:ext>
            </a:extLst>
          </p:cNvPr>
          <p:cNvSpPr>
            <a:spLocks noChangeAspect="1"/>
          </p:cNvSpPr>
          <p:nvPr/>
        </p:nvSpPr>
        <p:spPr bwMode="auto">
          <a:xfrm>
            <a:off x="12936357" y="3845255"/>
            <a:ext cx="739838" cy="763914"/>
          </a:xfrm>
          <a:custGeom>
            <a:avLst/>
            <a:gdLst>
              <a:gd name="T0" fmla="*/ 426660 w 158757"/>
              <a:gd name="T1" fmla="*/ 537620 h 164742"/>
              <a:gd name="T2" fmla="*/ 678037 w 158757"/>
              <a:gd name="T3" fmla="*/ 537620 h 164742"/>
              <a:gd name="T4" fmla="*/ 678037 w 158757"/>
              <a:gd name="T5" fmla="*/ 787047 h 164742"/>
              <a:gd name="T6" fmla="*/ 678037 w 158757"/>
              <a:gd name="T7" fmla="*/ 2342653 h 164742"/>
              <a:gd name="T8" fmla="*/ 1465235 w 158757"/>
              <a:gd name="T9" fmla="*/ 2664274 h 164742"/>
              <a:gd name="T10" fmla="*/ 2245823 w 158757"/>
              <a:gd name="T11" fmla="*/ 2342653 h 164742"/>
              <a:gd name="T12" fmla="*/ 2245823 w 158757"/>
              <a:gd name="T13" fmla="*/ 787047 h 164742"/>
              <a:gd name="T14" fmla="*/ 2245823 w 158757"/>
              <a:gd name="T15" fmla="*/ 537620 h 164742"/>
              <a:gd name="T16" fmla="*/ 2497206 w 158757"/>
              <a:gd name="T17" fmla="*/ 537620 h 164742"/>
              <a:gd name="T18" fmla="*/ 2497206 w 158757"/>
              <a:gd name="T19" fmla="*/ 2592080 h 164742"/>
              <a:gd name="T20" fmla="*/ 1465235 w 158757"/>
              <a:gd name="T21" fmla="*/ 3018713 h 164742"/>
              <a:gd name="T22" fmla="*/ 426660 w 158757"/>
              <a:gd name="T23" fmla="*/ 2592080 h 164742"/>
              <a:gd name="T24" fmla="*/ 426660 w 158757"/>
              <a:gd name="T25" fmla="*/ 537620 h 164742"/>
              <a:gd name="T26" fmla="*/ 1465359 w 158757"/>
              <a:gd name="T27" fmla="*/ 0 h 164742"/>
              <a:gd name="T28" fmla="*/ 1637890 w 158757"/>
              <a:gd name="T29" fmla="*/ 178346 h 164742"/>
              <a:gd name="T30" fmla="*/ 1637890 w 158757"/>
              <a:gd name="T31" fmla="*/ 1327693 h 164742"/>
              <a:gd name="T32" fmla="*/ 1465359 w 158757"/>
              <a:gd name="T33" fmla="*/ 1506039 h 164742"/>
              <a:gd name="T34" fmla="*/ 1292829 w 158757"/>
              <a:gd name="T35" fmla="*/ 1327693 h 164742"/>
              <a:gd name="T36" fmla="*/ 1292829 w 158757"/>
              <a:gd name="T37" fmla="*/ 178346 h 164742"/>
              <a:gd name="T38" fmla="*/ 1465359 w 158757"/>
              <a:gd name="T39" fmla="*/ 0 h 1647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58757" h="164742">
                <a:moveTo>
                  <a:pt x="23127" y="29340"/>
                </a:moveTo>
                <a:cubicBezTo>
                  <a:pt x="27072" y="25400"/>
                  <a:pt x="33167" y="25400"/>
                  <a:pt x="36753" y="29340"/>
                </a:cubicBezTo>
                <a:cubicBezTo>
                  <a:pt x="40697" y="32922"/>
                  <a:pt x="40697" y="39012"/>
                  <a:pt x="36753" y="42952"/>
                </a:cubicBezTo>
                <a:cubicBezTo>
                  <a:pt x="13446" y="66235"/>
                  <a:pt x="13446" y="104205"/>
                  <a:pt x="36753" y="127847"/>
                </a:cubicBezTo>
                <a:cubicBezTo>
                  <a:pt x="48227" y="138951"/>
                  <a:pt x="63287" y="145399"/>
                  <a:pt x="79423" y="145399"/>
                </a:cubicBezTo>
                <a:cubicBezTo>
                  <a:pt x="95559" y="145399"/>
                  <a:pt x="110619" y="138951"/>
                  <a:pt x="121735" y="127847"/>
                </a:cubicBezTo>
                <a:cubicBezTo>
                  <a:pt x="145401" y="104205"/>
                  <a:pt x="145401" y="66235"/>
                  <a:pt x="121735" y="42952"/>
                </a:cubicBezTo>
                <a:cubicBezTo>
                  <a:pt x="118149" y="39012"/>
                  <a:pt x="118149" y="32922"/>
                  <a:pt x="121735" y="29340"/>
                </a:cubicBezTo>
                <a:cubicBezTo>
                  <a:pt x="125321" y="25400"/>
                  <a:pt x="131775" y="25400"/>
                  <a:pt x="135361" y="29340"/>
                </a:cubicBezTo>
                <a:cubicBezTo>
                  <a:pt x="166556" y="60146"/>
                  <a:pt x="166556" y="110653"/>
                  <a:pt x="135361" y="141459"/>
                </a:cubicBezTo>
                <a:cubicBezTo>
                  <a:pt x="119942" y="156861"/>
                  <a:pt x="99503" y="164742"/>
                  <a:pt x="79423" y="164742"/>
                </a:cubicBezTo>
                <a:cubicBezTo>
                  <a:pt x="58984" y="164742"/>
                  <a:pt x="38904" y="156861"/>
                  <a:pt x="23127" y="141459"/>
                </a:cubicBezTo>
                <a:cubicBezTo>
                  <a:pt x="-7710" y="110653"/>
                  <a:pt x="-7710" y="60146"/>
                  <a:pt x="23127" y="29340"/>
                </a:cubicBezTo>
                <a:close/>
                <a:moveTo>
                  <a:pt x="79430" y="0"/>
                </a:moveTo>
                <a:cubicBezTo>
                  <a:pt x="84625" y="0"/>
                  <a:pt x="88782" y="4686"/>
                  <a:pt x="88782" y="9733"/>
                </a:cubicBezTo>
                <a:lnTo>
                  <a:pt x="88782" y="72457"/>
                </a:lnTo>
                <a:cubicBezTo>
                  <a:pt x="88782" y="77864"/>
                  <a:pt x="84625" y="82190"/>
                  <a:pt x="79430" y="82190"/>
                </a:cubicBezTo>
                <a:cubicBezTo>
                  <a:pt x="74234" y="82190"/>
                  <a:pt x="70078" y="77864"/>
                  <a:pt x="70078" y="72457"/>
                </a:cubicBezTo>
                <a:lnTo>
                  <a:pt x="70078" y="9733"/>
                </a:lnTo>
                <a:cubicBezTo>
                  <a:pt x="70078" y="4686"/>
                  <a:pt x="74234" y="0"/>
                  <a:pt x="79430" y="0"/>
                </a:cubicBezTo>
                <a:close/>
              </a:path>
            </a:pathLst>
          </a:custGeom>
          <a:solidFill>
            <a:schemeClr val="bg1"/>
          </a:solidFill>
          <a:ln>
            <a:noFill/>
          </a:ln>
        </p:spPr>
        <p:txBody>
          <a:bodyPr anchor="ctr"/>
          <a:lstStyle/>
          <a:p>
            <a:endParaRPr lang="en-US" dirty="0">
              <a:latin typeface="Lato Light" panose="020F0502020204030203" pitchFamily="34" charset="0"/>
            </a:endParaRPr>
          </a:p>
        </p:txBody>
      </p:sp>
      <p:sp>
        <p:nvSpPr>
          <p:cNvPr id="109" name="Freeform 621">
            <a:extLst>
              <a:ext uri="{FF2B5EF4-FFF2-40B4-BE49-F238E27FC236}">
                <a16:creationId xmlns:a16="http://schemas.microsoft.com/office/drawing/2014/main" id="{D5CF2E46-D9B4-C84F-A12F-FA7FBE6EF85B}"/>
              </a:ext>
            </a:extLst>
          </p:cNvPr>
          <p:cNvSpPr>
            <a:spLocks noChangeAspect="1"/>
          </p:cNvSpPr>
          <p:nvPr/>
        </p:nvSpPr>
        <p:spPr bwMode="auto">
          <a:xfrm>
            <a:off x="11387049" y="8996011"/>
            <a:ext cx="634772" cy="838336"/>
          </a:xfrm>
          <a:custGeom>
            <a:avLst/>
            <a:gdLst>
              <a:gd name="T0" fmla="*/ 179020 w 136167"/>
              <a:gd name="T1" fmla="*/ 1334949 h 180612"/>
              <a:gd name="T2" fmla="*/ 358033 w 136167"/>
              <a:gd name="T3" fmla="*/ 1504540 h 180612"/>
              <a:gd name="T4" fmla="*/ 1259759 w 136167"/>
              <a:gd name="T5" fmla="*/ 2398191 h 180612"/>
              <a:gd name="T6" fmla="*/ 2161468 w 136167"/>
              <a:gd name="T7" fmla="*/ 1504540 h 180612"/>
              <a:gd name="T8" fmla="*/ 2340481 w 136167"/>
              <a:gd name="T9" fmla="*/ 1334949 h 180612"/>
              <a:gd name="T10" fmla="*/ 2519501 w 136167"/>
              <a:gd name="T11" fmla="*/ 1504540 h 180612"/>
              <a:gd name="T12" fmla="*/ 1750291 w 136167"/>
              <a:gd name="T13" fmla="*/ 2652983 h 180612"/>
              <a:gd name="T14" fmla="*/ 1432910 w 136167"/>
              <a:gd name="T15" fmla="*/ 2716037 h 180612"/>
              <a:gd name="T16" fmla="*/ 1432910 w 136167"/>
              <a:gd name="T17" fmla="*/ 3122271 h 180612"/>
              <a:gd name="T18" fmla="*/ 1259871 w 136167"/>
              <a:gd name="T19" fmla="*/ 3301713 h 180612"/>
              <a:gd name="T20" fmla="*/ 1086828 w 136167"/>
              <a:gd name="T21" fmla="*/ 3122271 h 180612"/>
              <a:gd name="T22" fmla="*/ 1086828 w 136167"/>
              <a:gd name="T23" fmla="*/ 2715886 h 180612"/>
              <a:gd name="T24" fmla="*/ 772005 w 136167"/>
              <a:gd name="T25" fmla="*/ 2652983 h 180612"/>
              <a:gd name="T26" fmla="*/ 0 w 136167"/>
              <a:gd name="T27" fmla="*/ 1504540 h 180612"/>
              <a:gd name="T28" fmla="*/ 179020 w 136167"/>
              <a:gd name="T29" fmla="*/ 1334949 h 180612"/>
              <a:gd name="T30" fmla="*/ 1245088 w 136167"/>
              <a:gd name="T31" fmla="*/ 355271 h 180612"/>
              <a:gd name="T32" fmla="*/ 973948 w 136167"/>
              <a:gd name="T33" fmla="*/ 625018 h 180612"/>
              <a:gd name="T34" fmla="*/ 973948 w 136167"/>
              <a:gd name="T35" fmla="*/ 1486901 h 180612"/>
              <a:gd name="T36" fmla="*/ 1245088 w 136167"/>
              <a:gd name="T37" fmla="*/ 1756649 h 180612"/>
              <a:gd name="T38" fmla="*/ 1516211 w 136167"/>
              <a:gd name="T39" fmla="*/ 1486901 h 180612"/>
              <a:gd name="T40" fmla="*/ 1516211 w 136167"/>
              <a:gd name="T41" fmla="*/ 625018 h 180612"/>
              <a:gd name="T42" fmla="*/ 1245088 w 136167"/>
              <a:gd name="T43" fmla="*/ 355271 h 180612"/>
              <a:gd name="T44" fmla="*/ 1245088 w 136167"/>
              <a:gd name="T45" fmla="*/ 0 h 180612"/>
              <a:gd name="T46" fmla="*/ 1873298 w 136167"/>
              <a:gd name="T47" fmla="*/ 625018 h 180612"/>
              <a:gd name="T48" fmla="*/ 1873298 w 136167"/>
              <a:gd name="T49" fmla="*/ 1486901 h 180612"/>
              <a:gd name="T50" fmla="*/ 1245088 w 136167"/>
              <a:gd name="T51" fmla="*/ 2111913 h 180612"/>
              <a:gd name="T52" fmla="*/ 616850 w 136167"/>
              <a:gd name="T53" fmla="*/ 1486901 h 180612"/>
              <a:gd name="T54" fmla="*/ 616850 w 136167"/>
              <a:gd name="T55" fmla="*/ 625018 h 180612"/>
              <a:gd name="T56" fmla="*/ 1245088 w 136167"/>
              <a:gd name="T57" fmla="*/ 0 h 1806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6167" h="180612">
                <a:moveTo>
                  <a:pt x="9675" y="73025"/>
                </a:moveTo>
                <a:cubicBezTo>
                  <a:pt x="15050" y="73025"/>
                  <a:pt x="19350" y="77307"/>
                  <a:pt x="19350" y="82302"/>
                </a:cubicBezTo>
                <a:cubicBezTo>
                  <a:pt x="19350" y="109421"/>
                  <a:pt x="41208" y="131187"/>
                  <a:pt x="68084" y="131187"/>
                </a:cubicBezTo>
                <a:cubicBezTo>
                  <a:pt x="94959" y="131187"/>
                  <a:pt x="116817" y="109421"/>
                  <a:pt x="116817" y="82302"/>
                </a:cubicBezTo>
                <a:cubicBezTo>
                  <a:pt x="116817" y="77307"/>
                  <a:pt x="121117" y="73025"/>
                  <a:pt x="126492" y="73025"/>
                </a:cubicBezTo>
                <a:cubicBezTo>
                  <a:pt x="131867" y="73025"/>
                  <a:pt x="136167" y="77307"/>
                  <a:pt x="136167" y="82302"/>
                </a:cubicBezTo>
                <a:cubicBezTo>
                  <a:pt x="136167" y="110670"/>
                  <a:pt x="119034" y="134822"/>
                  <a:pt x="94595" y="145125"/>
                </a:cubicBezTo>
                <a:lnTo>
                  <a:pt x="77442" y="148574"/>
                </a:lnTo>
                <a:lnTo>
                  <a:pt x="77442" y="170796"/>
                </a:lnTo>
                <a:cubicBezTo>
                  <a:pt x="77442" y="176249"/>
                  <a:pt x="73286" y="180612"/>
                  <a:pt x="68090" y="180612"/>
                </a:cubicBezTo>
                <a:cubicBezTo>
                  <a:pt x="62895" y="180612"/>
                  <a:pt x="58738" y="176249"/>
                  <a:pt x="58738" y="170796"/>
                </a:cubicBezTo>
                <a:lnTo>
                  <a:pt x="58738" y="148566"/>
                </a:lnTo>
                <a:lnTo>
                  <a:pt x="41723" y="145125"/>
                </a:lnTo>
                <a:cubicBezTo>
                  <a:pt x="17334" y="134822"/>
                  <a:pt x="0" y="110670"/>
                  <a:pt x="0" y="82302"/>
                </a:cubicBezTo>
                <a:cubicBezTo>
                  <a:pt x="0" y="77307"/>
                  <a:pt x="4300" y="73025"/>
                  <a:pt x="9675" y="73025"/>
                </a:cubicBezTo>
                <a:close/>
                <a:moveTo>
                  <a:pt x="67291" y="19434"/>
                </a:moveTo>
                <a:cubicBezTo>
                  <a:pt x="59428" y="19434"/>
                  <a:pt x="52637" y="25913"/>
                  <a:pt x="52637" y="34190"/>
                </a:cubicBezTo>
                <a:lnTo>
                  <a:pt x="52637" y="81337"/>
                </a:lnTo>
                <a:cubicBezTo>
                  <a:pt x="52637" y="89255"/>
                  <a:pt x="59428" y="96093"/>
                  <a:pt x="67291" y="96093"/>
                </a:cubicBezTo>
                <a:cubicBezTo>
                  <a:pt x="75511" y="96093"/>
                  <a:pt x="81944" y="89255"/>
                  <a:pt x="81944" y="81337"/>
                </a:cubicBezTo>
                <a:lnTo>
                  <a:pt x="81944" y="34190"/>
                </a:lnTo>
                <a:cubicBezTo>
                  <a:pt x="81944" y="25913"/>
                  <a:pt x="75511" y="19434"/>
                  <a:pt x="67291" y="19434"/>
                </a:cubicBezTo>
                <a:close/>
                <a:moveTo>
                  <a:pt x="67291" y="0"/>
                </a:moveTo>
                <a:cubicBezTo>
                  <a:pt x="86232" y="0"/>
                  <a:pt x="101243" y="15476"/>
                  <a:pt x="101243" y="34190"/>
                </a:cubicBezTo>
                <a:lnTo>
                  <a:pt x="101243" y="81337"/>
                </a:lnTo>
                <a:cubicBezTo>
                  <a:pt x="101243" y="100051"/>
                  <a:pt x="86232" y="115527"/>
                  <a:pt x="67291" y="115527"/>
                </a:cubicBezTo>
                <a:cubicBezTo>
                  <a:pt x="48706" y="115527"/>
                  <a:pt x="33338" y="100051"/>
                  <a:pt x="33338" y="81337"/>
                </a:cubicBezTo>
                <a:lnTo>
                  <a:pt x="33338" y="34190"/>
                </a:lnTo>
                <a:cubicBezTo>
                  <a:pt x="33338" y="15476"/>
                  <a:pt x="48706" y="0"/>
                  <a:pt x="67291" y="0"/>
                </a:cubicBezTo>
                <a:close/>
              </a:path>
            </a:pathLst>
          </a:custGeom>
          <a:solidFill>
            <a:schemeClr val="bg1"/>
          </a:solidFill>
          <a:ln>
            <a:noFill/>
          </a:ln>
        </p:spPr>
        <p:txBody>
          <a:bodyPr anchor="ctr"/>
          <a:lstStyle/>
          <a:p>
            <a:endParaRPr lang="en-US" dirty="0">
              <a:latin typeface="Lato Light" panose="020F0502020204030203" pitchFamily="34" charset="0"/>
            </a:endParaRPr>
          </a:p>
        </p:txBody>
      </p:sp>
      <p:sp>
        <p:nvSpPr>
          <p:cNvPr id="111" name="TextBox 110"/>
          <p:cNvSpPr txBox="1"/>
          <p:nvPr/>
        </p:nvSpPr>
        <p:spPr>
          <a:xfrm>
            <a:off x="7523484" y="886628"/>
            <a:ext cx="10924311" cy="1015663"/>
          </a:xfrm>
          <a:prstGeom prst="rect">
            <a:avLst/>
          </a:prstGeom>
          <a:noFill/>
        </p:spPr>
        <p:txBody>
          <a:bodyPr wrap="square" rtlCol="0">
            <a:spAutoFit/>
          </a:bodyPr>
          <a:lstStyle/>
          <a:p>
            <a:r>
              <a:rPr lang="en-GB" sz="6000" b="1">
                <a:latin typeface="Arial" panose="020B0604020202020204" pitchFamily="34" charset="0"/>
                <a:cs typeface="Arial" panose="020B0604020202020204" pitchFamily="34" charset="0"/>
              </a:rPr>
              <a:t>CHIẾN LƯỢC TÀI CHÍNH</a:t>
            </a:r>
            <a:endParaRPr lang="en-US" sz="60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747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7358482" y="568029"/>
            <a:ext cx="10812514" cy="872972"/>
          </a:xfrm>
          <a:prstGeom prst="rect">
            <a:avLst/>
          </a:prstGeom>
          <a:noFill/>
        </p:spPr>
        <p:txBody>
          <a:bodyPr wrap="square" lIns="91416" tIns="45708" rIns="91416" bIns="45708" rtlCol="0">
            <a:spAutoFit/>
          </a:bodyPr>
          <a:lstStyle/>
          <a:p>
            <a:pPr>
              <a:lnSpc>
                <a:spcPct val="110000"/>
              </a:lnSpc>
              <a:spcBef>
                <a:spcPts val="600"/>
              </a:spcBef>
              <a:spcAft>
                <a:spcPts val="600"/>
              </a:spcAft>
            </a:pPr>
            <a:r>
              <a:rPr lang="en-US" sz="4999" b="1" dirty="0">
                <a:solidFill>
                  <a:schemeClr val="tx2"/>
                </a:solidFill>
                <a:latin typeface="Arial"/>
                <a:cs typeface="Arial"/>
              </a:rPr>
              <a:t>CHI PHÍ VỐN BÌNH QUÂN</a:t>
            </a:r>
          </a:p>
        </p:txBody>
      </p:sp>
      <p:grpSp>
        <p:nvGrpSpPr>
          <p:cNvPr id="21" name="Group 20"/>
          <p:cNvGrpSpPr/>
          <p:nvPr/>
        </p:nvGrpSpPr>
        <p:grpSpPr>
          <a:xfrm>
            <a:off x="-2784938" y="3039812"/>
            <a:ext cx="13102041" cy="9865288"/>
            <a:chOff x="-1392832" y="1519408"/>
            <a:chExt cx="6552727" cy="4933929"/>
          </a:xfrm>
        </p:grpSpPr>
        <p:grpSp>
          <p:nvGrpSpPr>
            <p:cNvPr id="7" name="Group 6"/>
            <p:cNvGrpSpPr/>
            <p:nvPr/>
          </p:nvGrpSpPr>
          <p:grpSpPr>
            <a:xfrm>
              <a:off x="-1392832" y="2053752"/>
              <a:ext cx="2142760" cy="4399585"/>
              <a:chOff x="2759840" y="2801277"/>
              <a:chExt cx="4284403" cy="8799169"/>
            </a:xfrm>
          </p:grpSpPr>
          <p:sp>
            <p:nvSpPr>
              <p:cNvPr id="2" name="Rectangle 1"/>
              <p:cNvSpPr/>
              <p:nvPr/>
            </p:nvSpPr>
            <p:spPr>
              <a:xfrm>
                <a:off x="2759840" y="3443500"/>
                <a:ext cx="4274103" cy="3858675"/>
              </a:xfrm>
              <a:prstGeom prst="rect">
                <a:avLst/>
              </a:prstGeom>
              <a:solidFill>
                <a:srgbClr val="A2171E"/>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99" dirty="0">
                  <a:latin typeface="Arial"/>
                  <a:cs typeface="Arial"/>
                </a:endParaRPr>
              </a:p>
            </p:txBody>
          </p:sp>
          <p:sp>
            <p:nvSpPr>
              <p:cNvPr id="32" name="Rectangle 31"/>
              <p:cNvSpPr/>
              <p:nvPr/>
            </p:nvSpPr>
            <p:spPr>
              <a:xfrm>
                <a:off x="2770140" y="7302175"/>
                <a:ext cx="4274103" cy="4298271"/>
              </a:xfrm>
              <a:prstGeom prst="rect">
                <a:avLst/>
              </a:prstGeom>
              <a:solidFill>
                <a:srgbClr val="FF66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999" dirty="0">
                  <a:latin typeface="Arial"/>
                  <a:cs typeface="Arial"/>
                </a:endParaRPr>
              </a:p>
            </p:txBody>
          </p:sp>
          <p:sp>
            <p:nvSpPr>
              <p:cNvPr id="57" name="TextBox 56">
                <a:extLst>
                  <a:ext uri="{FF2B5EF4-FFF2-40B4-BE49-F238E27FC236}">
                    <a16:creationId xmlns:a16="http://schemas.microsoft.com/office/drawing/2014/main" id="{D2BE1925-0051-5644-BF61-0DD0636D5410}"/>
                  </a:ext>
                </a:extLst>
              </p:cNvPr>
              <p:cNvSpPr txBox="1"/>
              <p:nvPr/>
            </p:nvSpPr>
            <p:spPr>
              <a:xfrm>
                <a:off x="3917471" y="2801277"/>
                <a:ext cx="2159566" cy="646371"/>
              </a:xfrm>
              <a:prstGeom prst="rect">
                <a:avLst/>
              </a:prstGeom>
              <a:noFill/>
            </p:spPr>
            <p:txBody>
              <a:bodyPr wrap="none" rtlCol="0" anchor="ctr" anchorCtr="0">
                <a:spAutoFit/>
              </a:bodyPr>
              <a:lstStyle/>
              <a:p>
                <a:pPr algn="ctr">
                  <a:spcBef>
                    <a:spcPts val="600"/>
                  </a:spcBef>
                </a:pPr>
                <a:r>
                  <a:rPr lang="en-US" sz="3599" b="1" dirty="0">
                    <a:solidFill>
                      <a:schemeClr val="tx2"/>
                    </a:solidFill>
                    <a:latin typeface="Arial"/>
                    <a:ea typeface="League Spartan" charset="0"/>
                    <a:cs typeface="Arial"/>
                  </a:rPr>
                  <a:t>TÀI SẢN </a:t>
                </a:r>
              </a:p>
            </p:txBody>
          </p:sp>
          <p:sp>
            <p:nvSpPr>
              <p:cNvPr id="4" name="TextBox 3"/>
              <p:cNvSpPr txBox="1"/>
              <p:nvPr/>
            </p:nvSpPr>
            <p:spPr>
              <a:xfrm>
                <a:off x="3321580" y="4689022"/>
                <a:ext cx="3199472" cy="1015670"/>
              </a:xfrm>
              <a:prstGeom prst="rect">
                <a:avLst/>
              </a:prstGeom>
              <a:noFill/>
            </p:spPr>
            <p:txBody>
              <a:bodyPr wrap="square" rtlCol="0">
                <a:spAutoFit/>
              </a:bodyPr>
              <a:lstStyle/>
              <a:p>
                <a:pPr algn="ctr"/>
                <a:r>
                  <a:rPr lang="en-US" sz="2999" b="1" dirty="0">
                    <a:solidFill>
                      <a:schemeClr val="bg1"/>
                    </a:solidFill>
                    <a:latin typeface="Arial"/>
                    <a:cs typeface="Arial"/>
                  </a:rPr>
                  <a:t>Tài sản </a:t>
                </a:r>
              </a:p>
              <a:p>
                <a:pPr algn="ctr"/>
                <a:r>
                  <a:rPr lang="en-US" sz="2999" b="1" dirty="0">
                    <a:solidFill>
                      <a:schemeClr val="bg1"/>
                    </a:solidFill>
                    <a:latin typeface="Arial"/>
                    <a:cs typeface="Arial"/>
                  </a:rPr>
                  <a:t>ngắn hạn</a:t>
                </a:r>
              </a:p>
            </p:txBody>
          </p:sp>
          <p:sp>
            <p:nvSpPr>
              <p:cNvPr id="59" name="TextBox 58"/>
              <p:cNvSpPr txBox="1"/>
              <p:nvPr/>
            </p:nvSpPr>
            <p:spPr>
              <a:xfrm>
                <a:off x="3350442" y="8700096"/>
                <a:ext cx="3199472" cy="1015670"/>
              </a:xfrm>
              <a:prstGeom prst="rect">
                <a:avLst/>
              </a:prstGeom>
              <a:noFill/>
            </p:spPr>
            <p:txBody>
              <a:bodyPr wrap="square" rtlCol="0">
                <a:spAutoFit/>
              </a:bodyPr>
              <a:lstStyle/>
              <a:p>
                <a:pPr algn="ctr"/>
                <a:r>
                  <a:rPr lang="en-US" sz="2999" b="1" dirty="0">
                    <a:solidFill>
                      <a:schemeClr val="bg1"/>
                    </a:solidFill>
                    <a:latin typeface="Arial"/>
                    <a:cs typeface="Arial"/>
                  </a:rPr>
                  <a:t>Tài sản </a:t>
                </a:r>
              </a:p>
              <a:p>
                <a:pPr algn="ctr"/>
                <a:r>
                  <a:rPr lang="en-US" sz="2999" b="1" dirty="0">
                    <a:solidFill>
                      <a:schemeClr val="bg1"/>
                    </a:solidFill>
                    <a:latin typeface="Arial"/>
                    <a:cs typeface="Arial"/>
                  </a:rPr>
                  <a:t>dài hạn</a:t>
                </a:r>
              </a:p>
            </p:txBody>
          </p:sp>
        </p:grpSp>
        <p:grpSp>
          <p:nvGrpSpPr>
            <p:cNvPr id="8" name="Group 7"/>
            <p:cNvGrpSpPr/>
            <p:nvPr/>
          </p:nvGrpSpPr>
          <p:grpSpPr>
            <a:xfrm>
              <a:off x="1419519" y="2051006"/>
              <a:ext cx="2142760" cy="4402331"/>
              <a:chOff x="8383076" y="2795785"/>
              <a:chExt cx="4284403" cy="8804661"/>
            </a:xfrm>
          </p:grpSpPr>
          <p:sp>
            <p:nvSpPr>
              <p:cNvPr id="34" name="Rectangle 33"/>
              <p:cNvSpPr/>
              <p:nvPr/>
            </p:nvSpPr>
            <p:spPr>
              <a:xfrm>
                <a:off x="8383076" y="3443500"/>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999" dirty="0">
                  <a:latin typeface="Arial"/>
                  <a:cs typeface="Arial"/>
                </a:endParaRPr>
              </a:p>
            </p:txBody>
          </p:sp>
          <p:sp>
            <p:nvSpPr>
              <p:cNvPr id="38" name="Rectangle 37"/>
              <p:cNvSpPr/>
              <p:nvPr/>
            </p:nvSpPr>
            <p:spPr>
              <a:xfrm>
                <a:off x="8393376" y="8083678"/>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999" dirty="0">
                  <a:latin typeface="Arial"/>
                  <a:cs typeface="Arial"/>
                </a:endParaRPr>
              </a:p>
            </p:txBody>
          </p:sp>
          <p:sp>
            <p:nvSpPr>
              <p:cNvPr id="58" name="TextBox 57">
                <a:extLst>
                  <a:ext uri="{FF2B5EF4-FFF2-40B4-BE49-F238E27FC236}">
                    <a16:creationId xmlns:a16="http://schemas.microsoft.com/office/drawing/2014/main" id="{D2BE1925-0051-5644-BF61-0DD0636D5410}"/>
                  </a:ext>
                </a:extLst>
              </p:cNvPr>
              <p:cNvSpPr txBox="1"/>
              <p:nvPr/>
            </p:nvSpPr>
            <p:spPr>
              <a:xfrm>
                <a:off x="8884881" y="2795785"/>
                <a:ext cx="3031598" cy="646371"/>
              </a:xfrm>
              <a:prstGeom prst="rect">
                <a:avLst/>
              </a:prstGeom>
              <a:noFill/>
            </p:spPr>
            <p:txBody>
              <a:bodyPr wrap="none" rtlCol="0" anchor="ctr" anchorCtr="0">
                <a:spAutoFit/>
              </a:bodyPr>
              <a:lstStyle/>
              <a:p>
                <a:pPr algn="ctr">
                  <a:spcBef>
                    <a:spcPts val="600"/>
                  </a:spcBef>
                </a:pPr>
                <a:r>
                  <a:rPr lang="en-US" sz="3599" b="1" dirty="0">
                    <a:solidFill>
                      <a:schemeClr val="tx2"/>
                    </a:solidFill>
                    <a:latin typeface="Arial"/>
                    <a:ea typeface="League Spartan" charset="0"/>
                    <a:cs typeface="Arial"/>
                  </a:rPr>
                  <a:t>NGUỒN VỐN</a:t>
                </a:r>
              </a:p>
            </p:txBody>
          </p:sp>
          <p:sp>
            <p:nvSpPr>
              <p:cNvPr id="60" name="TextBox 59"/>
              <p:cNvSpPr txBox="1"/>
              <p:nvPr/>
            </p:nvSpPr>
            <p:spPr>
              <a:xfrm>
                <a:off x="8933650" y="4847288"/>
                <a:ext cx="3199472" cy="646371"/>
              </a:xfrm>
              <a:prstGeom prst="rect">
                <a:avLst/>
              </a:prstGeom>
              <a:noFill/>
            </p:spPr>
            <p:txBody>
              <a:bodyPr wrap="square" rtlCol="0">
                <a:spAutoFit/>
              </a:bodyPr>
              <a:lstStyle/>
              <a:p>
                <a:pPr algn="ctr"/>
                <a:r>
                  <a:rPr lang="en-US" sz="3599" b="1" dirty="0">
                    <a:solidFill>
                      <a:schemeClr val="bg1"/>
                    </a:solidFill>
                    <a:latin typeface="Arial"/>
                    <a:cs typeface="Arial"/>
                  </a:rPr>
                  <a:t>Vốn vay</a:t>
                </a:r>
              </a:p>
            </p:txBody>
          </p:sp>
          <p:sp>
            <p:nvSpPr>
              <p:cNvPr id="61" name="TextBox 60"/>
              <p:cNvSpPr txBox="1"/>
              <p:nvPr/>
            </p:nvSpPr>
            <p:spPr>
              <a:xfrm>
                <a:off x="8811534" y="8700096"/>
                <a:ext cx="3199472" cy="1200385"/>
              </a:xfrm>
              <a:prstGeom prst="rect">
                <a:avLst/>
              </a:prstGeom>
              <a:noFill/>
            </p:spPr>
            <p:txBody>
              <a:bodyPr wrap="square" rtlCol="0">
                <a:spAutoFit/>
              </a:bodyPr>
              <a:lstStyle/>
              <a:p>
                <a:pPr algn="ctr"/>
                <a:r>
                  <a:rPr lang="en-US" sz="3599" b="1" dirty="0">
                    <a:solidFill>
                      <a:schemeClr val="bg1"/>
                    </a:solidFill>
                    <a:latin typeface="Arial"/>
                    <a:cs typeface="Arial"/>
                  </a:rPr>
                  <a:t>Vốn chủ </a:t>
                </a:r>
              </a:p>
              <a:p>
                <a:pPr algn="ctr"/>
                <a:r>
                  <a:rPr lang="en-US" sz="3599" b="1" dirty="0">
                    <a:solidFill>
                      <a:schemeClr val="bg1"/>
                    </a:solidFill>
                    <a:latin typeface="Arial"/>
                    <a:cs typeface="Arial"/>
                  </a:rPr>
                  <a:t>sở hữu</a:t>
                </a:r>
              </a:p>
            </p:txBody>
          </p:sp>
        </p:grpSp>
        <p:sp>
          <p:nvSpPr>
            <p:cNvPr id="5" name="Equal 4"/>
            <p:cNvSpPr/>
            <p:nvPr/>
          </p:nvSpPr>
          <p:spPr>
            <a:xfrm>
              <a:off x="811001" y="4145458"/>
              <a:ext cx="568949" cy="537284"/>
            </a:xfrm>
            <a:prstGeom prst="mathEqual">
              <a:avLst/>
            </a:prstGeom>
            <a:solidFill>
              <a:schemeClr val="tx1">
                <a:lumMod val="75000"/>
                <a:lumOff val="25000"/>
              </a:schemeClr>
            </a:solidFill>
            <a:ln>
              <a:solidFill>
                <a:schemeClr val="tx1">
                  <a:lumMod val="75000"/>
                  <a:lumOff val="25000"/>
                </a:schemeClr>
              </a:solidFill>
            </a:ln>
          </p:spPr>
          <p:style>
            <a:lnRef idx="1">
              <a:schemeClr val="accent4"/>
            </a:lnRef>
            <a:fillRef idx="3">
              <a:schemeClr val="accent4"/>
            </a:fillRef>
            <a:effectRef idx="2">
              <a:schemeClr val="accent4"/>
            </a:effectRef>
            <a:fontRef idx="minor">
              <a:schemeClr val="lt1"/>
            </a:fontRef>
          </p:style>
          <p:txBody>
            <a:bodyPr lIns="91416" tIns="45708" rIns="91416" bIns="45708" rtlCol="0" anchor="ctr"/>
            <a:lstStyle/>
            <a:p>
              <a:pPr algn="ctr"/>
              <a:endParaRPr lang="en-US" sz="2999" dirty="0">
                <a:solidFill>
                  <a:schemeClr val="tx1"/>
                </a:solidFill>
                <a:latin typeface="Arial"/>
                <a:cs typeface="Arial"/>
              </a:endParaRPr>
            </a:p>
          </p:txBody>
        </p:sp>
        <p:sp>
          <p:nvSpPr>
            <p:cNvPr id="10" name="Right Brace 9"/>
            <p:cNvSpPr/>
            <p:nvPr/>
          </p:nvSpPr>
          <p:spPr>
            <a:xfrm>
              <a:off x="3562278" y="2374181"/>
              <a:ext cx="407237" cy="2308561"/>
            </a:xfrm>
            <a:prstGeom prst="rightBrace">
              <a:avLst/>
            </a:prstGeom>
            <a:ln w="11430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en-US" sz="2999" dirty="0">
                <a:latin typeface="Arial"/>
                <a:cs typeface="Arial"/>
              </a:endParaRPr>
            </a:p>
          </p:txBody>
        </p:sp>
        <p:sp>
          <p:nvSpPr>
            <p:cNvPr id="63" name="Right Brace 62"/>
            <p:cNvSpPr/>
            <p:nvPr/>
          </p:nvSpPr>
          <p:spPr>
            <a:xfrm>
              <a:off x="3562278" y="4694952"/>
              <a:ext cx="407237" cy="1758384"/>
            </a:xfrm>
            <a:prstGeom prst="rightBrace">
              <a:avLst/>
            </a:prstGeom>
            <a:ln w="114300" cmpd="sng">
              <a:solidFill>
                <a:srgbClr val="A6A6A6"/>
              </a:solidFill>
            </a:ln>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en-US" sz="2999" dirty="0">
                <a:latin typeface="Arial"/>
                <a:cs typeface="Arial"/>
              </a:endParaRPr>
            </a:p>
          </p:txBody>
        </p:sp>
        <p:sp>
          <p:nvSpPr>
            <p:cNvPr id="11" name="TextBox 10"/>
            <p:cNvSpPr txBox="1"/>
            <p:nvPr/>
          </p:nvSpPr>
          <p:spPr>
            <a:xfrm>
              <a:off x="4079777" y="3332579"/>
              <a:ext cx="708464" cy="323173"/>
            </a:xfrm>
            <a:prstGeom prst="rect">
              <a:avLst/>
            </a:prstGeom>
            <a:noFill/>
          </p:spPr>
          <p:txBody>
            <a:bodyPr wrap="square" lIns="91416" tIns="45708" rIns="91416" bIns="45708" rtlCol="0">
              <a:spAutoFit/>
            </a:bodyPr>
            <a:lstStyle/>
            <a:p>
              <a:r>
                <a:rPr lang="en-US" sz="3599" b="1" dirty="0">
                  <a:solidFill>
                    <a:srgbClr val="000090"/>
                  </a:solidFill>
                  <a:latin typeface="Arial"/>
                  <a:cs typeface="Arial"/>
                </a:rPr>
                <a:t>D</a:t>
              </a:r>
              <a:r>
                <a:rPr lang="en-US" sz="3599" b="1" dirty="0">
                  <a:latin typeface="Arial"/>
                  <a:cs typeface="Arial"/>
                </a:rPr>
                <a:t>ebt</a:t>
              </a:r>
            </a:p>
          </p:txBody>
        </p:sp>
        <p:sp>
          <p:nvSpPr>
            <p:cNvPr id="64" name="TextBox 63"/>
            <p:cNvSpPr txBox="1"/>
            <p:nvPr/>
          </p:nvSpPr>
          <p:spPr>
            <a:xfrm>
              <a:off x="4079776" y="5392625"/>
              <a:ext cx="916118" cy="323173"/>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E</a:t>
              </a:r>
              <a:r>
                <a:rPr lang="en-US" sz="3599" b="1" dirty="0">
                  <a:latin typeface="Arial"/>
                  <a:cs typeface="Arial"/>
                </a:rPr>
                <a:t>quity</a:t>
              </a:r>
            </a:p>
          </p:txBody>
        </p:sp>
        <p:sp>
          <p:nvSpPr>
            <p:cNvPr id="71" name="TextBox 70"/>
            <p:cNvSpPr txBox="1"/>
            <p:nvPr/>
          </p:nvSpPr>
          <p:spPr>
            <a:xfrm>
              <a:off x="4079776" y="4369819"/>
              <a:ext cx="1080119" cy="507887"/>
            </a:xfrm>
            <a:prstGeom prst="rect">
              <a:avLst/>
            </a:prstGeom>
            <a:noFill/>
          </p:spPr>
          <p:txBody>
            <a:bodyPr wrap="square" lIns="91416" tIns="45708" rIns="91416" bIns="45708" rtlCol="0">
              <a:spAutoFit/>
            </a:bodyPr>
            <a:lstStyle/>
            <a:p>
              <a:r>
                <a:rPr lang="en-US" sz="5999" b="1" dirty="0">
                  <a:solidFill>
                    <a:srgbClr val="000090"/>
                  </a:solidFill>
                  <a:latin typeface="Arial"/>
                  <a:cs typeface="Arial"/>
                </a:rPr>
                <a:t>D</a:t>
              </a:r>
              <a:r>
                <a:rPr lang="en-US" sz="5999" b="1" dirty="0">
                  <a:latin typeface="Arial"/>
                  <a:cs typeface="Arial"/>
                </a:rPr>
                <a:t>/</a:t>
              </a:r>
              <a:r>
                <a:rPr lang="en-US" sz="5999" b="1" dirty="0">
                  <a:solidFill>
                    <a:srgbClr val="008000"/>
                  </a:solidFill>
                  <a:latin typeface="Arial"/>
                  <a:cs typeface="Arial"/>
                </a:rPr>
                <a:t>E</a:t>
              </a:r>
            </a:p>
          </p:txBody>
        </p:sp>
        <p:sp>
          <p:nvSpPr>
            <p:cNvPr id="72" name="TextBox 71">
              <a:extLst>
                <a:ext uri="{FF2B5EF4-FFF2-40B4-BE49-F238E27FC236}">
                  <a16:creationId xmlns:a16="http://schemas.microsoft.com/office/drawing/2014/main" id="{D2BE1925-0051-5644-BF61-0DD0636D5410}"/>
                </a:ext>
              </a:extLst>
            </p:cNvPr>
            <p:cNvSpPr txBox="1"/>
            <p:nvPr/>
          </p:nvSpPr>
          <p:spPr>
            <a:xfrm>
              <a:off x="309251" y="1519408"/>
              <a:ext cx="2042092" cy="323173"/>
            </a:xfrm>
            <a:prstGeom prst="rect">
              <a:avLst/>
            </a:prstGeom>
            <a:gradFill flip="none" rotWithShape="1">
              <a:gsLst>
                <a:gs pos="0">
                  <a:srgbClr val="FFFF00"/>
                </a:gs>
                <a:gs pos="100000">
                  <a:srgbClr val="FFFFFF"/>
                </a:gs>
              </a:gsLst>
              <a:lin ang="0" scaled="1"/>
              <a:tileRect/>
            </a:gradFill>
            <a:ln>
              <a:noFill/>
            </a:ln>
          </p:spPr>
          <p:txBody>
            <a:bodyPr wrap="none" lIns="91416" tIns="45708" rIns="91416" bIns="45708" rtlCol="0" anchor="ctr" anchorCtr="0">
              <a:spAutoFit/>
            </a:bodyPr>
            <a:lstStyle/>
            <a:p>
              <a:pPr algn="ctr">
                <a:spcBef>
                  <a:spcPts val="600"/>
                </a:spcBef>
              </a:pPr>
              <a:r>
                <a:rPr lang="en-US" sz="3599" b="1" dirty="0">
                  <a:solidFill>
                    <a:srgbClr val="F8242E"/>
                  </a:solidFill>
                  <a:latin typeface="Arial"/>
                  <a:ea typeface="League Spartan" charset="0"/>
                  <a:cs typeface="Arial"/>
                </a:rPr>
                <a:t>Tại ngày 31/12/XX</a:t>
              </a:r>
            </a:p>
          </p:txBody>
        </p:sp>
      </p:grpSp>
      <p:sp>
        <p:nvSpPr>
          <p:cNvPr id="26" name="TextBox 25"/>
          <p:cNvSpPr txBox="1"/>
          <p:nvPr/>
        </p:nvSpPr>
        <p:spPr>
          <a:xfrm>
            <a:off x="10605062" y="6089294"/>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vay (</a:t>
            </a:r>
            <a:r>
              <a:rPr lang="en-US" sz="3599" b="1" dirty="0">
                <a:solidFill>
                  <a:srgbClr val="FF0000"/>
                </a:solidFill>
                <a:latin typeface="Arial"/>
                <a:cs typeface="Arial"/>
              </a:rPr>
              <a:t>K</a:t>
            </a:r>
            <a:r>
              <a:rPr lang="en-US" sz="3999" b="1" baseline="-25000" dirty="0">
                <a:solidFill>
                  <a:srgbClr val="FF0000"/>
                </a:solidFill>
                <a:latin typeface="Arial"/>
                <a:cs typeface="Arial"/>
              </a:rPr>
              <a:t>d</a:t>
            </a:r>
            <a:r>
              <a:rPr lang="en-US" sz="3599" b="1" dirty="0">
                <a:latin typeface="Arial"/>
                <a:cs typeface="Arial"/>
              </a:rPr>
              <a:t>)</a:t>
            </a:r>
          </a:p>
        </p:txBody>
      </p:sp>
      <p:sp>
        <p:nvSpPr>
          <p:cNvPr id="3" name="Right Arrow 2"/>
          <p:cNvSpPr/>
          <p:nvPr/>
        </p:nvSpPr>
        <p:spPr>
          <a:xfrm>
            <a:off x="9741191" y="6665208"/>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9" name="TextBox 28"/>
          <p:cNvSpPr txBox="1"/>
          <p:nvPr/>
        </p:nvSpPr>
        <p:spPr>
          <a:xfrm>
            <a:off x="10605062" y="10264670"/>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chủ (</a:t>
            </a:r>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a:t>
            </a:r>
          </a:p>
        </p:txBody>
      </p:sp>
      <p:sp>
        <p:nvSpPr>
          <p:cNvPr id="30" name="Right Arrow 29"/>
          <p:cNvSpPr/>
          <p:nvPr/>
        </p:nvSpPr>
        <p:spPr>
          <a:xfrm>
            <a:off x="9741191" y="1084058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1" name="Right Brace 30"/>
          <p:cNvSpPr/>
          <p:nvPr/>
        </p:nvSpPr>
        <p:spPr>
          <a:xfrm>
            <a:off x="12620761" y="6521231"/>
            <a:ext cx="814262" cy="4615920"/>
          </a:xfrm>
          <a:prstGeom prst="rightBrace">
            <a:avLst/>
          </a:prstGeom>
          <a:ln w="114300"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lIns="91416" tIns="45708" rIns="91416" bIns="45708" rtlCol="0" anchor="ctr"/>
          <a:lstStyle/>
          <a:p>
            <a:pPr algn="ctr"/>
            <a:endParaRPr lang="en-US" sz="2999" dirty="0">
              <a:latin typeface="Arial"/>
              <a:cs typeface="Arial"/>
            </a:endParaRPr>
          </a:p>
        </p:txBody>
      </p:sp>
      <p:sp>
        <p:nvSpPr>
          <p:cNvPr id="33" name="TextBox 32"/>
          <p:cNvSpPr txBox="1"/>
          <p:nvPr/>
        </p:nvSpPr>
        <p:spPr>
          <a:xfrm>
            <a:off x="13772588" y="7817037"/>
            <a:ext cx="3167527" cy="1753917"/>
          </a:xfrm>
          <a:prstGeom prst="rect">
            <a:avLst/>
          </a:prstGeom>
          <a:noFill/>
        </p:spPr>
        <p:txBody>
          <a:bodyPr wrap="square" lIns="91416" tIns="45708" rIns="91416" bIns="45708" rtlCol="0">
            <a:spAutoFit/>
          </a:bodyPr>
          <a:lstStyle/>
          <a:p>
            <a:r>
              <a:rPr lang="en-US" sz="3599" b="1" dirty="0">
                <a:latin typeface="Arial"/>
                <a:cs typeface="Arial"/>
              </a:rPr>
              <a:t>Chi phí vốn bình quân (</a:t>
            </a:r>
            <a:r>
              <a:rPr lang="en-US" sz="3599" b="1" dirty="0">
                <a:solidFill>
                  <a:srgbClr val="FF0000"/>
                </a:solidFill>
                <a:latin typeface="Arial"/>
                <a:cs typeface="Arial"/>
              </a:rPr>
              <a:t>K</a:t>
            </a:r>
            <a:r>
              <a:rPr lang="en-US" sz="3599" b="1" baseline="-25000" dirty="0">
                <a:solidFill>
                  <a:srgbClr val="FF0000"/>
                </a:solidFill>
                <a:latin typeface="Arial"/>
                <a:cs typeface="Arial"/>
              </a:rPr>
              <a:t>o</a:t>
            </a:r>
            <a:r>
              <a:rPr lang="en-US" sz="3599" b="1" dirty="0">
                <a:latin typeface="Arial"/>
                <a:cs typeface="Arial"/>
              </a:rPr>
              <a:t>) - </a:t>
            </a:r>
            <a:r>
              <a:rPr lang="en-US" sz="3599" b="1" dirty="0">
                <a:solidFill>
                  <a:schemeClr val="accent1">
                    <a:lumMod val="50000"/>
                  </a:schemeClr>
                </a:solidFill>
                <a:latin typeface="Arial"/>
                <a:cs typeface="Arial"/>
              </a:rPr>
              <a:t>WACC</a:t>
            </a:r>
          </a:p>
        </p:txBody>
      </p:sp>
      <p:sp>
        <p:nvSpPr>
          <p:cNvPr id="9" name="TextBox 8"/>
          <p:cNvSpPr txBox="1"/>
          <p:nvPr/>
        </p:nvSpPr>
        <p:spPr>
          <a:xfrm>
            <a:off x="16940116" y="7817037"/>
            <a:ext cx="2447634" cy="1760803"/>
          </a:xfrm>
          <a:prstGeom prst="rect">
            <a:avLst/>
          </a:prstGeom>
          <a:noFill/>
        </p:spPr>
        <p:txBody>
          <a:bodyPr wrap="square" rtlCol="0">
            <a:spAutoFit/>
          </a:bodyPr>
          <a:lstStyle/>
          <a:p>
            <a:pPr algn="ctr">
              <a:lnSpc>
                <a:spcPct val="130000"/>
              </a:lnSpc>
            </a:pPr>
            <a:r>
              <a:rPr lang="en-US" sz="4399" b="1" dirty="0">
                <a:solidFill>
                  <a:srgbClr val="000090"/>
                </a:solidFill>
                <a:latin typeface="Arial"/>
                <a:cs typeface="Arial"/>
              </a:rPr>
              <a:t>D</a:t>
            </a:r>
          </a:p>
          <a:p>
            <a:pPr algn="ctr">
              <a:lnSpc>
                <a:spcPct val="130000"/>
              </a:lnSpc>
            </a:pPr>
            <a:r>
              <a:rPr lang="en-US" sz="4399" b="1" dirty="0">
                <a:latin typeface="Arial"/>
                <a:cs typeface="Arial"/>
              </a:rPr>
              <a:t>(</a:t>
            </a:r>
            <a:r>
              <a:rPr lang="en-US" sz="4399" b="1" dirty="0">
                <a:solidFill>
                  <a:srgbClr val="000090"/>
                </a:solidFill>
                <a:latin typeface="Arial"/>
                <a:cs typeface="Arial"/>
              </a:rPr>
              <a:t>D</a:t>
            </a:r>
            <a:r>
              <a:rPr lang="en-US" sz="4399" b="1" dirty="0">
                <a:latin typeface="Arial"/>
                <a:cs typeface="Arial"/>
              </a:rPr>
              <a:t>+</a:t>
            </a:r>
            <a:r>
              <a:rPr lang="en-US" sz="4399" b="1" dirty="0">
                <a:solidFill>
                  <a:srgbClr val="008000"/>
                </a:solidFill>
                <a:latin typeface="Arial"/>
                <a:cs typeface="Arial"/>
              </a:rPr>
              <a:t>E</a:t>
            </a:r>
            <a:r>
              <a:rPr lang="en-US" sz="4399" b="1" dirty="0">
                <a:latin typeface="Arial"/>
                <a:cs typeface="Arial"/>
              </a:rPr>
              <a:t>)</a:t>
            </a:r>
          </a:p>
        </p:txBody>
      </p:sp>
      <p:cxnSp>
        <p:nvCxnSpPr>
          <p:cNvPr id="13" name="Straight Connector 12"/>
          <p:cNvCxnSpPr/>
          <p:nvPr/>
        </p:nvCxnSpPr>
        <p:spPr>
          <a:xfrm>
            <a:off x="17372051" y="8824886"/>
            <a:ext cx="1583763" cy="0"/>
          </a:xfrm>
          <a:prstGeom prst="line">
            <a:avLst/>
          </a:prstGeom>
          <a:ln w="381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8955814" y="8248972"/>
            <a:ext cx="2303656" cy="1323183"/>
          </a:xfrm>
          <a:prstGeom prst="rect">
            <a:avLst/>
          </a:prstGeom>
          <a:noFill/>
        </p:spPr>
        <p:txBody>
          <a:bodyPr wrap="square" rtlCol="0">
            <a:spAutoFit/>
          </a:bodyPr>
          <a:lstStyle/>
          <a:p>
            <a:r>
              <a:rPr lang="en-US" sz="3999" b="1" dirty="0">
                <a:solidFill>
                  <a:srgbClr val="FF0000"/>
                </a:solidFill>
                <a:latin typeface="Arial"/>
                <a:cs typeface="Arial"/>
              </a:rPr>
              <a:t>K</a:t>
            </a:r>
            <a:r>
              <a:rPr lang="en-US" sz="3999" b="1" baseline="-25000" dirty="0">
                <a:solidFill>
                  <a:srgbClr val="FF0000"/>
                </a:solidFill>
                <a:latin typeface="Arial"/>
                <a:cs typeface="Arial"/>
              </a:rPr>
              <a:t>d</a:t>
            </a:r>
            <a:r>
              <a:rPr lang="en-US" sz="3999" b="1" dirty="0">
                <a:latin typeface="Arial"/>
                <a:cs typeface="Arial"/>
              </a:rPr>
              <a:t>(1-T)</a:t>
            </a:r>
          </a:p>
          <a:p>
            <a:endParaRPr lang="en-US" sz="3999" dirty="0"/>
          </a:p>
        </p:txBody>
      </p:sp>
      <p:sp>
        <p:nvSpPr>
          <p:cNvPr id="17" name="TextBox 16"/>
          <p:cNvSpPr txBox="1"/>
          <p:nvPr/>
        </p:nvSpPr>
        <p:spPr>
          <a:xfrm>
            <a:off x="16508180" y="8248972"/>
            <a:ext cx="1007849" cy="1200008"/>
          </a:xfrm>
          <a:prstGeom prst="rect">
            <a:avLst/>
          </a:prstGeom>
          <a:noFill/>
        </p:spPr>
        <p:txBody>
          <a:bodyPr wrap="square" rtlCol="0">
            <a:spAutoFit/>
          </a:bodyPr>
          <a:lstStyle/>
          <a:p>
            <a:r>
              <a:rPr lang="en-US" sz="7198" b="1" dirty="0">
                <a:solidFill>
                  <a:schemeClr val="tx1">
                    <a:lumMod val="65000"/>
                    <a:lumOff val="35000"/>
                  </a:schemeClr>
                </a:solidFill>
              </a:rPr>
              <a:t>=</a:t>
            </a:r>
          </a:p>
        </p:txBody>
      </p:sp>
      <p:sp>
        <p:nvSpPr>
          <p:cNvPr id="41" name="TextBox 40"/>
          <p:cNvSpPr txBox="1"/>
          <p:nvPr/>
        </p:nvSpPr>
        <p:spPr>
          <a:xfrm>
            <a:off x="20683556" y="8251294"/>
            <a:ext cx="1007849" cy="769313"/>
          </a:xfrm>
          <a:prstGeom prst="rect">
            <a:avLst/>
          </a:prstGeom>
          <a:noFill/>
        </p:spPr>
        <p:txBody>
          <a:bodyPr wrap="square" rtlCol="0">
            <a:spAutoFit/>
          </a:bodyPr>
          <a:lstStyle/>
          <a:p>
            <a:r>
              <a:rPr lang="en-US" sz="4399" b="1" dirty="0">
                <a:solidFill>
                  <a:schemeClr val="tx1">
                    <a:lumMod val="65000"/>
                    <a:lumOff val="35000"/>
                  </a:schemeClr>
                </a:solidFill>
                <a:latin typeface="Arial"/>
                <a:cs typeface="Arial"/>
              </a:rPr>
              <a:t>+</a:t>
            </a:r>
          </a:p>
        </p:txBody>
      </p:sp>
      <p:sp>
        <p:nvSpPr>
          <p:cNvPr id="42" name="TextBox 41"/>
          <p:cNvSpPr txBox="1"/>
          <p:nvPr/>
        </p:nvSpPr>
        <p:spPr>
          <a:xfrm>
            <a:off x="20971513" y="7817037"/>
            <a:ext cx="2447634" cy="1760803"/>
          </a:xfrm>
          <a:prstGeom prst="rect">
            <a:avLst/>
          </a:prstGeom>
          <a:noFill/>
        </p:spPr>
        <p:txBody>
          <a:bodyPr wrap="square" rtlCol="0">
            <a:spAutoFit/>
          </a:bodyPr>
          <a:lstStyle/>
          <a:p>
            <a:pPr algn="ctr">
              <a:lnSpc>
                <a:spcPct val="130000"/>
              </a:lnSpc>
            </a:pPr>
            <a:r>
              <a:rPr lang="en-US" sz="4399" b="1" dirty="0">
                <a:solidFill>
                  <a:srgbClr val="008000"/>
                </a:solidFill>
                <a:latin typeface="Arial"/>
                <a:cs typeface="Arial"/>
              </a:rPr>
              <a:t>E</a:t>
            </a:r>
          </a:p>
          <a:p>
            <a:pPr algn="ctr">
              <a:lnSpc>
                <a:spcPct val="130000"/>
              </a:lnSpc>
            </a:pPr>
            <a:r>
              <a:rPr lang="en-US" sz="4399" b="1" dirty="0">
                <a:latin typeface="Arial"/>
                <a:cs typeface="Arial"/>
              </a:rPr>
              <a:t>(</a:t>
            </a:r>
            <a:r>
              <a:rPr lang="en-US" sz="4399" b="1" dirty="0">
                <a:solidFill>
                  <a:srgbClr val="000090"/>
                </a:solidFill>
                <a:latin typeface="Arial"/>
                <a:cs typeface="Arial"/>
              </a:rPr>
              <a:t>D</a:t>
            </a:r>
            <a:r>
              <a:rPr lang="en-US" sz="4399" b="1" dirty="0">
                <a:latin typeface="Arial"/>
                <a:cs typeface="Arial"/>
              </a:rPr>
              <a:t>+</a:t>
            </a:r>
            <a:r>
              <a:rPr lang="en-US" sz="4399" b="1" dirty="0">
                <a:solidFill>
                  <a:srgbClr val="008000"/>
                </a:solidFill>
                <a:latin typeface="Arial"/>
                <a:cs typeface="Arial"/>
              </a:rPr>
              <a:t>E</a:t>
            </a:r>
            <a:r>
              <a:rPr lang="en-US" sz="4399" b="1" dirty="0">
                <a:latin typeface="Arial"/>
                <a:cs typeface="Arial"/>
              </a:rPr>
              <a:t>)</a:t>
            </a:r>
          </a:p>
        </p:txBody>
      </p:sp>
      <p:cxnSp>
        <p:nvCxnSpPr>
          <p:cNvPr id="43" name="Straight Connector 42"/>
          <p:cNvCxnSpPr/>
          <p:nvPr/>
        </p:nvCxnSpPr>
        <p:spPr>
          <a:xfrm>
            <a:off x="21403449" y="8824886"/>
            <a:ext cx="1583763" cy="0"/>
          </a:xfrm>
          <a:prstGeom prst="line">
            <a:avLst/>
          </a:prstGeom>
          <a:ln w="38100" cmpd="sng">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2987212" y="8248972"/>
            <a:ext cx="2303656" cy="707758"/>
          </a:xfrm>
          <a:prstGeom prst="rect">
            <a:avLst/>
          </a:prstGeom>
          <a:noFill/>
        </p:spPr>
        <p:txBody>
          <a:bodyPr wrap="square" rtlCol="0">
            <a:spAutoFit/>
          </a:bodyPr>
          <a:lstStyle/>
          <a:p>
            <a:r>
              <a:rPr lang="en-US" sz="3999" b="1" dirty="0">
                <a:solidFill>
                  <a:srgbClr val="FF0000"/>
                </a:solidFill>
                <a:latin typeface="Arial"/>
                <a:cs typeface="Arial"/>
              </a:rPr>
              <a:t>K</a:t>
            </a:r>
            <a:r>
              <a:rPr lang="en-US" sz="3999" b="1" baseline="-25000" dirty="0">
                <a:solidFill>
                  <a:srgbClr val="FF0000"/>
                </a:solidFill>
                <a:latin typeface="Arial"/>
                <a:cs typeface="Arial"/>
              </a:rPr>
              <a:t>e</a:t>
            </a:r>
            <a:endParaRPr lang="en-US" sz="3999" baseline="-25000" dirty="0"/>
          </a:p>
        </p:txBody>
      </p:sp>
      <p:sp>
        <p:nvSpPr>
          <p:cNvPr id="18" name="Rectangle 17"/>
          <p:cNvSpPr/>
          <p:nvPr/>
        </p:nvSpPr>
        <p:spPr>
          <a:xfrm>
            <a:off x="13628610" y="7385101"/>
            <a:ext cx="10222473" cy="2591613"/>
          </a:xfrm>
          <a:prstGeom prst="rect">
            <a:avLst/>
          </a:prstGeom>
          <a:noFill/>
          <a:ln w="5715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19" name="TextBox 18"/>
          <p:cNvSpPr txBox="1"/>
          <p:nvPr/>
        </p:nvSpPr>
        <p:spPr>
          <a:xfrm>
            <a:off x="9021298" y="1962732"/>
            <a:ext cx="13965914" cy="2216569"/>
          </a:xfrm>
          <a:prstGeom prst="rect">
            <a:avLst/>
          </a:prstGeom>
          <a:noFill/>
        </p:spPr>
        <p:txBody>
          <a:bodyPr wrap="square" rtlCol="0">
            <a:spAutoFit/>
          </a:bodyPr>
          <a:lstStyle/>
          <a:p>
            <a:pPr marL="225370" lvl="3" algn="just">
              <a:lnSpc>
                <a:spcPct val="110000"/>
              </a:lnSpc>
            </a:pPr>
            <a:r>
              <a:rPr lang="en-US" altLang="en-US" sz="3199" b="1" dirty="0">
                <a:latin typeface="Arial"/>
                <a:cs typeface="Arial"/>
              </a:rPr>
              <a:t>Chi phí Vốn</a:t>
            </a:r>
            <a:r>
              <a:rPr lang="en-US" altLang="en-US" sz="3199" dirty="0">
                <a:latin typeface="Arial"/>
                <a:cs typeface="Arial"/>
              </a:rPr>
              <a:t> (Cost of Capital) là </a:t>
            </a:r>
            <a:r>
              <a:rPr lang="en-US" altLang="en-US" sz="3199" b="1" dirty="0">
                <a:solidFill>
                  <a:srgbClr val="0000FF"/>
                </a:solidFill>
                <a:latin typeface="Arial"/>
                <a:cs typeface="Arial"/>
              </a:rPr>
              <a:t>lợi nhuận yêu cầu (hay Lợi nhuận kỳ vọng)</a:t>
            </a:r>
            <a:r>
              <a:rPr lang="en-US" altLang="en-US" sz="3199" dirty="0">
                <a:latin typeface="Arial"/>
                <a:cs typeface="Arial"/>
              </a:rPr>
              <a:t> của người cấp vốn nhằm mục đích có đủ vốn để: </a:t>
            </a:r>
            <a:endParaRPr lang="en-US" altLang="en-US" sz="3199" dirty="0">
              <a:solidFill>
                <a:schemeClr val="hlink"/>
              </a:solidFill>
              <a:latin typeface="Arial"/>
              <a:cs typeface="Arial"/>
            </a:endParaRPr>
          </a:p>
          <a:p>
            <a:pPr marL="1599800" lvl="1" indent="-685629" algn="just">
              <a:lnSpc>
                <a:spcPct val="110000"/>
              </a:lnSpc>
              <a:buFont typeface="Wingdings" charset="2"/>
              <a:buChar char="§"/>
            </a:pPr>
            <a:r>
              <a:rPr lang="en-US" altLang="en-US" sz="3199" dirty="0">
                <a:solidFill>
                  <a:srgbClr val="254061"/>
                </a:solidFill>
                <a:latin typeface="Arial"/>
                <a:cs typeface="Arial"/>
              </a:rPr>
              <a:t>Trả lãi sau thuế trên khoản vay (</a:t>
            </a:r>
            <a:r>
              <a:rPr lang="en-US" altLang="en-US" sz="3199" dirty="0">
                <a:solidFill>
                  <a:srgbClr val="FF2746"/>
                </a:solidFill>
                <a:latin typeface="Arial"/>
                <a:cs typeface="Arial"/>
              </a:rPr>
              <a:t>K</a:t>
            </a:r>
            <a:r>
              <a:rPr lang="en-US" altLang="en-US" sz="3199" baseline="-25000" dirty="0">
                <a:solidFill>
                  <a:srgbClr val="FF2746"/>
                </a:solidFill>
                <a:latin typeface="Arial"/>
                <a:cs typeface="Arial"/>
              </a:rPr>
              <a:t>d</a:t>
            </a:r>
            <a:r>
              <a:rPr lang="en-US" altLang="en-US" sz="3199" dirty="0">
                <a:solidFill>
                  <a:srgbClr val="254061"/>
                </a:solidFill>
                <a:latin typeface="Arial"/>
                <a:cs typeface="Arial"/>
              </a:rPr>
              <a:t>)</a:t>
            </a:r>
          </a:p>
          <a:p>
            <a:pPr marL="1599800" lvl="1" indent="-685629" algn="just">
              <a:lnSpc>
                <a:spcPct val="110000"/>
              </a:lnSpc>
              <a:buFont typeface="Wingdings" charset="2"/>
              <a:buChar char="§"/>
            </a:pPr>
            <a:r>
              <a:rPr lang="en-US" altLang="en-US" sz="3199" dirty="0">
                <a:solidFill>
                  <a:srgbClr val="254061"/>
                </a:solidFill>
                <a:latin typeface="Arial"/>
                <a:cs typeface="Arial"/>
              </a:rPr>
              <a:t>Cung cấp một mức lợi nhuận hợp lý trên vốn chủ sở hữu (</a:t>
            </a:r>
            <a:r>
              <a:rPr lang="en-US" altLang="en-US" sz="3199" dirty="0">
                <a:solidFill>
                  <a:srgbClr val="FF2746"/>
                </a:solidFill>
                <a:latin typeface="Arial"/>
                <a:cs typeface="Arial"/>
              </a:rPr>
              <a:t>K</a:t>
            </a:r>
            <a:r>
              <a:rPr lang="en-US" altLang="en-US" sz="3199" baseline="-25000" dirty="0">
                <a:solidFill>
                  <a:srgbClr val="FF2746"/>
                </a:solidFill>
                <a:latin typeface="Arial"/>
                <a:cs typeface="Arial"/>
              </a:rPr>
              <a:t>e</a:t>
            </a:r>
            <a:r>
              <a:rPr lang="en-US" altLang="en-US" sz="3199" dirty="0">
                <a:solidFill>
                  <a:srgbClr val="254061"/>
                </a:solidFill>
                <a:latin typeface="Arial"/>
                <a:cs typeface="Arial"/>
              </a:rPr>
              <a:t>)</a:t>
            </a:r>
          </a:p>
        </p:txBody>
      </p:sp>
      <p:sp>
        <p:nvSpPr>
          <p:cNvPr id="20" name="TextBox 19"/>
          <p:cNvSpPr txBox="1"/>
          <p:nvPr/>
        </p:nvSpPr>
        <p:spPr>
          <a:xfrm>
            <a:off x="13772588" y="4608334"/>
            <a:ext cx="9214624" cy="1630959"/>
          </a:xfrm>
          <a:prstGeom prst="rect">
            <a:avLst/>
          </a:prstGeom>
          <a:noFill/>
        </p:spPr>
        <p:txBody>
          <a:bodyPr wrap="square" rtlCol="0">
            <a:spAutoFit/>
          </a:bodyPr>
          <a:lstStyle/>
          <a:p>
            <a:pPr algn="ctr"/>
            <a:r>
              <a:rPr lang="en-US" sz="4999" b="1" dirty="0">
                <a:solidFill>
                  <a:srgbClr val="FF2746"/>
                </a:solidFill>
                <a:latin typeface="Arial"/>
                <a:cs typeface="Arial"/>
              </a:rPr>
              <a:t>Rủi ro</a:t>
            </a:r>
            <a:r>
              <a:rPr lang="en-US" sz="4999" b="1" dirty="0">
                <a:latin typeface="Arial"/>
                <a:cs typeface="Arial"/>
              </a:rPr>
              <a:t> vs. </a:t>
            </a:r>
            <a:r>
              <a:rPr lang="en-US" sz="4999" b="1" dirty="0">
                <a:solidFill>
                  <a:srgbClr val="008000"/>
                </a:solidFill>
                <a:latin typeface="Arial"/>
                <a:cs typeface="Arial"/>
              </a:rPr>
              <a:t>Lợi nhuận kỳ vọng</a:t>
            </a:r>
          </a:p>
          <a:p>
            <a:pPr algn="ctr"/>
            <a:r>
              <a:rPr lang="en-US" sz="4999" b="1" dirty="0">
                <a:solidFill>
                  <a:srgbClr val="FF2746"/>
                </a:solidFill>
                <a:latin typeface="Arial"/>
                <a:cs typeface="Arial"/>
              </a:rPr>
              <a:t>Risk</a:t>
            </a:r>
            <a:r>
              <a:rPr lang="en-US" sz="4999" b="1" dirty="0">
                <a:latin typeface="Arial"/>
                <a:cs typeface="Arial"/>
              </a:rPr>
              <a:t> vs. </a:t>
            </a:r>
            <a:r>
              <a:rPr lang="en-US" sz="4999" b="1" dirty="0">
                <a:solidFill>
                  <a:srgbClr val="008000"/>
                </a:solidFill>
                <a:latin typeface="Arial"/>
                <a:cs typeface="Arial"/>
              </a:rPr>
              <a:t>Expected Return</a:t>
            </a:r>
          </a:p>
        </p:txBody>
      </p:sp>
      <p:sp>
        <p:nvSpPr>
          <p:cNvPr id="22" name="TextBox 21"/>
          <p:cNvSpPr txBox="1"/>
          <p:nvPr/>
        </p:nvSpPr>
        <p:spPr>
          <a:xfrm>
            <a:off x="13916567" y="10313484"/>
            <a:ext cx="9790538" cy="553870"/>
          </a:xfrm>
          <a:prstGeom prst="rect">
            <a:avLst/>
          </a:prstGeom>
          <a:noFill/>
        </p:spPr>
        <p:txBody>
          <a:bodyPr wrap="square" rtlCol="0">
            <a:spAutoFit/>
          </a:bodyPr>
          <a:lstStyle/>
          <a:p>
            <a:pPr algn="ctr"/>
            <a:r>
              <a:rPr lang="en-US" sz="2999" b="1" i="1" dirty="0">
                <a:solidFill>
                  <a:schemeClr val="accent1">
                    <a:lumMod val="50000"/>
                  </a:schemeClr>
                </a:solidFill>
                <a:latin typeface="Arial"/>
                <a:cs typeface="Arial"/>
              </a:rPr>
              <a:t>WACC</a:t>
            </a:r>
            <a:r>
              <a:rPr lang="en-US" sz="2999" b="1" i="1" dirty="0">
                <a:latin typeface="Arial"/>
                <a:cs typeface="Arial"/>
              </a:rPr>
              <a:t>: </a:t>
            </a:r>
            <a:r>
              <a:rPr lang="en-US" sz="2999" b="1" i="1" dirty="0">
                <a:solidFill>
                  <a:srgbClr val="254061"/>
                </a:solidFill>
                <a:latin typeface="Arial"/>
                <a:cs typeface="Arial"/>
              </a:rPr>
              <a:t>W</a:t>
            </a:r>
            <a:r>
              <a:rPr lang="en-US" sz="2999" b="1" i="1" dirty="0">
                <a:latin typeface="Arial"/>
                <a:cs typeface="Arial"/>
              </a:rPr>
              <a:t>eighted </a:t>
            </a:r>
            <a:r>
              <a:rPr lang="en-US" sz="2999" b="1" i="1" dirty="0">
                <a:solidFill>
                  <a:srgbClr val="254061"/>
                </a:solidFill>
                <a:latin typeface="Arial"/>
                <a:cs typeface="Arial"/>
              </a:rPr>
              <a:t>A</a:t>
            </a:r>
            <a:r>
              <a:rPr lang="en-US" sz="2999" b="1" i="1" dirty="0">
                <a:latin typeface="Arial"/>
                <a:cs typeface="Arial"/>
              </a:rPr>
              <a:t>verage </a:t>
            </a:r>
            <a:r>
              <a:rPr lang="en-US" sz="2999" b="1" i="1" dirty="0">
                <a:solidFill>
                  <a:srgbClr val="254061"/>
                </a:solidFill>
                <a:latin typeface="Arial"/>
                <a:cs typeface="Arial"/>
              </a:rPr>
              <a:t>C</a:t>
            </a:r>
            <a:r>
              <a:rPr lang="en-US" sz="2999" b="1" i="1" dirty="0">
                <a:latin typeface="Arial"/>
                <a:cs typeface="Arial"/>
              </a:rPr>
              <a:t>ost of </a:t>
            </a:r>
            <a:r>
              <a:rPr lang="en-US" sz="2999" b="1" i="1" dirty="0">
                <a:solidFill>
                  <a:srgbClr val="254061"/>
                </a:solidFill>
                <a:latin typeface="Arial"/>
                <a:cs typeface="Arial"/>
              </a:rPr>
              <a:t>C</a:t>
            </a:r>
            <a:r>
              <a:rPr lang="en-US" sz="2999" b="1" i="1" dirty="0">
                <a:latin typeface="Arial"/>
                <a:cs typeface="Arial"/>
              </a:rPr>
              <a:t>apital</a:t>
            </a:r>
          </a:p>
        </p:txBody>
      </p:sp>
    </p:spTree>
    <p:extLst>
      <p:ext uri="{BB962C8B-B14F-4D97-AF65-F5344CB8AC3E}">
        <p14:creationId xmlns:p14="http://schemas.microsoft.com/office/powerpoint/2010/main" val="36840848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checkerboard(across)">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checkerboard(across)">
                                      <p:cBhvr>
                                        <p:cTn id="38" dur="500"/>
                                        <p:tgtEl>
                                          <p:spTgt spid="33"/>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checkerboard(across)">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heckerboard(across)">
                                      <p:cBhvr>
                                        <p:cTn id="46" dur="500"/>
                                        <p:tgtEl>
                                          <p:spTgt spid="17"/>
                                        </p:tgtEl>
                                      </p:cBhvr>
                                    </p:animEffect>
                                  </p:childTnLst>
                                </p:cTn>
                              </p:par>
                              <p:par>
                                <p:cTn id="47" presetID="5" presetClass="entr" presetSubtype="1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heckerboard(across)">
                                      <p:cBhvr>
                                        <p:cTn id="49" dur="500"/>
                                        <p:tgtEl>
                                          <p:spTgt spid="13"/>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checkerboard(across)">
                                      <p:cBhvr>
                                        <p:cTn id="52" dur="500"/>
                                        <p:tgtEl>
                                          <p:spTgt spid="9"/>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checkerboard(across)">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checkerboard(across)">
                                      <p:cBhvr>
                                        <p:cTn id="60" dur="500"/>
                                        <p:tgtEl>
                                          <p:spTgt spid="41"/>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checkerboard(across)">
                                      <p:cBhvr>
                                        <p:cTn id="63" dur="500"/>
                                        <p:tgtEl>
                                          <p:spTgt spid="42"/>
                                        </p:tgtEl>
                                      </p:cBhvr>
                                    </p:animEffect>
                                  </p:childTnLst>
                                </p:cTn>
                              </p:par>
                              <p:par>
                                <p:cTn id="64" presetID="5" presetClass="entr" presetSubtype="10" fill="hold"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checkerboard(across)">
                                      <p:cBhvr>
                                        <p:cTn id="66" dur="500"/>
                                        <p:tgtEl>
                                          <p:spTgt spid="43"/>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checkerboard(across)">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5" presetClass="entr" presetSubtype="10"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checkerboard(across)">
                                      <p:cBhvr>
                                        <p:cTn id="74" dur="500"/>
                                        <p:tgtEl>
                                          <p:spTgt spid="18"/>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checkerboard(across)">
                                      <p:cBhvr>
                                        <p:cTn id="7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animBg="1"/>
      <p:bldP spid="29" grpId="0"/>
      <p:bldP spid="30" grpId="0" animBg="1"/>
      <p:bldP spid="31" grpId="0" animBg="1"/>
      <p:bldP spid="33" grpId="0"/>
      <p:bldP spid="9" grpId="0"/>
      <p:bldP spid="15" grpId="0"/>
      <p:bldP spid="17" grpId="0"/>
      <p:bldP spid="41" grpId="0"/>
      <p:bldP spid="42" grpId="0"/>
      <p:bldP spid="44" grpId="0"/>
      <p:bldP spid="18" grpId="0" animBg="1"/>
      <p:bldP spid="19" grpId="0"/>
      <p:bldP spid="20" grpId="0"/>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5836540" y="660581"/>
            <a:ext cx="15041514" cy="872972"/>
          </a:xfrm>
          <a:prstGeom prst="rect">
            <a:avLst/>
          </a:prstGeom>
          <a:noFill/>
        </p:spPr>
        <p:txBody>
          <a:bodyPr wrap="square" lIns="91416" tIns="45708" rIns="91416" bIns="45708" rtlCol="0">
            <a:spAutoFit/>
          </a:bodyPr>
          <a:lstStyle/>
          <a:p>
            <a:pPr>
              <a:lnSpc>
                <a:spcPct val="110000"/>
              </a:lnSpc>
              <a:spcBef>
                <a:spcPts val="600"/>
              </a:spcBef>
              <a:spcAft>
                <a:spcPts val="600"/>
              </a:spcAft>
            </a:pPr>
            <a:r>
              <a:rPr lang="en-US" sz="4999" b="1" dirty="0">
                <a:solidFill>
                  <a:schemeClr val="tx2"/>
                </a:solidFill>
                <a:latin typeface="Arial"/>
                <a:cs typeface="Arial"/>
              </a:rPr>
              <a:t>CHI PHÍ VỐN CHỦ VÀ CHI PHÍ VỐN VAY</a:t>
            </a:r>
          </a:p>
        </p:txBody>
      </p:sp>
      <p:grpSp>
        <p:nvGrpSpPr>
          <p:cNvPr id="8" name="Group 7"/>
          <p:cNvGrpSpPr/>
          <p:nvPr/>
        </p:nvGrpSpPr>
        <p:grpSpPr>
          <a:xfrm>
            <a:off x="526568" y="3880588"/>
            <a:ext cx="4284404" cy="8802368"/>
            <a:chOff x="8383076" y="2795785"/>
            <a:chExt cx="4284403" cy="8804661"/>
          </a:xfrm>
        </p:grpSpPr>
        <p:sp>
          <p:nvSpPr>
            <p:cNvPr id="34" name="Rectangle 33"/>
            <p:cNvSpPr/>
            <p:nvPr/>
          </p:nvSpPr>
          <p:spPr>
            <a:xfrm>
              <a:off x="8383076" y="3443500"/>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999" dirty="0">
                <a:latin typeface="Arial"/>
                <a:cs typeface="Arial"/>
              </a:endParaRPr>
            </a:p>
          </p:txBody>
        </p:sp>
        <p:sp>
          <p:nvSpPr>
            <p:cNvPr id="38" name="Rectangle 37"/>
            <p:cNvSpPr/>
            <p:nvPr/>
          </p:nvSpPr>
          <p:spPr>
            <a:xfrm>
              <a:off x="8393376" y="8083678"/>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999" dirty="0">
                <a:latin typeface="Arial"/>
                <a:cs typeface="Arial"/>
              </a:endParaRPr>
            </a:p>
          </p:txBody>
        </p:sp>
        <p:sp>
          <p:nvSpPr>
            <p:cNvPr id="58" name="TextBox 57">
              <a:extLst>
                <a:ext uri="{FF2B5EF4-FFF2-40B4-BE49-F238E27FC236}">
                  <a16:creationId xmlns:a16="http://schemas.microsoft.com/office/drawing/2014/main" id="{D2BE1925-0051-5644-BF61-0DD0636D5410}"/>
                </a:ext>
              </a:extLst>
            </p:cNvPr>
            <p:cNvSpPr txBox="1"/>
            <p:nvPr/>
          </p:nvSpPr>
          <p:spPr>
            <a:xfrm>
              <a:off x="8884881" y="2795785"/>
              <a:ext cx="3031598" cy="646371"/>
            </a:xfrm>
            <a:prstGeom prst="rect">
              <a:avLst/>
            </a:prstGeom>
            <a:noFill/>
          </p:spPr>
          <p:txBody>
            <a:bodyPr wrap="none" rtlCol="0" anchor="ctr" anchorCtr="0">
              <a:spAutoFit/>
            </a:bodyPr>
            <a:lstStyle/>
            <a:p>
              <a:pPr algn="ctr">
                <a:spcBef>
                  <a:spcPts val="600"/>
                </a:spcBef>
              </a:pPr>
              <a:r>
                <a:rPr lang="en-US" sz="3599" b="1" dirty="0">
                  <a:solidFill>
                    <a:schemeClr val="tx2"/>
                  </a:solidFill>
                  <a:latin typeface="Arial"/>
                  <a:ea typeface="League Spartan" charset="0"/>
                  <a:cs typeface="Arial"/>
                </a:rPr>
                <a:t>NGUỒN VỐN</a:t>
              </a:r>
            </a:p>
          </p:txBody>
        </p:sp>
        <p:sp>
          <p:nvSpPr>
            <p:cNvPr id="60" name="TextBox 59"/>
            <p:cNvSpPr txBox="1"/>
            <p:nvPr/>
          </p:nvSpPr>
          <p:spPr>
            <a:xfrm>
              <a:off x="8933650" y="4847288"/>
              <a:ext cx="3199472" cy="646371"/>
            </a:xfrm>
            <a:prstGeom prst="rect">
              <a:avLst/>
            </a:prstGeom>
            <a:noFill/>
          </p:spPr>
          <p:txBody>
            <a:bodyPr wrap="square" rtlCol="0">
              <a:spAutoFit/>
            </a:bodyPr>
            <a:lstStyle/>
            <a:p>
              <a:pPr algn="ctr"/>
              <a:r>
                <a:rPr lang="en-US" sz="3599" b="1" dirty="0">
                  <a:solidFill>
                    <a:schemeClr val="bg1"/>
                  </a:solidFill>
                  <a:latin typeface="Arial"/>
                  <a:cs typeface="Arial"/>
                </a:rPr>
                <a:t>Vốn vay</a:t>
              </a:r>
            </a:p>
          </p:txBody>
        </p:sp>
        <p:sp>
          <p:nvSpPr>
            <p:cNvPr id="61" name="TextBox 60"/>
            <p:cNvSpPr txBox="1"/>
            <p:nvPr/>
          </p:nvSpPr>
          <p:spPr>
            <a:xfrm>
              <a:off x="8811534" y="8700096"/>
              <a:ext cx="3199472" cy="1200385"/>
            </a:xfrm>
            <a:prstGeom prst="rect">
              <a:avLst/>
            </a:prstGeom>
            <a:noFill/>
          </p:spPr>
          <p:txBody>
            <a:bodyPr wrap="square" rtlCol="0">
              <a:spAutoFit/>
            </a:bodyPr>
            <a:lstStyle/>
            <a:p>
              <a:pPr algn="ctr"/>
              <a:r>
                <a:rPr lang="en-US" sz="3599" b="1" dirty="0">
                  <a:solidFill>
                    <a:schemeClr val="bg1"/>
                  </a:solidFill>
                  <a:latin typeface="Arial"/>
                  <a:cs typeface="Arial"/>
                </a:rPr>
                <a:t>Vốn chủ </a:t>
              </a:r>
            </a:p>
            <a:p>
              <a:pPr algn="ctr"/>
              <a:r>
                <a:rPr lang="en-US" sz="3599" b="1" dirty="0">
                  <a:solidFill>
                    <a:schemeClr val="bg1"/>
                  </a:solidFill>
                  <a:latin typeface="Arial"/>
                  <a:cs typeface="Arial"/>
                </a:rPr>
                <a:t>sở hữu</a:t>
              </a:r>
            </a:p>
          </p:txBody>
        </p:sp>
      </p:grpSp>
      <p:sp>
        <p:nvSpPr>
          <p:cNvPr id="26" name="TextBox 25"/>
          <p:cNvSpPr txBox="1"/>
          <p:nvPr/>
        </p:nvSpPr>
        <p:spPr>
          <a:xfrm>
            <a:off x="5853771" y="5994129"/>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vay (</a:t>
            </a:r>
            <a:r>
              <a:rPr lang="en-US" sz="3599" b="1" dirty="0">
                <a:solidFill>
                  <a:srgbClr val="FF0000"/>
                </a:solidFill>
                <a:latin typeface="Arial"/>
                <a:cs typeface="Arial"/>
              </a:rPr>
              <a:t>K</a:t>
            </a:r>
            <a:r>
              <a:rPr lang="en-US" sz="3999" b="1" baseline="-25000" dirty="0">
                <a:solidFill>
                  <a:srgbClr val="FF0000"/>
                </a:solidFill>
                <a:latin typeface="Arial"/>
                <a:cs typeface="Arial"/>
              </a:rPr>
              <a:t>d</a:t>
            </a:r>
            <a:r>
              <a:rPr lang="en-US" sz="3599" b="1" dirty="0">
                <a:latin typeface="Arial"/>
                <a:cs typeface="Arial"/>
              </a:rPr>
              <a:t>)</a:t>
            </a:r>
          </a:p>
        </p:txBody>
      </p:sp>
      <p:sp>
        <p:nvSpPr>
          <p:cNvPr id="3" name="Right Arrow 2"/>
          <p:cNvSpPr/>
          <p:nvPr/>
        </p:nvSpPr>
        <p:spPr>
          <a:xfrm>
            <a:off x="4989900" y="6570043"/>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9" name="TextBox 28"/>
          <p:cNvSpPr txBox="1"/>
          <p:nvPr/>
        </p:nvSpPr>
        <p:spPr>
          <a:xfrm>
            <a:off x="5853771" y="10169505"/>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chủ (</a:t>
            </a:r>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a:t>
            </a:r>
          </a:p>
        </p:txBody>
      </p:sp>
      <p:sp>
        <p:nvSpPr>
          <p:cNvPr id="30" name="Right Arrow 29"/>
          <p:cNvSpPr/>
          <p:nvPr/>
        </p:nvSpPr>
        <p:spPr>
          <a:xfrm>
            <a:off x="4989900" y="10745420"/>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0" name="TextBox 19"/>
          <p:cNvSpPr txBox="1"/>
          <p:nvPr/>
        </p:nvSpPr>
        <p:spPr>
          <a:xfrm>
            <a:off x="11036997" y="2106710"/>
            <a:ext cx="9214624" cy="1630959"/>
          </a:xfrm>
          <a:prstGeom prst="rect">
            <a:avLst/>
          </a:prstGeom>
          <a:noFill/>
          <a:ln w="57150" cmpd="sng">
            <a:solidFill>
              <a:srgbClr val="7F7F7F"/>
            </a:solidFill>
            <a:prstDash val="sysDash"/>
          </a:ln>
        </p:spPr>
        <p:txBody>
          <a:bodyPr wrap="square" rtlCol="0">
            <a:spAutoFit/>
          </a:bodyPr>
          <a:lstStyle/>
          <a:p>
            <a:pPr algn="ctr"/>
            <a:r>
              <a:rPr lang="en-US" sz="4999" b="1" dirty="0">
                <a:solidFill>
                  <a:srgbClr val="FF2746"/>
                </a:solidFill>
                <a:latin typeface="Arial"/>
                <a:cs typeface="Arial"/>
              </a:rPr>
              <a:t>Rủi ro</a:t>
            </a:r>
            <a:r>
              <a:rPr lang="en-US" sz="4999" b="1" dirty="0">
                <a:latin typeface="Arial"/>
                <a:cs typeface="Arial"/>
              </a:rPr>
              <a:t> vs. </a:t>
            </a:r>
            <a:r>
              <a:rPr lang="en-US" sz="4999" b="1" dirty="0">
                <a:solidFill>
                  <a:srgbClr val="008000"/>
                </a:solidFill>
                <a:latin typeface="Arial"/>
                <a:cs typeface="Arial"/>
              </a:rPr>
              <a:t>Lợi nhuận kỳ vọng</a:t>
            </a:r>
          </a:p>
          <a:p>
            <a:pPr algn="ctr"/>
            <a:r>
              <a:rPr lang="en-US" sz="4999" b="1" dirty="0">
                <a:solidFill>
                  <a:srgbClr val="FF2746"/>
                </a:solidFill>
                <a:latin typeface="Arial"/>
                <a:cs typeface="Arial"/>
              </a:rPr>
              <a:t>Risk</a:t>
            </a:r>
            <a:r>
              <a:rPr lang="en-US" sz="4999" b="1" dirty="0">
                <a:latin typeface="Arial"/>
                <a:cs typeface="Arial"/>
              </a:rPr>
              <a:t> vs. </a:t>
            </a:r>
            <a:r>
              <a:rPr lang="en-US" sz="4999" b="1" dirty="0">
                <a:solidFill>
                  <a:srgbClr val="008000"/>
                </a:solidFill>
                <a:latin typeface="Arial"/>
                <a:cs typeface="Arial"/>
              </a:rPr>
              <a:t>Expected Return</a:t>
            </a:r>
          </a:p>
        </p:txBody>
      </p:sp>
      <p:sp>
        <p:nvSpPr>
          <p:cNvPr id="50" name="TextBox 49"/>
          <p:cNvSpPr txBox="1"/>
          <p:nvPr/>
        </p:nvSpPr>
        <p:spPr>
          <a:xfrm>
            <a:off x="9309255" y="4554345"/>
            <a:ext cx="10366452"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tiền gửi bình quân 12 tháng</a:t>
            </a:r>
            <a:r>
              <a:rPr lang="en-US" sz="3599" b="1" dirty="0">
                <a:latin typeface="Arial"/>
                <a:cs typeface="Arial"/>
              </a:rPr>
              <a:t> + </a:t>
            </a:r>
            <a:r>
              <a:rPr lang="en-US" sz="3599" b="1" dirty="0">
                <a:solidFill>
                  <a:srgbClr val="800000"/>
                </a:solidFill>
                <a:latin typeface="Arial"/>
                <a:cs typeface="Arial"/>
              </a:rPr>
              <a:t>Biên độ </a:t>
            </a:r>
          </a:p>
        </p:txBody>
      </p:sp>
      <p:sp>
        <p:nvSpPr>
          <p:cNvPr id="51" name="TextBox 50"/>
          <p:cNvSpPr txBox="1"/>
          <p:nvPr/>
        </p:nvSpPr>
        <p:spPr>
          <a:xfrm>
            <a:off x="8589362" y="5706172"/>
            <a:ext cx="12958065"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phi rủi ro (Rf) + Lãi bù rủi ro quốc gia)</a:t>
            </a:r>
            <a:r>
              <a:rPr lang="en-US" sz="3599" b="1" dirty="0">
                <a:latin typeface="Arial"/>
                <a:cs typeface="Arial"/>
              </a:rPr>
              <a:t> + </a:t>
            </a:r>
            <a:r>
              <a:rPr lang="en-US" sz="3599" b="1" dirty="0">
                <a:solidFill>
                  <a:srgbClr val="800000"/>
                </a:solidFill>
                <a:latin typeface="Arial"/>
                <a:cs typeface="Arial"/>
              </a:rPr>
              <a:t>Biên độ </a:t>
            </a:r>
          </a:p>
        </p:txBody>
      </p:sp>
      <p:sp>
        <p:nvSpPr>
          <p:cNvPr id="52" name="TextBox 51"/>
          <p:cNvSpPr txBox="1"/>
          <p:nvPr/>
        </p:nvSpPr>
        <p:spPr>
          <a:xfrm>
            <a:off x="9309255" y="7001978"/>
            <a:ext cx="12958065"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(TPCP kỳ hạn 10 năm + Rủi ro quốc gia)</a:t>
            </a:r>
            <a:r>
              <a:rPr lang="en-US" sz="3599" b="1" dirty="0">
                <a:latin typeface="Arial"/>
                <a:cs typeface="Arial"/>
              </a:rPr>
              <a:t> + </a:t>
            </a:r>
            <a:r>
              <a:rPr lang="en-US" sz="3599" b="1" dirty="0">
                <a:solidFill>
                  <a:srgbClr val="800000"/>
                </a:solidFill>
                <a:latin typeface="Arial"/>
                <a:cs typeface="Arial"/>
              </a:rPr>
              <a:t>Rủi ro công ty</a:t>
            </a:r>
          </a:p>
        </p:txBody>
      </p:sp>
      <p:sp>
        <p:nvSpPr>
          <p:cNvPr id="53" name="Right Arrow 52"/>
          <p:cNvSpPr/>
          <p:nvPr/>
        </p:nvSpPr>
        <p:spPr>
          <a:xfrm rot="5400000">
            <a:off x="13196675" y="5130258"/>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54" name="Right Arrow 53"/>
          <p:cNvSpPr/>
          <p:nvPr/>
        </p:nvSpPr>
        <p:spPr>
          <a:xfrm rot="5400000">
            <a:off x="11180976"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5" name="Right Arrow 64"/>
          <p:cNvSpPr/>
          <p:nvPr/>
        </p:nvSpPr>
        <p:spPr>
          <a:xfrm rot="5400000">
            <a:off x="15932266"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6" name="Right Arrow 65"/>
          <p:cNvSpPr/>
          <p:nvPr/>
        </p:nvSpPr>
        <p:spPr>
          <a:xfrm rot="5400000">
            <a:off x="19675707"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7" name="TextBox 66"/>
          <p:cNvSpPr txBox="1"/>
          <p:nvPr/>
        </p:nvSpPr>
        <p:spPr>
          <a:xfrm>
            <a:off x="14636460" y="8153806"/>
            <a:ext cx="8494731"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Rating quốc gia</a:t>
            </a:r>
            <a:r>
              <a:rPr lang="en-US" sz="3599" b="1" dirty="0">
                <a:latin typeface="Arial"/>
                <a:cs typeface="Arial"/>
              </a:rPr>
              <a:t> + </a:t>
            </a:r>
            <a:r>
              <a:rPr lang="en-US" sz="3599" b="1" dirty="0">
                <a:solidFill>
                  <a:srgbClr val="800000"/>
                </a:solidFill>
                <a:latin typeface="Arial"/>
                <a:cs typeface="Arial"/>
              </a:rPr>
              <a:t>Rating công ty</a:t>
            </a:r>
          </a:p>
        </p:txBody>
      </p:sp>
      <p:sp>
        <p:nvSpPr>
          <p:cNvPr id="68" name="Right Arrow 67"/>
          <p:cNvSpPr/>
          <p:nvPr/>
        </p:nvSpPr>
        <p:spPr>
          <a:xfrm rot="5400000">
            <a:off x="15932266" y="7577893"/>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9" name="Right Arrow 68"/>
          <p:cNvSpPr/>
          <p:nvPr/>
        </p:nvSpPr>
        <p:spPr>
          <a:xfrm rot="5400000">
            <a:off x="19675707" y="7577893"/>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70" name="TextBox 69"/>
          <p:cNvSpPr txBox="1"/>
          <p:nvPr/>
        </p:nvSpPr>
        <p:spPr>
          <a:xfrm>
            <a:off x="8733341" y="9449614"/>
            <a:ext cx="14541828" cy="120004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phi rủi ro (Rf)</a:t>
            </a:r>
            <a:r>
              <a:rPr lang="en-US" sz="3599" b="1" dirty="0">
                <a:latin typeface="Arial"/>
                <a:cs typeface="Arial"/>
              </a:rPr>
              <a:t> + </a:t>
            </a:r>
            <a:r>
              <a:rPr lang="en-US" sz="3599" b="1" dirty="0">
                <a:solidFill>
                  <a:srgbClr val="800000"/>
                </a:solidFill>
                <a:latin typeface="Arial"/>
                <a:cs typeface="Arial"/>
              </a:rPr>
              <a:t>Phần bù rủi ro khi đầu tư vào công ty</a:t>
            </a:r>
          </a:p>
          <a:p>
            <a:r>
              <a:rPr lang="en-US" sz="3599" b="1" dirty="0">
                <a:solidFill>
                  <a:srgbClr val="800000"/>
                </a:solidFill>
                <a:latin typeface="Arial"/>
                <a:cs typeface="Arial"/>
              </a:rPr>
              <a:t>				(Risk Premium)</a:t>
            </a:r>
          </a:p>
        </p:txBody>
      </p:sp>
      <p:sp>
        <p:nvSpPr>
          <p:cNvPr id="74" name="TextBox 73"/>
          <p:cNvSpPr txBox="1"/>
          <p:nvPr/>
        </p:nvSpPr>
        <p:spPr>
          <a:xfrm>
            <a:off x="13772589" y="12329184"/>
            <a:ext cx="7630860" cy="646178"/>
          </a:xfrm>
          <a:prstGeom prst="rect">
            <a:avLst/>
          </a:prstGeom>
          <a:noFill/>
        </p:spPr>
        <p:txBody>
          <a:bodyPr wrap="square" lIns="91416" tIns="45708" rIns="91416" bIns="45708" rtlCol="0">
            <a:spAutoFit/>
          </a:bodyPr>
          <a:lstStyle/>
          <a:p>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   </a:t>
            </a:r>
            <a:r>
              <a:rPr lang="en-US" sz="3599" b="1" dirty="0">
                <a:solidFill>
                  <a:srgbClr val="008000"/>
                </a:solidFill>
                <a:latin typeface="Arial"/>
                <a:cs typeface="Arial"/>
              </a:rPr>
              <a:t>Rf </a:t>
            </a:r>
            <a:r>
              <a:rPr lang="en-US" sz="3599" b="1" dirty="0">
                <a:latin typeface="Arial"/>
                <a:cs typeface="Arial"/>
              </a:rPr>
              <a:t>   +    </a:t>
            </a:r>
            <a:r>
              <a:rPr lang="en-US" sz="3599" b="1" dirty="0">
                <a:solidFill>
                  <a:srgbClr val="800000"/>
                </a:solidFill>
                <a:latin typeface="Arial"/>
                <a:cs typeface="Arial"/>
              </a:rPr>
              <a:t>β(Rm - Rf)    </a:t>
            </a:r>
            <a:r>
              <a:rPr lang="en-US" sz="3599" b="1" dirty="0">
                <a:solidFill>
                  <a:schemeClr val="accent1">
                    <a:lumMod val="50000"/>
                  </a:schemeClr>
                </a:solidFill>
                <a:latin typeface="Arial"/>
                <a:cs typeface="Arial"/>
              </a:rPr>
              <a:t>(CAPM)</a:t>
            </a:r>
          </a:p>
        </p:txBody>
      </p:sp>
      <p:sp>
        <p:nvSpPr>
          <p:cNvPr id="75" name="TextBox 74"/>
          <p:cNvSpPr txBox="1"/>
          <p:nvPr/>
        </p:nvSpPr>
        <p:spPr>
          <a:xfrm>
            <a:off x="12332803" y="11177356"/>
            <a:ext cx="10654409" cy="646178"/>
          </a:xfrm>
          <a:prstGeom prst="rect">
            <a:avLst/>
          </a:prstGeom>
          <a:noFill/>
        </p:spPr>
        <p:txBody>
          <a:bodyPr wrap="square" lIns="91416" tIns="45708" rIns="91416" bIns="45708" rtlCol="0">
            <a:spAutoFit/>
          </a:bodyPr>
          <a:lstStyle/>
          <a:p>
            <a:r>
              <a:rPr lang="en-US" sz="3599" b="1" dirty="0">
                <a:solidFill>
                  <a:srgbClr val="800000"/>
                </a:solidFill>
                <a:latin typeface="Arial"/>
                <a:cs typeface="Arial"/>
              </a:rPr>
              <a:t>Rủi ro công ty (β)  x  Rủi ro thị trường (Rm - Rf)</a:t>
            </a:r>
          </a:p>
        </p:txBody>
      </p:sp>
      <p:sp>
        <p:nvSpPr>
          <p:cNvPr id="76" name="Right Arrow 75"/>
          <p:cNvSpPr/>
          <p:nvPr/>
        </p:nvSpPr>
        <p:spPr>
          <a:xfrm rot="5400000">
            <a:off x="16940116" y="10601441"/>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 name="Rectangle 1"/>
          <p:cNvSpPr/>
          <p:nvPr/>
        </p:nvSpPr>
        <p:spPr>
          <a:xfrm>
            <a:off x="8157427" y="4410366"/>
            <a:ext cx="14829785" cy="4607312"/>
          </a:xfrm>
          <a:prstGeom prst="rect">
            <a:avLst/>
          </a:prstGeom>
          <a:noFill/>
          <a:ln w="381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2" name="Rectangle 31"/>
          <p:cNvSpPr/>
          <p:nvPr/>
        </p:nvSpPr>
        <p:spPr>
          <a:xfrm>
            <a:off x="8157427" y="9161656"/>
            <a:ext cx="14829785" cy="4031398"/>
          </a:xfrm>
          <a:prstGeom prst="rect">
            <a:avLst/>
          </a:prstGeom>
          <a:noFill/>
          <a:ln w="381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3" name="Right Arrow 32"/>
          <p:cNvSpPr/>
          <p:nvPr/>
        </p:nvSpPr>
        <p:spPr>
          <a:xfrm rot="5400000">
            <a:off x="16940116" y="11753269"/>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Tree>
    <p:extLst>
      <p:ext uri="{BB962C8B-B14F-4D97-AF65-F5344CB8AC3E}">
        <p14:creationId xmlns:p14="http://schemas.microsoft.com/office/powerpoint/2010/main" val="42160936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checkerboard(across)">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checkerboard(across)">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checkerboard(across)">
                                      <p:cBhvr>
                                        <p:cTn id="25" dur="500"/>
                                        <p:tgtEl>
                                          <p:spTgt spid="5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checkerboard(across)">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checkerboard(across)">
                                      <p:cBhvr>
                                        <p:cTn id="33" dur="500"/>
                                        <p:tgtEl>
                                          <p:spTgt spid="54"/>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checkerboard(across)">
                                      <p:cBhvr>
                                        <p:cTn id="36" dur="500"/>
                                        <p:tgtEl>
                                          <p:spTgt spid="65"/>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checkerboard(across)">
                                      <p:cBhvr>
                                        <p:cTn id="39" dur="500"/>
                                        <p:tgtEl>
                                          <p:spTgt spid="66"/>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checkerboard(across)">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checkerboard(across)">
                                      <p:cBhvr>
                                        <p:cTn id="47" dur="500"/>
                                        <p:tgtEl>
                                          <p:spTgt spid="2"/>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checkerboard(across)">
                                      <p:cBhvr>
                                        <p:cTn id="50" dur="500"/>
                                        <p:tgtEl>
                                          <p:spTgt spid="68"/>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checkerboard(across)">
                                      <p:cBhvr>
                                        <p:cTn id="53" dur="500"/>
                                        <p:tgtEl>
                                          <p:spTgt spid="67"/>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checkerboard(across)">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dissolv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dissolve">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dissolve">
                                      <p:cBhvr>
                                        <p:cTn id="74" dur="500"/>
                                        <p:tgtEl>
                                          <p:spTgt spid="7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dissolve">
                                      <p:cBhvr>
                                        <p:cTn id="77" dur="500"/>
                                        <p:tgtEl>
                                          <p:spTgt spid="75"/>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dissolve">
                                      <p:cBhvr>
                                        <p:cTn id="85" dur="500"/>
                                        <p:tgtEl>
                                          <p:spTgt spid="3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dissolve">
                                      <p:cBhvr>
                                        <p:cTn id="8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animBg="1"/>
      <p:bldP spid="29" grpId="0"/>
      <p:bldP spid="30" grpId="0" animBg="1"/>
      <p:bldP spid="20" grpId="0" animBg="1"/>
      <p:bldP spid="50" grpId="0"/>
      <p:bldP spid="51" grpId="0"/>
      <p:bldP spid="52" grpId="0"/>
      <p:bldP spid="53" grpId="0" animBg="1"/>
      <p:bldP spid="54" grpId="0" animBg="1"/>
      <p:bldP spid="65" grpId="0" animBg="1"/>
      <p:bldP spid="66" grpId="0" animBg="1"/>
      <p:bldP spid="67" grpId="0"/>
      <p:bldP spid="68" grpId="0" animBg="1"/>
      <p:bldP spid="69" grpId="0" animBg="1"/>
      <p:bldP spid="70" grpId="0"/>
      <p:bldP spid="74" grpId="0"/>
      <p:bldP spid="75" grpId="0"/>
      <p:bldP spid="76" grpId="0" animBg="1"/>
      <p:bldP spid="2" grpId="0" animBg="1"/>
      <p:bldP spid="32" grpId="0" animBg="1"/>
      <p:bldP spid="3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6395810" y="544428"/>
            <a:ext cx="15041514" cy="872972"/>
          </a:xfrm>
          <a:prstGeom prst="rect">
            <a:avLst/>
          </a:prstGeom>
          <a:noFill/>
        </p:spPr>
        <p:txBody>
          <a:bodyPr wrap="square" lIns="91416" tIns="45708" rIns="91416" bIns="45708" rtlCol="0">
            <a:spAutoFit/>
          </a:bodyPr>
          <a:lstStyle/>
          <a:p>
            <a:pPr>
              <a:lnSpc>
                <a:spcPct val="110000"/>
              </a:lnSpc>
              <a:spcBef>
                <a:spcPts val="600"/>
              </a:spcBef>
              <a:spcAft>
                <a:spcPts val="600"/>
              </a:spcAft>
            </a:pPr>
            <a:r>
              <a:rPr lang="en-US" sz="4999" b="1" dirty="0">
                <a:solidFill>
                  <a:schemeClr val="tx2"/>
                </a:solidFill>
                <a:latin typeface="Arial"/>
                <a:cs typeface="Arial"/>
              </a:rPr>
              <a:t>CHI PHÍ VỐN CHỦ VÀ CHI PHÍ VỐN VAY</a:t>
            </a:r>
          </a:p>
        </p:txBody>
      </p:sp>
      <p:grpSp>
        <p:nvGrpSpPr>
          <p:cNvPr id="8" name="Group 7"/>
          <p:cNvGrpSpPr/>
          <p:nvPr/>
        </p:nvGrpSpPr>
        <p:grpSpPr>
          <a:xfrm>
            <a:off x="526568" y="3880588"/>
            <a:ext cx="4284404" cy="8802368"/>
            <a:chOff x="8383076" y="2795785"/>
            <a:chExt cx="4284403" cy="8804661"/>
          </a:xfrm>
        </p:grpSpPr>
        <p:sp>
          <p:nvSpPr>
            <p:cNvPr id="34" name="Rectangle 33"/>
            <p:cNvSpPr/>
            <p:nvPr/>
          </p:nvSpPr>
          <p:spPr>
            <a:xfrm>
              <a:off x="8383076" y="3443500"/>
              <a:ext cx="4274103" cy="4640178"/>
            </a:xfrm>
            <a:prstGeom prst="rect">
              <a:avLst/>
            </a:prstGeom>
            <a:solidFill>
              <a:schemeClr val="tx1">
                <a:lumMod val="75000"/>
                <a:lumOff val="25000"/>
              </a:schemeClr>
            </a:solidFill>
            <a:ln>
              <a:solidFill>
                <a:srgbClr val="FFFFFF"/>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999" dirty="0">
                <a:latin typeface="Arial"/>
                <a:cs typeface="Arial"/>
              </a:endParaRPr>
            </a:p>
          </p:txBody>
        </p:sp>
        <p:sp>
          <p:nvSpPr>
            <p:cNvPr id="38" name="Rectangle 37"/>
            <p:cNvSpPr/>
            <p:nvPr/>
          </p:nvSpPr>
          <p:spPr>
            <a:xfrm>
              <a:off x="8393376" y="8083678"/>
              <a:ext cx="4274103" cy="3516768"/>
            </a:xfrm>
            <a:prstGeom prst="rect">
              <a:avLst/>
            </a:prstGeom>
            <a:solidFill>
              <a:schemeClr val="tx1">
                <a:lumMod val="90000"/>
                <a:lumOff val="10000"/>
              </a:schemeClr>
            </a:solidFill>
            <a:ln>
              <a:solidFill>
                <a:srgbClr val="FFFFFF"/>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999" dirty="0">
                <a:latin typeface="Arial"/>
                <a:cs typeface="Arial"/>
              </a:endParaRPr>
            </a:p>
          </p:txBody>
        </p:sp>
        <p:sp>
          <p:nvSpPr>
            <p:cNvPr id="58" name="TextBox 57">
              <a:extLst>
                <a:ext uri="{FF2B5EF4-FFF2-40B4-BE49-F238E27FC236}">
                  <a16:creationId xmlns:a16="http://schemas.microsoft.com/office/drawing/2014/main" id="{D2BE1925-0051-5644-BF61-0DD0636D5410}"/>
                </a:ext>
              </a:extLst>
            </p:cNvPr>
            <p:cNvSpPr txBox="1"/>
            <p:nvPr/>
          </p:nvSpPr>
          <p:spPr>
            <a:xfrm>
              <a:off x="8884881" y="2795785"/>
              <a:ext cx="3031598" cy="646371"/>
            </a:xfrm>
            <a:prstGeom prst="rect">
              <a:avLst/>
            </a:prstGeom>
            <a:noFill/>
          </p:spPr>
          <p:txBody>
            <a:bodyPr wrap="none" rtlCol="0" anchor="ctr" anchorCtr="0">
              <a:spAutoFit/>
            </a:bodyPr>
            <a:lstStyle/>
            <a:p>
              <a:pPr algn="ctr">
                <a:spcBef>
                  <a:spcPts val="600"/>
                </a:spcBef>
              </a:pPr>
              <a:r>
                <a:rPr lang="en-US" sz="3599" b="1" dirty="0">
                  <a:solidFill>
                    <a:schemeClr val="tx2"/>
                  </a:solidFill>
                  <a:latin typeface="Arial"/>
                  <a:ea typeface="League Spartan" charset="0"/>
                  <a:cs typeface="Arial"/>
                </a:rPr>
                <a:t>NGUỒN VỐN</a:t>
              </a:r>
            </a:p>
          </p:txBody>
        </p:sp>
        <p:sp>
          <p:nvSpPr>
            <p:cNvPr id="60" name="TextBox 59"/>
            <p:cNvSpPr txBox="1"/>
            <p:nvPr/>
          </p:nvSpPr>
          <p:spPr>
            <a:xfrm>
              <a:off x="8933650" y="4847288"/>
              <a:ext cx="3199472" cy="646371"/>
            </a:xfrm>
            <a:prstGeom prst="rect">
              <a:avLst/>
            </a:prstGeom>
            <a:noFill/>
          </p:spPr>
          <p:txBody>
            <a:bodyPr wrap="square" rtlCol="0">
              <a:spAutoFit/>
            </a:bodyPr>
            <a:lstStyle/>
            <a:p>
              <a:pPr algn="ctr"/>
              <a:r>
                <a:rPr lang="en-US" sz="3599" b="1" dirty="0">
                  <a:solidFill>
                    <a:schemeClr val="bg1"/>
                  </a:solidFill>
                  <a:latin typeface="Arial"/>
                  <a:cs typeface="Arial"/>
                </a:rPr>
                <a:t>Vốn vay</a:t>
              </a:r>
            </a:p>
          </p:txBody>
        </p:sp>
        <p:sp>
          <p:nvSpPr>
            <p:cNvPr id="61" name="TextBox 60"/>
            <p:cNvSpPr txBox="1"/>
            <p:nvPr/>
          </p:nvSpPr>
          <p:spPr>
            <a:xfrm>
              <a:off x="8811534" y="8700096"/>
              <a:ext cx="3199472" cy="1200385"/>
            </a:xfrm>
            <a:prstGeom prst="rect">
              <a:avLst/>
            </a:prstGeom>
            <a:noFill/>
          </p:spPr>
          <p:txBody>
            <a:bodyPr wrap="square" rtlCol="0">
              <a:spAutoFit/>
            </a:bodyPr>
            <a:lstStyle/>
            <a:p>
              <a:pPr algn="ctr"/>
              <a:r>
                <a:rPr lang="en-US" sz="3599" b="1" dirty="0">
                  <a:solidFill>
                    <a:schemeClr val="bg1"/>
                  </a:solidFill>
                  <a:latin typeface="Arial"/>
                  <a:cs typeface="Arial"/>
                </a:rPr>
                <a:t>Vốn chủ </a:t>
              </a:r>
            </a:p>
            <a:p>
              <a:pPr algn="ctr"/>
              <a:r>
                <a:rPr lang="en-US" sz="3599" b="1" dirty="0">
                  <a:solidFill>
                    <a:schemeClr val="bg1"/>
                  </a:solidFill>
                  <a:latin typeface="Arial"/>
                  <a:cs typeface="Arial"/>
                </a:rPr>
                <a:t>sở hữu</a:t>
              </a:r>
            </a:p>
          </p:txBody>
        </p:sp>
      </p:grpSp>
      <p:sp>
        <p:nvSpPr>
          <p:cNvPr id="26" name="TextBox 25"/>
          <p:cNvSpPr txBox="1"/>
          <p:nvPr/>
        </p:nvSpPr>
        <p:spPr>
          <a:xfrm>
            <a:off x="5853771" y="5994129"/>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vay (</a:t>
            </a:r>
            <a:r>
              <a:rPr lang="en-US" sz="3599" b="1" dirty="0">
                <a:solidFill>
                  <a:srgbClr val="FF0000"/>
                </a:solidFill>
                <a:latin typeface="Arial"/>
                <a:cs typeface="Arial"/>
              </a:rPr>
              <a:t>K</a:t>
            </a:r>
            <a:r>
              <a:rPr lang="en-US" sz="3999" b="1" baseline="-25000" dirty="0">
                <a:solidFill>
                  <a:srgbClr val="FF0000"/>
                </a:solidFill>
                <a:latin typeface="Arial"/>
                <a:cs typeface="Arial"/>
              </a:rPr>
              <a:t>d</a:t>
            </a:r>
            <a:r>
              <a:rPr lang="en-US" sz="3599" b="1" dirty="0">
                <a:latin typeface="Arial"/>
                <a:cs typeface="Arial"/>
              </a:rPr>
              <a:t>)</a:t>
            </a:r>
          </a:p>
        </p:txBody>
      </p:sp>
      <p:sp>
        <p:nvSpPr>
          <p:cNvPr id="3" name="Right Arrow 2"/>
          <p:cNvSpPr/>
          <p:nvPr/>
        </p:nvSpPr>
        <p:spPr>
          <a:xfrm>
            <a:off x="4989900" y="6570043"/>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9" name="TextBox 28"/>
          <p:cNvSpPr txBox="1"/>
          <p:nvPr/>
        </p:nvSpPr>
        <p:spPr>
          <a:xfrm>
            <a:off x="5853771" y="10169505"/>
            <a:ext cx="2159677" cy="1753917"/>
          </a:xfrm>
          <a:prstGeom prst="rect">
            <a:avLst/>
          </a:prstGeom>
          <a:noFill/>
        </p:spPr>
        <p:txBody>
          <a:bodyPr wrap="square" lIns="91416" tIns="45708" rIns="91416" bIns="45708" rtlCol="0">
            <a:spAutoFit/>
          </a:bodyPr>
          <a:lstStyle/>
          <a:p>
            <a:r>
              <a:rPr lang="en-US" sz="3599" b="1" dirty="0">
                <a:latin typeface="Arial"/>
                <a:cs typeface="Arial"/>
              </a:rPr>
              <a:t>Chi phí vốn chủ (</a:t>
            </a:r>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a:t>
            </a:r>
          </a:p>
        </p:txBody>
      </p:sp>
      <p:sp>
        <p:nvSpPr>
          <p:cNvPr id="30" name="Right Arrow 29"/>
          <p:cNvSpPr/>
          <p:nvPr/>
        </p:nvSpPr>
        <p:spPr>
          <a:xfrm>
            <a:off x="4989900" y="10745420"/>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0" name="TextBox 19"/>
          <p:cNvSpPr txBox="1"/>
          <p:nvPr/>
        </p:nvSpPr>
        <p:spPr>
          <a:xfrm>
            <a:off x="11036997" y="2152430"/>
            <a:ext cx="9214624" cy="1630959"/>
          </a:xfrm>
          <a:prstGeom prst="rect">
            <a:avLst/>
          </a:prstGeom>
          <a:noFill/>
          <a:ln w="57150" cmpd="sng">
            <a:solidFill>
              <a:srgbClr val="7F7F7F"/>
            </a:solidFill>
            <a:prstDash val="sysDash"/>
          </a:ln>
        </p:spPr>
        <p:txBody>
          <a:bodyPr wrap="square" rtlCol="0">
            <a:spAutoFit/>
          </a:bodyPr>
          <a:lstStyle/>
          <a:p>
            <a:pPr algn="ctr"/>
            <a:r>
              <a:rPr lang="en-US" sz="4999" b="1" dirty="0">
                <a:solidFill>
                  <a:srgbClr val="FF2746"/>
                </a:solidFill>
                <a:latin typeface="Arial" panose="020B0604020202020204" pitchFamily="34" charset="0"/>
                <a:cs typeface="Arial" panose="020B0604020202020204" pitchFamily="34" charset="0"/>
              </a:rPr>
              <a:t>Rủi ro</a:t>
            </a:r>
            <a:r>
              <a:rPr lang="en-US" sz="4999" b="1" dirty="0">
                <a:latin typeface="Arial" panose="020B0604020202020204" pitchFamily="34" charset="0"/>
                <a:cs typeface="Arial" panose="020B0604020202020204" pitchFamily="34" charset="0"/>
              </a:rPr>
              <a:t> vs. </a:t>
            </a:r>
            <a:r>
              <a:rPr lang="en-US" sz="4999" b="1" dirty="0">
                <a:solidFill>
                  <a:srgbClr val="008000"/>
                </a:solidFill>
                <a:latin typeface="Arial" panose="020B0604020202020204" pitchFamily="34" charset="0"/>
                <a:cs typeface="Arial" panose="020B0604020202020204" pitchFamily="34" charset="0"/>
              </a:rPr>
              <a:t>Lợi nhuận kỳ vọng</a:t>
            </a:r>
          </a:p>
          <a:p>
            <a:pPr algn="ctr"/>
            <a:r>
              <a:rPr lang="en-US" sz="4999" b="1" dirty="0">
                <a:solidFill>
                  <a:srgbClr val="FF2746"/>
                </a:solidFill>
                <a:latin typeface="Arial" panose="020B0604020202020204" pitchFamily="34" charset="0"/>
                <a:cs typeface="Arial" panose="020B0604020202020204" pitchFamily="34" charset="0"/>
              </a:rPr>
              <a:t>Risk</a:t>
            </a:r>
            <a:r>
              <a:rPr lang="en-US" sz="4999" b="1" dirty="0">
                <a:latin typeface="Arial" panose="020B0604020202020204" pitchFamily="34" charset="0"/>
                <a:cs typeface="Arial" panose="020B0604020202020204" pitchFamily="34" charset="0"/>
              </a:rPr>
              <a:t> vs. </a:t>
            </a:r>
            <a:r>
              <a:rPr lang="en-US" sz="4999" b="1" dirty="0">
                <a:solidFill>
                  <a:srgbClr val="008000"/>
                </a:solidFill>
                <a:latin typeface="Arial" panose="020B0604020202020204" pitchFamily="34" charset="0"/>
                <a:cs typeface="Arial" panose="020B0604020202020204" pitchFamily="34" charset="0"/>
              </a:rPr>
              <a:t>Expected Return</a:t>
            </a:r>
          </a:p>
        </p:txBody>
      </p:sp>
      <p:sp>
        <p:nvSpPr>
          <p:cNvPr id="50" name="TextBox 49"/>
          <p:cNvSpPr txBox="1"/>
          <p:nvPr/>
        </p:nvSpPr>
        <p:spPr>
          <a:xfrm>
            <a:off x="9309255" y="4554345"/>
            <a:ext cx="10366452"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tiền gửi bình quân 12 tháng</a:t>
            </a:r>
            <a:r>
              <a:rPr lang="en-US" sz="3599" b="1" dirty="0">
                <a:latin typeface="Arial"/>
                <a:cs typeface="Arial"/>
              </a:rPr>
              <a:t> + </a:t>
            </a:r>
            <a:r>
              <a:rPr lang="en-US" sz="3599" b="1" dirty="0">
                <a:solidFill>
                  <a:srgbClr val="800000"/>
                </a:solidFill>
                <a:latin typeface="Arial"/>
                <a:cs typeface="Arial"/>
              </a:rPr>
              <a:t>Biên độ </a:t>
            </a:r>
          </a:p>
        </p:txBody>
      </p:sp>
      <p:sp>
        <p:nvSpPr>
          <p:cNvPr id="51" name="TextBox 50"/>
          <p:cNvSpPr txBox="1"/>
          <p:nvPr/>
        </p:nvSpPr>
        <p:spPr>
          <a:xfrm>
            <a:off x="8589362" y="5706172"/>
            <a:ext cx="12958065"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phi rủi ro (Rf) + Lãi bù rủi ro quốc gia)</a:t>
            </a:r>
            <a:r>
              <a:rPr lang="en-US" sz="3599" b="1" dirty="0">
                <a:latin typeface="Arial"/>
                <a:cs typeface="Arial"/>
              </a:rPr>
              <a:t> + </a:t>
            </a:r>
            <a:r>
              <a:rPr lang="en-US" sz="3599" b="1" dirty="0">
                <a:solidFill>
                  <a:srgbClr val="800000"/>
                </a:solidFill>
                <a:latin typeface="Arial"/>
                <a:cs typeface="Arial"/>
              </a:rPr>
              <a:t>Biên độ </a:t>
            </a:r>
          </a:p>
        </p:txBody>
      </p:sp>
      <p:sp>
        <p:nvSpPr>
          <p:cNvPr id="52" name="TextBox 51"/>
          <p:cNvSpPr txBox="1"/>
          <p:nvPr/>
        </p:nvSpPr>
        <p:spPr>
          <a:xfrm>
            <a:off x="10893018" y="7145957"/>
            <a:ext cx="12958065" cy="64617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(2,9%            +            2,02%)</a:t>
            </a:r>
            <a:r>
              <a:rPr lang="en-US" sz="3599" b="1" dirty="0">
                <a:latin typeface="Arial"/>
                <a:cs typeface="Arial"/>
              </a:rPr>
              <a:t>                 + </a:t>
            </a:r>
            <a:r>
              <a:rPr lang="en-US" sz="3599" b="1" dirty="0">
                <a:solidFill>
                  <a:srgbClr val="800000"/>
                </a:solidFill>
                <a:latin typeface="Arial"/>
                <a:cs typeface="Arial"/>
              </a:rPr>
              <a:t>0,54%        </a:t>
            </a:r>
            <a:r>
              <a:rPr lang="en-US" sz="3599" b="1" dirty="0">
                <a:solidFill>
                  <a:srgbClr val="FF0000"/>
                </a:solidFill>
                <a:latin typeface="Arial"/>
                <a:cs typeface="Arial"/>
              </a:rPr>
              <a:t>5,46%</a:t>
            </a:r>
          </a:p>
        </p:txBody>
      </p:sp>
      <p:sp>
        <p:nvSpPr>
          <p:cNvPr id="53" name="Right Arrow 52"/>
          <p:cNvSpPr/>
          <p:nvPr/>
        </p:nvSpPr>
        <p:spPr>
          <a:xfrm rot="5400000">
            <a:off x="13196675" y="5130258"/>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54" name="Right Arrow 53"/>
          <p:cNvSpPr/>
          <p:nvPr/>
        </p:nvSpPr>
        <p:spPr>
          <a:xfrm rot="5400000">
            <a:off x="11180976"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5" name="Right Arrow 64"/>
          <p:cNvSpPr/>
          <p:nvPr/>
        </p:nvSpPr>
        <p:spPr>
          <a:xfrm rot="5400000">
            <a:off x="15932266"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6" name="Right Arrow 65"/>
          <p:cNvSpPr/>
          <p:nvPr/>
        </p:nvSpPr>
        <p:spPr>
          <a:xfrm rot="5400000">
            <a:off x="19675707" y="642606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70" name="TextBox 69"/>
          <p:cNvSpPr txBox="1"/>
          <p:nvPr/>
        </p:nvSpPr>
        <p:spPr>
          <a:xfrm>
            <a:off x="8733341" y="8873700"/>
            <a:ext cx="14541828" cy="1200048"/>
          </a:xfrm>
          <a:prstGeom prst="rect">
            <a:avLst/>
          </a:prstGeom>
          <a:noFill/>
        </p:spPr>
        <p:txBody>
          <a:bodyPr wrap="square" lIns="91416" tIns="45708" rIns="91416" bIns="45708" rtlCol="0">
            <a:spAutoFit/>
          </a:bodyPr>
          <a:lstStyle/>
          <a:p>
            <a:r>
              <a:rPr lang="en-US" sz="3599" b="1" dirty="0">
                <a:solidFill>
                  <a:srgbClr val="008000"/>
                </a:solidFill>
                <a:latin typeface="Arial"/>
                <a:cs typeface="Arial"/>
              </a:rPr>
              <a:t>Lãi suất phi rủi ro (Rf)</a:t>
            </a:r>
            <a:r>
              <a:rPr lang="en-US" sz="3599" b="1" dirty="0">
                <a:latin typeface="Arial"/>
                <a:cs typeface="Arial"/>
              </a:rPr>
              <a:t> + </a:t>
            </a:r>
            <a:r>
              <a:rPr lang="en-US" sz="3599" b="1" dirty="0">
                <a:solidFill>
                  <a:srgbClr val="800000"/>
                </a:solidFill>
                <a:latin typeface="Arial"/>
                <a:cs typeface="Arial"/>
              </a:rPr>
              <a:t>Phần bù rủi ro khi đầu tư vào công ty</a:t>
            </a:r>
          </a:p>
          <a:p>
            <a:r>
              <a:rPr lang="en-US" sz="3599" b="1" dirty="0">
                <a:solidFill>
                  <a:srgbClr val="800000"/>
                </a:solidFill>
                <a:latin typeface="Arial"/>
                <a:cs typeface="Arial"/>
              </a:rPr>
              <a:t>				(Risk Premium)</a:t>
            </a:r>
          </a:p>
        </p:txBody>
      </p:sp>
      <p:sp>
        <p:nvSpPr>
          <p:cNvPr id="74" name="TextBox 73"/>
          <p:cNvSpPr txBox="1"/>
          <p:nvPr/>
        </p:nvSpPr>
        <p:spPr>
          <a:xfrm>
            <a:off x="13772588" y="11753269"/>
            <a:ext cx="8638710" cy="646178"/>
          </a:xfrm>
          <a:prstGeom prst="rect">
            <a:avLst/>
          </a:prstGeom>
          <a:noFill/>
        </p:spPr>
        <p:txBody>
          <a:bodyPr wrap="square" lIns="91416" tIns="45708" rIns="91416" bIns="45708" rtlCol="0">
            <a:spAutoFit/>
          </a:bodyPr>
          <a:lstStyle/>
          <a:p>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 </a:t>
            </a:r>
            <a:r>
              <a:rPr lang="en-US" sz="3599" b="1" dirty="0">
                <a:solidFill>
                  <a:srgbClr val="008000"/>
                </a:solidFill>
                <a:latin typeface="Arial"/>
                <a:cs typeface="Arial"/>
              </a:rPr>
              <a:t>Rf </a:t>
            </a:r>
            <a:r>
              <a:rPr lang="en-US" sz="3599" b="1" dirty="0">
                <a:latin typeface="Arial"/>
                <a:cs typeface="Arial"/>
              </a:rPr>
              <a:t>     +    </a:t>
            </a:r>
            <a:r>
              <a:rPr lang="en-US" sz="3599" b="1" dirty="0">
                <a:solidFill>
                  <a:srgbClr val="800000"/>
                </a:solidFill>
                <a:latin typeface="Arial"/>
                <a:cs typeface="Arial"/>
              </a:rPr>
              <a:t>β(Rm - Rf)       </a:t>
            </a:r>
            <a:r>
              <a:rPr lang="en-US" sz="3599" b="1" dirty="0">
                <a:solidFill>
                  <a:schemeClr val="accent1">
                    <a:lumMod val="50000"/>
                  </a:schemeClr>
                </a:solidFill>
                <a:latin typeface="Arial"/>
                <a:cs typeface="Arial"/>
              </a:rPr>
              <a:t>(CAPM)</a:t>
            </a:r>
          </a:p>
        </p:txBody>
      </p:sp>
      <p:sp>
        <p:nvSpPr>
          <p:cNvPr id="75" name="TextBox 74"/>
          <p:cNvSpPr txBox="1"/>
          <p:nvPr/>
        </p:nvSpPr>
        <p:spPr>
          <a:xfrm>
            <a:off x="12332803" y="10601442"/>
            <a:ext cx="10654409" cy="646178"/>
          </a:xfrm>
          <a:prstGeom prst="rect">
            <a:avLst/>
          </a:prstGeom>
          <a:noFill/>
        </p:spPr>
        <p:txBody>
          <a:bodyPr wrap="square" lIns="91416" tIns="45708" rIns="91416" bIns="45708" rtlCol="0">
            <a:spAutoFit/>
          </a:bodyPr>
          <a:lstStyle/>
          <a:p>
            <a:r>
              <a:rPr lang="en-US" sz="3599" b="1" dirty="0">
                <a:solidFill>
                  <a:srgbClr val="800000"/>
                </a:solidFill>
                <a:latin typeface="Arial"/>
                <a:cs typeface="Arial"/>
              </a:rPr>
              <a:t>Rủi ro công ty (β)  x  Rủi ro thị trường (Rm - Rf)</a:t>
            </a:r>
          </a:p>
        </p:txBody>
      </p:sp>
      <p:sp>
        <p:nvSpPr>
          <p:cNvPr id="76" name="Right Arrow 75"/>
          <p:cNvSpPr/>
          <p:nvPr/>
        </p:nvSpPr>
        <p:spPr>
          <a:xfrm rot="5400000">
            <a:off x="16940116" y="10025527"/>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2" name="Rectangle 31"/>
          <p:cNvSpPr/>
          <p:nvPr/>
        </p:nvSpPr>
        <p:spPr>
          <a:xfrm>
            <a:off x="8157427" y="8585742"/>
            <a:ext cx="15261721" cy="4751290"/>
          </a:xfrm>
          <a:prstGeom prst="rect">
            <a:avLst/>
          </a:prstGeom>
          <a:noFill/>
          <a:ln w="381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latin typeface="Arial" panose="020B0604020202020204" pitchFamily="34" charset="0"/>
              <a:cs typeface="Arial" panose="020B0604020202020204" pitchFamily="34" charset="0"/>
            </a:endParaRPr>
          </a:p>
        </p:txBody>
      </p:sp>
      <p:sp>
        <p:nvSpPr>
          <p:cNvPr id="33" name="Right Arrow 32"/>
          <p:cNvSpPr/>
          <p:nvPr/>
        </p:nvSpPr>
        <p:spPr>
          <a:xfrm rot="5400000">
            <a:off x="16940116" y="11177355"/>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5" name="Rectangle 34"/>
          <p:cNvSpPr/>
          <p:nvPr/>
        </p:nvSpPr>
        <p:spPr>
          <a:xfrm>
            <a:off x="8157427" y="4410366"/>
            <a:ext cx="15261721" cy="3887419"/>
          </a:xfrm>
          <a:prstGeom prst="rect">
            <a:avLst/>
          </a:prstGeom>
          <a:noFill/>
          <a:ln w="38100" cmpd="sng">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latin typeface="Arial" panose="020B0604020202020204" pitchFamily="34" charset="0"/>
              <a:cs typeface="Arial" panose="020B0604020202020204" pitchFamily="34" charset="0"/>
            </a:endParaRPr>
          </a:p>
        </p:txBody>
      </p:sp>
      <p:sp>
        <p:nvSpPr>
          <p:cNvPr id="37" name="Right Arrow 36"/>
          <p:cNvSpPr/>
          <p:nvPr/>
        </p:nvSpPr>
        <p:spPr>
          <a:xfrm>
            <a:off x="20971513" y="7145957"/>
            <a:ext cx="719892"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39" name="TextBox 38"/>
          <p:cNvSpPr txBox="1"/>
          <p:nvPr/>
        </p:nvSpPr>
        <p:spPr>
          <a:xfrm>
            <a:off x="13772588" y="12402914"/>
            <a:ext cx="8926667" cy="646178"/>
          </a:xfrm>
          <a:prstGeom prst="rect">
            <a:avLst/>
          </a:prstGeom>
          <a:noFill/>
        </p:spPr>
        <p:txBody>
          <a:bodyPr wrap="square" lIns="91416" tIns="45708" rIns="91416" bIns="45708" rtlCol="0">
            <a:spAutoFit/>
          </a:bodyPr>
          <a:lstStyle/>
          <a:p>
            <a:r>
              <a:rPr lang="en-US" sz="3599" b="1" dirty="0">
                <a:solidFill>
                  <a:srgbClr val="FF0000"/>
                </a:solidFill>
                <a:latin typeface="Arial"/>
                <a:cs typeface="Arial"/>
              </a:rPr>
              <a:t>K</a:t>
            </a:r>
            <a:r>
              <a:rPr lang="en-US" sz="3599" b="1" baseline="-25000" dirty="0">
                <a:solidFill>
                  <a:srgbClr val="FF0000"/>
                </a:solidFill>
                <a:latin typeface="Arial"/>
                <a:cs typeface="Arial"/>
              </a:rPr>
              <a:t>e</a:t>
            </a:r>
            <a:r>
              <a:rPr lang="en-US" sz="3599" b="1" dirty="0">
                <a:latin typeface="Arial"/>
                <a:cs typeface="Arial"/>
              </a:rPr>
              <a:t>= </a:t>
            </a:r>
            <a:r>
              <a:rPr lang="en-US" sz="3599" b="1" dirty="0">
                <a:solidFill>
                  <a:srgbClr val="008000"/>
                </a:solidFill>
                <a:latin typeface="Arial"/>
                <a:cs typeface="Arial"/>
              </a:rPr>
              <a:t>2,9% </a:t>
            </a:r>
            <a:r>
              <a:rPr lang="en-US" sz="3599" b="1" dirty="0">
                <a:latin typeface="Arial"/>
                <a:cs typeface="Arial"/>
              </a:rPr>
              <a:t> +    </a:t>
            </a:r>
            <a:r>
              <a:rPr lang="en-US" sz="3599" b="1" dirty="0">
                <a:solidFill>
                  <a:srgbClr val="800000"/>
                </a:solidFill>
                <a:latin typeface="Arial"/>
                <a:cs typeface="Arial"/>
              </a:rPr>
              <a:t>1,11(10,52%)          </a:t>
            </a:r>
            <a:r>
              <a:rPr lang="en-US" sz="3599" b="1" dirty="0">
                <a:solidFill>
                  <a:srgbClr val="FF0000"/>
                </a:solidFill>
                <a:latin typeface="Arial"/>
                <a:cs typeface="Arial"/>
              </a:rPr>
              <a:t>14,58%</a:t>
            </a:r>
          </a:p>
        </p:txBody>
      </p:sp>
      <p:sp>
        <p:nvSpPr>
          <p:cNvPr id="40" name="Right Arrow 39"/>
          <p:cNvSpPr/>
          <p:nvPr/>
        </p:nvSpPr>
        <p:spPr>
          <a:xfrm>
            <a:off x="19675707" y="12329183"/>
            <a:ext cx="1007849" cy="719892"/>
          </a:xfrm>
          <a:prstGeom prst="rightArrow">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Tree>
    <p:extLst>
      <p:ext uri="{BB962C8B-B14F-4D97-AF65-F5344CB8AC3E}">
        <p14:creationId xmlns:p14="http://schemas.microsoft.com/office/powerpoint/2010/main" val="7506536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4C6F4F2-69D7-034D-BEA1-ADD91D04ED69}"/>
              </a:ext>
            </a:extLst>
          </p:cNvPr>
          <p:cNvSpPr txBox="1"/>
          <p:nvPr/>
        </p:nvSpPr>
        <p:spPr>
          <a:xfrm>
            <a:off x="4670270" y="653244"/>
            <a:ext cx="16132329"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CHU KỲ NGÀNH: TỐC ĐỘ TĂNG TRƯỞNG </a:t>
            </a:r>
          </a:p>
        </p:txBody>
      </p:sp>
      <p:pic>
        <p:nvPicPr>
          <p:cNvPr id="2" name="Picture 1" descr="Screen Shot 2020-09-21 at 10.26.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56" y="2918535"/>
            <a:ext cx="15171816" cy="6430623"/>
          </a:xfrm>
          <a:prstGeom prst="rect">
            <a:avLst/>
          </a:prstGeom>
        </p:spPr>
      </p:pic>
      <p:pic>
        <p:nvPicPr>
          <p:cNvPr id="7" name="Picture 6" descr="Screen Shot 2020-09-21 at 10.30.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7233" y="2918535"/>
            <a:ext cx="8153400" cy="6324600"/>
          </a:xfrm>
          <a:prstGeom prst="rect">
            <a:avLst/>
          </a:prstGeom>
        </p:spPr>
      </p:pic>
    </p:spTree>
    <p:extLst>
      <p:ext uri="{BB962C8B-B14F-4D97-AF65-F5344CB8AC3E}">
        <p14:creationId xmlns:p14="http://schemas.microsoft.com/office/powerpoint/2010/main" val="1897567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descr="j0439393"/>
          <p:cNvPicPr>
            <a:picLocks noChangeAspect="1" noChangeArrowheads="1"/>
          </p:cNvPicPr>
          <p:nvPr>
            <p:custDataLst>
              <p:tags r:id="rId1"/>
            </p:custDataLst>
          </p:nvPr>
        </p:nvPicPr>
        <p:blipFill>
          <a:blip r:embed="rId15">
            <a:extLst>
              <a:ext uri="{28A0092B-C50C-407E-A947-70E740481C1C}">
                <a14:useLocalDpi xmlns:a14="http://schemas.microsoft.com/office/drawing/2010/main" val="0"/>
              </a:ext>
            </a:extLst>
          </a:blip>
          <a:srcRect b="5235"/>
          <a:stretch>
            <a:fillRect/>
          </a:stretch>
        </p:blipFill>
        <p:spPr bwMode="gray">
          <a:xfrm>
            <a:off x="-111096" y="2544299"/>
            <a:ext cx="6767339" cy="95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AgendaText"/>
          <p:cNvSpPr>
            <a:spLocks noChangeArrowheads="1"/>
          </p:cNvSpPr>
          <p:nvPr>
            <p:custDataLst>
              <p:tags r:id="rId2"/>
            </p:custDataLst>
          </p:nvPr>
        </p:nvSpPr>
        <p:spPr bwMode="gray">
          <a:xfrm>
            <a:off x="6643547" y="1988819"/>
            <a:ext cx="12928406" cy="822638"/>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Tổng quan Quản trị doanh nghiệp và Chiến lược tài chính</a:t>
            </a:r>
          </a:p>
        </p:txBody>
      </p:sp>
      <p:sp>
        <p:nvSpPr>
          <p:cNvPr id="119811" name="Oval 8"/>
          <p:cNvSpPr>
            <a:spLocks noChangeArrowheads="1"/>
          </p:cNvSpPr>
          <p:nvPr>
            <p:custDataLst>
              <p:tags r:id="rId3"/>
            </p:custDataLst>
          </p:nvPr>
        </p:nvSpPr>
        <p:spPr bwMode="gray">
          <a:xfrm>
            <a:off x="6152567" y="2028556"/>
            <a:ext cx="744344"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1</a:t>
            </a:r>
          </a:p>
        </p:txBody>
      </p:sp>
      <p:sp>
        <p:nvSpPr>
          <p:cNvPr id="119812" name="AgendaText"/>
          <p:cNvSpPr>
            <a:spLocks noChangeArrowheads="1"/>
          </p:cNvSpPr>
          <p:nvPr>
            <p:custDataLst>
              <p:tags r:id="rId4"/>
            </p:custDataLst>
          </p:nvPr>
        </p:nvSpPr>
        <p:spPr bwMode="gray">
          <a:xfrm>
            <a:off x="6637198" y="3055005"/>
            <a:ext cx="12928406" cy="799252"/>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solidFill>
                  <a:schemeClr val="tx2">
                    <a:lumMod val="95000"/>
                    <a:lumOff val="5000"/>
                  </a:schemeClr>
                </a:solidFill>
                <a:cs typeface="Arial" panose="020B0604020202020204" pitchFamily="34" charset="0"/>
              </a:rPr>
              <a:t>Phân tích ngành kinh doanh</a:t>
            </a:r>
            <a:endParaRPr lang="en-US" altLang="en-US" sz="3000">
              <a:solidFill>
                <a:schemeClr val="tx2">
                  <a:lumMod val="95000"/>
                  <a:lumOff val="5000"/>
                </a:schemeClr>
              </a:solidFill>
              <a:cs typeface="Arial" panose="020B0604020202020204" pitchFamily="34" charset="0"/>
            </a:endParaRPr>
          </a:p>
        </p:txBody>
      </p:sp>
      <p:sp>
        <p:nvSpPr>
          <p:cNvPr id="119813" name="Oval 11"/>
          <p:cNvSpPr>
            <a:spLocks noChangeArrowheads="1"/>
          </p:cNvSpPr>
          <p:nvPr>
            <p:custDataLst>
              <p:tags r:id="rId5"/>
            </p:custDataLst>
          </p:nvPr>
        </p:nvSpPr>
        <p:spPr bwMode="gray">
          <a:xfrm>
            <a:off x="6125238" y="3112247"/>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2</a:t>
            </a:r>
          </a:p>
        </p:txBody>
      </p:sp>
      <p:sp>
        <p:nvSpPr>
          <p:cNvPr id="119814" name="AgendaText"/>
          <p:cNvSpPr>
            <a:spLocks noChangeArrowheads="1"/>
          </p:cNvSpPr>
          <p:nvPr>
            <p:custDataLst>
              <p:tags r:id="rId6"/>
            </p:custDataLst>
          </p:nvPr>
        </p:nvSpPr>
        <p:spPr bwMode="gray">
          <a:xfrm>
            <a:off x="6614977" y="4110754"/>
            <a:ext cx="12928406" cy="78958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kinh doanh và các mô hình chiến lược</a:t>
            </a:r>
          </a:p>
        </p:txBody>
      </p:sp>
      <p:sp>
        <p:nvSpPr>
          <p:cNvPr id="119815" name="Oval 14"/>
          <p:cNvSpPr>
            <a:spLocks noChangeArrowheads="1"/>
          </p:cNvSpPr>
          <p:nvPr>
            <p:custDataLst>
              <p:tags r:id="rId7"/>
            </p:custDataLst>
          </p:nvPr>
        </p:nvSpPr>
        <p:spPr bwMode="gray">
          <a:xfrm>
            <a:off x="6093879" y="4170367"/>
            <a:ext cx="722870" cy="609248"/>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3</a:t>
            </a:r>
          </a:p>
        </p:txBody>
      </p:sp>
      <p:sp>
        <p:nvSpPr>
          <p:cNvPr id="119816" name="AgendaText"/>
          <p:cNvSpPr>
            <a:spLocks noChangeArrowheads="1"/>
          </p:cNvSpPr>
          <p:nvPr/>
        </p:nvSpPr>
        <p:spPr bwMode="gray">
          <a:xfrm>
            <a:off x="6689574" y="5074736"/>
            <a:ext cx="12928406" cy="832520"/>
          </a:xfrm>
          <a:prstGeom prst="rect">
            <a:avLst/>
          </a:prstGeom>
          <a:solidFill>
            <a:schemeClr val="tx1">
              <a:lumMod val="10000"/>
              <a:lumOff val="90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Phân tích cạnh tranh &amp; chiến lược </a:t>
            </a:r>
          </a:p>
        </p:txBody>
      </p:sp>
      <p:sp>
        <p:nvSpPr>
          <p:cNvPr id="119817" name="Oval 17"/>
          <p:cNvSpPr>
            <a:spLocks noChangeArrowheads="1"/>
          </p:cNvSpPr>
          <p:nvPr/>
        </p:nvSpPr>
        <p:spPr bwMode="gray">
          <a:xfrm>
            <a:off x="6132504" y="5167231"/>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solidFill>
                  <a:schemeClr val="tx2">
                    <a:lumMod val="95000"/>
                    <a:lumOff val="5000"/>
                  </a:schemeClr>
                </a:solidFill>
              </a:rPr>
              <a:t>4</a:t>
            </a:r>
          </a:p>
        </p:txBody>
      </p:sp>
      <p:sp>
        <p:nvSpPr>
          <p:cNvPr id="119818" name="AgendaText"/>
          <p:cNvSpPr>
            <a:spLocks noChangeArrowheads="1"/>
          </p:cNvSpPr>
          <p:nvPr>
            <p:custDataLst>
              <p:tags r:id="rId8"/>
            </p:custDataLst>
          </p:nvPr>
        </p:nvSpPr>
        <p:spPr bwMode="gray">
          <a:xfrm>
            <a:off x="6610169" y="6103143"/>
            <a:ext cx="12928406" cy="778211"/>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Business Canvas Model – Mô hình kinh doanh cho SME</a:t>
            </a:r>
            <a:endParaRPr lang="en-US" altLang="en-US" sz="3000">
              <a:cs typeface="Arial" panose="020B0604020202020204" pitchFamily="34" charset="0"/>
            </a:endParaRPr>
          </a:p>
        </p:txBody>
      </p:sp>
      <p:sp>
        <p:nvSpPr>
          <p:cNvPr id="119819" name="Oval 20"/>
          <p:cNvSpPr>
            <a:spLocks noChangeArrowheads="1"/>
          </p:cNvSpPr>
          <p:nvPr>
            <p:custDataLst>
              <p:tags r:id="rId9"/>
            </p:custDataLst>
          </p:nvPr>
        </p:nvSpPr>
        <p:spPr bwMode="gray">
          <a:xfrm>
            <a:off x="6132504" y="61521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de-DE" altLang="en-US" sz="3000"/>
              <a:t>5</a:t>
            </a:r>
            <a:endParaRPr lang="en-US" altLang="en-US" sz="3000"/>
          </a:p>
        </p:txBody>
      </p:sp>
      <p:sp>
        <p:nvSpPr>
          <p:cNvPr id="119820" name="AgendaText"/>
          <p:cNvSpPr>
            <a:spLocks noChangeArrowheads="1"/>
          </p:cNvSpPr>
          <p:nvPr>
            <p:custDataLst>
              <p:tags r:id="rId10"/>
            </p:custDataLst>
          </p:nvPr>
        </p:nvSpPr>
        <p:spPr bwMode="gray">
          <a:xfrm>
            <a:off x="6610167" y="7030931"/>
            <a:ext cx="12928408" cy="896504"/>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de-DE" altLang="en-US" sz="3000">
                <a:cs typeface="Arial" panose="020B0604020202020204" pitchFamily="34" charset="0"/>
              </a:rPr>
              <a:t>Hệ thống Quản trị công ty và Quản lý công ty</a:t>
            </a:r>
            <a:endParaRPr lang="en-US" altLang="en-US" sz="3000">
              <a:cs typeface="Arial" panose="020B0604020202020204" pitchFamily="34" charset="0"/>
            </a:endParaRPr>
          </a:p>
        </p:txBody>
      </p:sp>
      <p:sp>
        <p:nvSpPr>
          <p:cNvPr id="119821" name="Oval 11"/>
          <p:cNvSpPr>
            <a:spLocks noChangeArrowheads="1"/>
          </p:cNvSpPr>
          <p:nvPr>
            <p:custDataLst>
              <p:tags r:id="rId11"/>
            </p:custDataLst>
          </p:nvPr>
        </p:nvSpPr>
        <p:spPr bwMode="gray">
          <a:xfrm>
            <a:off x="6132504" y="7153093"/>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6</a:t>
            </a:r>
          </a:p>
        </p:txBody>
      </p:sp>
      <p:sp>
        <p:nvSpPr>
          <p:cNvPr id="119822" name="AgendaText"/>
          <p:cNvSpPr>
            <a:spLocks noChangeArrowheads="1"/>
          </p:cNvSpPr>
          <p:nvPr>
            <p:custDataLst>
              <p:tags r:id="rId12"/>
            </p:custDataLst>
          </p:nvPr>
        </p:nvSpPr>
        <p:spPr bwMode="gray">
          <a:xfrm>
            <a:off x="6610167" y="8132037"/>
            <a:ext cx="12928408" cy="737643"/>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GB" altLang="en-US" sz="3000">
                <a:cs typeface="Arial" panose="020B0604020202020204" pitchFamily="34" charset="0"/>
              </a:rPr>
              <a:t>Đọc hiểu Báo cáo tài chính</a:t>
            </a:r>
            <a:endParaRPr lang="en-US" altLang="en-US" sz="3000">
              <a:cs typeface="Arial" panose="020B0604020202020204" pitchFamily="34" charset="0"/>
            </a:endParaRPr>
          </a:p>
        </p:txBody>
      </p:sp>
      <p:sp>
        <p:nvSpPr>
          <p:cNvPr id="119823" name="Oval 14"/>
          <p:cNvSpPr>
            <a:spLocks noChangeArrowheads="1"/>
          </p:cNvSpPr>
          <p:nvPr>
            <p:custDataLst>
              <p:tags r:id="rId13"/>
            </p:custDataLst>
          </p:nvPr>
        </p:nvSpPr>
        <p:spPr bwMode="gray">
          <a:xfrm>
            <a:off x="6108333" y="8177092"/>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7</a:t>
            </a:r>
          </a:p>
        </p:txBody>
      </p:sp>
      <p:sp>
        <p:nvSpPr>
          <p:cNvPr id="119824" name="AgendaText"/>
          <p:cNvSpPr>
            <a:spLocks noChangeArrowheads="1"/>
          </p:cNvSpPr>
          <p:nvPr/>
        </p:nvSpPr>
        <p:spPr bwMode="gray">
          <a:xfrm>
            <a:off x="6656243" y="9094470"/>
            <a:ext cx="12928408" cy="803910"/>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cs typeface="Arial" panose="020B0604020202020204" pitchFamily="34" charset="0"/>
              </a:rPr>
              <a:t>Phân tích chỉ số tài chính</a:t>
            </a:r>
          </a:p>
        </p:txBody>
      </p:sp>
      <p:sp>
        <p:nvSpPr>
          <p:cNvPr id="119825" name="Oval 17"/>
          <p:cNvSpPr>
            <a:spLocks noChangeArrowheads="1"/>
          </p:cNvSpPr>
          <p:nvPr/>
        </p:nvSpPr>
        <p:spPr bwMode="gray">
          <a:xfrm>
            <a:off x="6132504" y="9164394"/>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3000"/>
              <a:t>8</a:t>
            </a:r>
          </a:p>
        </p:txBody>
      </p:sp>
      <p:sp>
        <p:nvSpPr>
          <p:cNvPr id="23" name="Title 1"/>
          <p:cNvSpPr txBox="1">
            <a:spLocks/>
          </p:cNvSpPr>
          <p:nvPr/>
        </p:nvSpPr>
        <p:spPr>
          <a:xfrm>
            <a:off x="10429228" y="517311"/>
            <a:ext cx="24326862" cy="954091"/>
          </a:xfrm>
          <a:prstGeom prst="rect">
            <a:avLst/>
          </a:prstGeom>
          <a:noFill/>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pPr>
              <a:defRPr/>
            </a:pPr>
            <a:r>
              <a:rPr lang="en-US" sz="6000" b="1">
                <a:solidFill>
                  <a:schemeClr val="tx2">
                    <a:lumMod val="95000"/>
                    <a:lumOff val="5000"/>
                  </a:schemeClr>
                </a:solidFill>
                <a:latin typeface="Arial" panose="020B0604020202020204" pitchFamily="34" charset="0"/>
                <a:cs typeface="Arial" panose="020B0604020202020204" pitchFamily="34" charset="0"/>
              </a:rPr>
              <a:t>AGENDA</a:t>
            </a:r>
            <a:endParaRPr lang="en-US" sz="6000" b="1" dirty="0">
              <a:latin typeface="Arial" panose="020B0604020202020204" pitchFamily="34" charset="0"/>
              <a:cs typeface="Arial" panose="020B0604020202020204" pitchFamily="34" charset="0"/>
            </a:endParaRPr>
          </a:p>
        </p:txBody>
      </p:sp>
      <p:sp>
        <p:nvSpPr>
          <p:cNvPr id="20" name="AgendaText"/>
          <p:cNvSpPr>
            <a:spLocks noChangeArrowheads="1"/>
          </p:cNvSpPr>
          <p:nvPr/>
        </p:nvSpPr>
        <p:spPr bwMode="gray">
          <a:xfrm>
            <a:off x="6614977" y="10106639"/>
            <a:ext cx="12928408" cy="881199"/>
          </a:xfrm>
          <a:prstGeom prst="rect">
            <a:avLst/>
          </a:prstGeom>
          <a:solidFill>
            <a:schemeClr val="bg2">
              <a:lumMod val="95000"/>
            </a:schemeClr>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tx2">
                    <a:lumMod val="95000"/>
                    <a:lumOff val="5000"/>
                  </a:schemeClr>
                </a:solidFill>
                <a:cs typeface="Arial" panose="020B0604020202020204" pitchFamily="34" charset="0"/>
              </a:rPr>
              <a:t>Chiến lược tài chính</a:t>
            </a:r>
          </a:p>
        </p:txBody>
      </p:sp>
      <p:sp>
        <p:nvSpPr>
          <p:cNvPr id="21" name="AgendaText"/>
          <p:cNvSpPr>
            <a:spLocks noChangeArrowheads="1"/>
          </p:cNvSpPr>
          <p:nvPr/>
        </p:nvSpPr>
        <p:spPr bwMode="gray">
          <a:xfrm>
            <a:off x="6610167" y="11157112"/>
            <a:ext cx="12928408" cy="899782"/>
          </a:xfrm>
          <a:prstGeom prst="rect">
            <a:avLst/>
          </a:prstGeom>
          <a:solidFill>
            <a:srgbClr val="C00000"/>
          </a:solidFill>
          <a:ln>
            <a:noFill/>
          </a:ln>
        </p:spPr>
        <p:txBody>
          <a:bodyPr lIns="691020" rIns="146266" anchor="ctr"/>
          <a:lstStyle>
            <a:lvl1pPr defTabSz="895350">
              <a:defRPr>
                <a:solidFill>
                  <a:schemeClr val="tx1"/>
                </a:solidFill>
                <a:latin typeface="Arial" panose="020B0604020202020204" pitchFamily="34" charset="0"/>
              </a:defRPr>
            </a:lvl1pPr>
            <a:lvl2pPr marL="742950" indent="-285750" defTabSz="895350">
              <a:defRPr>
                <a:solidFill>
                  <a:schemeClr val="tx1"/>
                </a:solidFill>
                <a:latin typeface="Arial" panose="020B0604020202020204" pitchFamily="34" charset="0"/>
              </a:defRPr>
            </a:lvl2pPr>
            <a:lvl3pPr marL="1143000" indent="-228600" defTabSz="895350">
              <a:defRPr>
                <a:solidFill>
                  <a:schemeClr val="tx1"/>
                </a:solidFill>
                <a:latin typeface="Arial" panose="020B0604020202020204" pitchFamily="34" charset="0"/>
              </a:defRPr>
            </a:lvl3pPr>
            <a:lvl4pPr marL="1600200" indent="-228600" defTabSz="895350">
              <a:defRPr>
                <a:solidFill>
                  <a:schemeClr val="tx1"/>
                </a:solidFill>
                <a:latin typeface="Arial" panose="020B0604020202020204" pitchFamily="34" charset="0"/>
              </a:defRPr>
            </a:lvl4pPr>
            <a:lvl5pPr marL="2057400" indent="-228600" defTabSz="895350">
              <a:defRPr>
                <a:solidFill>
                  <a:schemeClr val="tx1"/>
                </a:solidFill>
                <a:latin typeface="Arial" panose="020B0604020202020204" pitchFamily="34" charset="0"/>
              </a:defRPr>
            </a:lvl5pPr>
            <a:lvl6pPr marL="2514600" indent="-228600" defTabSz="895350" fontAlgn="base">
              <a:spcBef>
                <a:spcPct val="0"/>
              </a:spcBef>
              <a:spcAft>
                <a:spcPct val="0"/>
              </a:spcAft>
              <a:defRPr>
                <a:solidFill>
                  <a:schemeClr val="tx1"/>
                </a:solidFill>
                <a:latin typeface="Arial" panose="020B0604020202020204" pitchFamily="34" charset="0"/>
              </a:defRPr>
            </a:lvl6pPr>
            <a:lvl7pPr marL="2971800" indent="-228600" defTabSz="895350" fontAlgn="base">
              <a:spcBef>
                <a:spcPct val="0"/>
              </a:spcBef>
              <a:spcAft>
                <a:spcPct val="0"/>
              </a:spcAft>
              <a:defRPr>
                <a:solidFill>
                  <a:schemeClr val="tx1"/>
                </a:solidFill>
                <a:latin typeface="Arial" panose="020B0604020202020204" pitchFamily="34" charset="0"/>
              </a:defRPr>
            </a:lvl7pPr>
            <a:lvl8pPr marL="3429000" indent="-228600" defTabSz="895350" fontAlgn="base">
              <a:spcBef>
                <a:spcPct val="0"/>
              </a:spcBef>
              <a:spcAft>
                <a:spcPct val="0"/>
              </a:spcAft>
              <a:defRPr>
                <a:solidFill>
                  <a:schemeClr val="tx1"/>
                </a:solidFill>
                <a:latin typeface="Arial" panose="020B0604020202020204" pitchFamily="34" charset="0"/>
              </a:defRPr>
            </a:lvl8pPr>
            <a:lvl9pPr marL="3886200" indent="-228600" defTabSz="895350" fontAlgn="base">
              <a:spcBef>
                <a:spcPct val="0"/>
              </a:spcBef>
              <a:spcAft>
                <a:spcPct val="0"/>
              </a:spcAft>
              <a:defRPr>
                <a:solidFill>
                  <a:schemeClr val="tx1"/>
                </a:solidFill>
                <a:latin typeface="Arial" panose="020B0604020202020204" pitchFamily="34" charset="0"/>
              </a:defRPr>
            </a:lvl9pPr>
          </a:lstStyle>
          <a:p>
            <a:pPr eaLnBrk="1" hangingPunct="1">
              <a:spcBef>
                <a:spcPct val="100000"/>
              </a:spcBef>
              <a:buClr>
                <a:schemeClr val="tx2"/>
              </a:buClr>
            </a:pPr>
            <a:r>
              <a:rPr lang="en-US" altLang="en-US" sz="3000">
                <a:solidFill>
                  <a:schemeClr val="bg1">
                    <a:lumMod val="95000"/>
                  </a:schemeClr>
                </a:solidFill>
                <a:cs typeface="Arial" panose="020B0604020202020204" pitchFamily="34" charset="0"/>
              </a:rPr>
              <a:t>Chính sách chia cổ tức và Dòng tiền tự do </a:t>
            </a:r>
          </a:p>
        </p:txBody>
      </p:sp>
      <p:sp>
        <p:nvSpPr>
          <p:cNvPr id="22" name="Oval 17"/>
          <p:cNvSpPr>
            <a:spLocks noChangeArrowheads="1"/>
          </p:cNvSpPr>
          <p:nvPr/>
        </p:nvSpPr>
        <p:spPr bwMode="gray">
          <a:xfrm>
            <a:off x="6132503" y="10251696"/>
            <a:ext cx="755453" cy="647531"/>
          </a:xfrm>
          <a:prstGeom prst="ellipse">
            <a:avLst/>
          </a:prstGeom>
          <a:solidFill>
            <a:schemeClr val="bg2">
              <a:lumMod val="95000"/>
            </a:schemeClr>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solidFill>
                  <a:schemeClr val="tx2">
                    <a:lumMod val="95000"/>
                    <a:lumOff val="5000"/>
                  </a:schemeClr>
                </a:solidFill>
              </a:rPr>
              <a:t>9</a:t>
            </a:r>
            <a:endParaRPr lang="en-US" altLang="en-US" sz="3000">
              <a:solidFill>
                <a:schemeClr val="tx2">
                  <a:lumMod val="95000"/>
                  <a:lumOff val="5000"/>
                </a:schemeClr>
              </a:solidFill>
            </a:endParaRPr>
          </a:p>
        </p:txBody>
      </p:sp>
      <p:sp>
        <p:nvSpPr>
          <p:cNvPr id="24" name="Oval 17"/>
          <p:cNvSpPr>
            <a:spLocks noChangeArrowheads="1"/>
          </p:cNvSpPr>
          <p:nvPr/>
        </p:nvSpPr>
        <p:spPr bwMode="gray">
          <a:xfrm>
            <a:off x="6132502" y="11252597"/>
            <a:ext cx="755453" cy="647531"/>
          </a:xfrm>
          <a:prstGeom prst="ellipse">
            <a:avLst/>
          </a:prstGeom>
          <a:solidFill>
            <a:srgbClr val="C00000"/>
          </a:solidFill>
          <a:ln w="28575" algn="ctr">
            <a:solidFill>
              <a:schemeClr val="bg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GB" altLang="en-US" sz="3000">
                <a:solidFill>
                  <a:schemeClr val="bg1">
                    <a:lumMod val="95000"/>
                  </a:schemeClr>
                </a:solidFill>
              </a:rPr>
              <a:t>10</a:t>
            </a:r>
            <a:endParaRPr lang="en-US" altLang="en-US" sz="3000">
              <a:solidFill>
                <a:schemeClr val="bg1">
                  <a:lumMod val="95000"/>
                </a:schemeClr>
              </a:solidFill>
            </a:endParaRPr>
          </a:p>
        </p:txBody>
      </p:sp>
    </p:spTree>
    <p:extLst>
      <p:ext uri="{BB962C8B-B14F-4D97-AF65-F5344CB8AC3E}">
        <p14:creationId xmlns:p14="http://schemas.microsoft.com/office/powerpoint/2010/main" val="1918663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4E928617-4C70-3848-9283-4FC20B289AEE}"/>
              </a:ext>
            </a:extLst>
          </p:cNvPr>
          <p:cNvSpPr>
            <a:spLocks noGrp="1"/>
          </p:cNvSpPr>
          <p:nvPr>
            <p:ph type="title"/>
          </p:nvPr>
        </p:nvSpPr>
        <p:spPr bwMode="auto">
          <a:xfrm>
            <a:off x="7378126" y="883715"/>
            <a:ext cx="20136999" cy="22879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3744" tIns="111872" rIns="223744" bIns="111872" numCol="1" rtlCol="0" anchor="t" anchorCtr="0" compatLnSpc="1">
            <a:prstTxWarp prst="textNoShape">
              <a:avLst/>
            </a:prstTxWarp>
            <a:normAutofit/>
          </a:bodyPr>
          <a:lstStyle/>
          <a:p>
            <a:r>
              <a:rPr lang="en-US" altLang="en-VN" sz="6000" dirty="0">
                <a:solidFill>
                  <a:schemeClr val="tx2">
                    <a:lumMod val="95000"/>
                    <a:lumOff val="5000"/>
                  </a:schemeClr>
                </a:solidFill>
                <a:latin typeface="Arial" panose="020B0604020202020204" pitchFamily="34" charset="0"/>
                <a:cs typeface="Arial" panose="020B0604020202020204" pitchFamily="34" charset="0"/>
              </a:rPr>
              <a:t>Chính Sách Cổ Tức</a:t>
            </a:r>
          </a:p>
        </p:txBody>
      </p:sp>
      <p:sp>
        <p:nvSpPr>
          <p:cNvPr id="6147" name="TextBox 1">
            <a:extLst>
              <a:ext uri="{FF2B5EF4-FFF2-40B4-BE49-F238E27FC236}">
                <a16:creationId xmlns:a16="http://schemas.microsoft.com/office/drawing/2014/main" id="{43408287-E04A-2345-892D-9585DBF13443}"/>
              </a:ext>
            </a:extLst>
          </p:cNvPr>
          <p:cNvSpPr txBox="1">
            <a:spLocks noChangeArrowheads="1"/>
          </p:cNvSpPr>
          <p:nvPr/>
        </p:nvSpPr>
        <p:spPr bwMode="auto">
          <a:xfrm>
            <a:off x="1794033" y="3119082"/>
            <a:ext cx="20968272" cy="894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ts val="1468"/>
              </a:spcBef>
              <a:spcAft>
                <a:spcPts val="1468"/>
              </a:spcAft>
              <a:buBlip>
                <a:blip r:embed="rId2"/>
              </a:buBlip>
            </a:pPr>
            <a:r>
              <a:rPr lang="vi-VN" altLang="en-VN" sz="5000" dirty="0"/>
              <a:t>Để đủ điều kiện nhận cổ tức,</a:t>
            </a:r>
            <a:r>
              <a:rPr lang="en-US" altLang="en-VN" sz="5000" dirty="0"/>
              <a:t> bạn</a:t>
            </a:r>
            <a:r>
              <a:rPr lang="vi-VN" altLang="en-VN" sz="5000" dirty="0"/>
              <a:t> cần phải </a:t>
            </a:r>
            <a:r>
              <a:rPr lang="en-US" altLang="en-VN" sz="5000" dirty="0"/>
              <a:t>nắm giữ cổ phiếu</a:t>
            </a:r>
            <a:r>
              <a:rPr lang="vi-VN" altLang="en-VN" sz="5000" dirty="0"/>
              <a:t> trước ngày giao dịch không hưởng quyền</a:t>
            </a:r>
            <a:r>
              <a:rPr lang="en-US" altLang="en-VN" sz="5000" dirty="0"/>
              <a:t> </a:t>
            </a:r>
          </a:p>
          <a:p>
            <a:pPr>
              <a:spcBef>
                <a:spcPts val="1468"/>
              </a:spcBef>
              <a:spcAft>
                <a:spcPts val="1468"/>
              </a:spcAft>
              <a:buBlip>
                <a:blip r:embed="rId2"/>
              </a:buBlip>
            </a:pPr>
            <a:r>
              <a:rPr lang="vi-VN" altLang="en-VN" sz="5000" dirty="0"/>
              <a:t>Mức cổ tức (trên mỗi cổ phiếu)</a:t>
            </a:r>
            <a:r>
              <a:rPr lang="en-US" altLang="en-VN" sz="5000" dirty="0"/>
              <a:t> là</a:t>
            </a:r>
            <a:r>
              <a:rPr lang="vi-VN" altLang="en-VN" sz="5000" dirty="0"/>
              <a:t> do HĐQT xác định,</a:t>
            </a:r>
            <a:r>
              <a:rPr lang="en-US" altLang="en-VN" sz="5000" dirty="0"/>
              <a:t> đ</a:t>
            </a:r>
            <a:r>
              <a:rPr lang="vi-VN" altLang="en-VN" sz="5000" dirty="0"/>
              <a:t>ược</a:t>
            </a:r>
            <a:r>
              <a:rPr lang="en-US" altLang="en-VN" sz="5000" dirty="0"/>
              <a:t> </a:t>
            </a:r>
            <a:r>
              <a:rPr lang="vi-VN" altLang="en-VN" sz="5000" dirty="0"/>
              <a:t>biểu quyết</a:t>
            </a:r>
            <a:r>
              <a:rPr lang="en-US" altLang="en-VN" sz="5000" dirty="0"/>
              <a:t> bởi cổ đông </a:t>
            </a:r>
          </a:p>
          <a:p>
            <a:pPr>
              <a:spcBef>
                <a:spcPts val="1468"/>
              </a:spcBef>
              <a:spcAft>
                <a:spcPts val="1468"/>
              </a:spcAft>
              <a:buBlip>
                <a:blip r:embed="rId2"/>
              </a:buBlip>
            </a:pPr>
            <a:r>
              <a:rPr lang="vi-VN" altLang="en-VN" sz="5000" dirty="0"/>
              <a:t>Hình thức chia cổ tức</a:t>
            </a:r>
            <a:r>
              <a:rPr lang="en-US" altLang="en-VN" sz="5000" dirty="0"/>
              <a:t>: </a:t>
            </a:r>
          </a:p>
          <a:p>
            <a:pPr lvl="1">
              <a:spcBef>
                <a:spcPts val="1468"/>
              </a:spcBef>
              <a:spcAft>
                <a:spcPts val="1468"/>
              </a:spcAft>
              <a:buBlip>
                <a:blip r:embed="rId2"/>
              </a:buBlip>
            </a:pPr>
            <a:r>
              <a:rPr lang="en-US" altLang="en-VN" sz="5000" dirty="0"/>
              <a:t>Tiền mặt hoặc cổ phiếu</a:t>
            </a:r>
          </a:p>
          <a:p>
            <a:pPr lvl="1">
              <a:spcBef>
                <a:spcPts val="1468"/>
              </a:spcBef>
              <a:spcAft>
                <a:spcPts val="1468"/>
              </a:spcAft>
              <a:buBlip>
                <a:blip r:embed="rId2"/>
              </a:buBlip>
            </a:pPr>
            <a:r>
              <a:rPr lang="en-US" altLang="en-VN" sz="5000" dirty="0"/>
              <a:t>Cổ tức thông th</a:t>
            </a:r>
            <a:r>
              <a:rPr lang="vi-VN" altLang="en-VN" sz="5000" dirty="0"/>
              <a:t>ường</a:t>
            </a:r>
            <a:r>
              <a:rPr lang="en-US" altLang="en-VN" sz="5000" dirty="0"/>
              <a:t> (th</a:t>
            </a:r>
            <a:r>
              <a:rPr lang="vi-VN" altLang="en-VN" sz="5000" dirty="0"/>
              <a:t>ường</a:t>
            </a:r>
            <a:r>
              <a:rPr lang="en-US" altLang="en-VN" sz="5000" dirty="0"/>
              <a:t> đ</a:t>
            </a:r>
            <a:r>
              <a:rPr lang="vi-VN" altLang="en-VN" sz="5000" dirty="0"/>
              <a:t>ược</a:t>
            </a:r>
            <a:r>
              <a:rPr lang="en-US" altLang="en-VN" sz="5000" dirty="0"/>
              <a:t> trả 2 lần 1 năm) </a:t>
            </a:r>
          </a:p>
          <a:p>
            <a:pPr lvl="1">
              <a:spcBef>
                <a:spcPts val="1468"/>
              </a:spcBef>
              <a:spcAft>
                <a:spcPts val="1468"/>
              </a:spcAft>
              <a:buBlip>
                <a:blip r:embed="rId2"/>
              </a:buBlip>
            </a:pPr>
            <a:r>
              <a:rPr lang="en-US" altLang="en-VN" sz="5000" dirty="0"/>
              <a:t>Hoặc cổ tức đặc biệt  (bên cạnh cổ tức thông th</a:t>
            </a:r>
            <a:r>
              <a:rPr lang="vi-VN" altLang="en-VN" sz="5000" dirty="0"/>
              <a:t>ường</a:t>
            </a:r>
            <a:r>
              <a:rPr lang="en-US" altLang="en-VN" sz="5000" dirty="0"/>
              <a:t>): Mua lại cổ phiếu </a:t>
            </a:r>
          </a:p>
        </p:txBody>
      </p:sp>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5CBB5467-2D44-D142-8996-C4711FD68C0A}"/>
              </a:ext>
            </a:extLst>
          </p:cNvPr>
          <p:cNvSpPr>
            <a:spLocks noGrp="1"/>
          </p:cNvSpPr>
          <p:nvPr>
            <p:ph type="title"/>
          </p:nvPr>
        </p:nvSpPr>
        <p:spPr bwMode="auto">
          <a:xfrm>
            <a:off x="6052246" y="858025"/>
            <a:ext cx="20136999" cy="22879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3744" tIns="111872" rIns="223744" bIns="111872" numCol="1" rtlCol="0" anchor="t" anchorCtr="0" compatLnSpc="1">
            <a:prstTxWarp prst="textNoShape">
              <a:avLst/>
            </a:prstTxWarp>
            <a:normAutofit/>
          </a:bodyPr>
          <a:lstStyle/>
          <a:p>
            <a:r>
              <a:rPr lang="en-US" altLang="en-VN" sz="6000" dirty="0">
                <a:solidFill>
                  <a:schemeClr val="tx2">
                    <a:lumMod val="95000"/>
                    <a:lumOff val="5000"/>
                  </a:schemeClr>
                </a:solidFill>
                <a:latin typeface="Arial" panose="020B0604020202020204" pitchFamily="34" charset="0"/>
                <a:cs typeface="Arial" panose="020B0604020202020204" pitchFamily="34" charset="0"/>
              </a:rPr>
              <a:t>Đo L</a:t>
            </a:r>
            <a:r>
              <a:rPr lang="vi-VN" altLang="en-VN" sz="6000" dirty="0">
                <a:solidFill>
                  <a:schemeClr val="tx2">
                    <a:lumMod val="95000"/>
                    <a:lumOff val="5000"/>
                  </a:schemeClr>
                </a:solidFill>
                <a:latin typeface="Arial" panose="020B0604020202020204" pitchFamily="34" charset="0"/>
                <a:cs typeface="Arial" panose="020B0604020202020204" pitchFamily="34" charset="0"/>
              </a:rPr>
              <a:t>ường</a:t>
            </a:r>
            <a:r>
              <a:rPr lang="en-US" altLang="en-VN" sz="6000" dirty="0">
                <a:solidFill>
                  <a:schemeClr val="tx2">
                    <a:lumMod val="95000"/>
                    <a:lumOff val="5000"/>
                  </a:schemeClr>
                </a:solidFill>
                <a:latin typeface="Arial" panose="020B0604020202020204" pitchFamily="34" charset="0"/>
                <a:cs typeface="Arial" panose="020B0604020202020204" pitchFamily="34" charset="0"/>
              </a:rPr>
              <a:t> Chính Sách Cổ Tức</a:t>
            </a:r>
          </a:p>
        </p:txBody>
      </p:sp>
      <p:sp>
        <p:nvSpPr>
          <p:cNvPr id="7171" name="TextBox 1">
            <a:extLst>
              <a:ext uri="{FF2B5EF4-FFF2-40B4-BE49-F238E27FC236}">
                <a16:creationId xmlns:a16="http://schemas.microsoft.com/office/drawing/2014/main" id="{33369484-454F-3542-89D4-1804BB91E54A}"/>
              </a:ext>
            </a:extLst>
          </p:cNvPr>
          <p:cNvSpPr txBox="1">
            <a:spLocks noChangeArrowheads="1"/>
          </p:cNvSpPr>
          <p:nvPr/>
        </p:nvSpPr>
        <p:spPr bwMode="auto">
          <a:xfrm>
            <a:off x="1519713" y="3102104"/>
            <a:ext cx="20968272" cy="963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ts val="1468"/>
              </a:spcBef>
              <a:spcAft>
                <a:spcPts val="1468"/>
              </a:spcAft>
              <a:buBlip>
                <a:blip r:embed="rId2"/>
              </a:buBlip>
            </a:pPr>
            <a:r>
              <a:rPr lang="vi-VN" altLang="en-VN" sz="4894" dirty="0"/>
              <a:t>Tỷ lệ trả cổ tức: </a:t>
            </a:r>
            <a:endParaRPr lang="en-US" altLang="en-VN" sz="5383" dirty="0"/>
          </a:p>
          <a:p>
            <a:pPr lvl="1">
              <a:spcBef>
                <a:spcPts val="1468"/>
              </a:spcBef>
              <a:spcAft>
                <a:spcPts val="1468"/>
              </a:spcAft>
              <a:buBlip>
                <a:blip r:embed="rId2"/>
              </a:buBlip>
            </a:pPr>
            <a:r>
              <a:rPr lang="vi-VN" altLang="en-VN" sz="4894" dirty="0"/>
              <a:t>Đo</a:t>
            </a:r>
            <a:r>
              <a:rPr lang="en-US" altLang="en-VN" sz="4894" dirty="0"/>
              <a:t> l</a:t>
            </a:r>
            <a:r>
              <a:rPr lang="vi-VN" altLang="en-VN" sz="4894" dirty="0"/>
              <a:t>ường</a:t>
            </a:r>
            <a:r>
              <a:rPr lang="en-US" altLang="en-VN" sz="4894" dirty="0"/>
              <a:t> tỷ</a:t>
            </a:r>
            <a:r>
              <a:rPr lang="vi-VN" altLang="en-VN" sz="4894" dirty="0"/>
              <a:t> lệ phần trăm </a:t>
            </a:r>
            <a:r>
              <a:rPr lang="en-US" altLang="en-VN" sz="4894" dirty="0"/>
              <a:t>l</a:t>
            </a:r>
            <a:r>
              <a:rPr lang="vi-VN" altLang="en-VN" sz="4894" dirty="0"/>
              <a:t>ợi</a:t>
            </a:r>
            <a:r>
              <a:rPr lang="en-US" altLang="en-VN" sz="4894" dirty="0"/>
              <a:t> nhuận</a:t>
            </a:r>
            <a:r>
              <a:rPr lang="vi-VN" altLang="en-VN" sz="4894" dirty="0"/>
              <a:t> mà công ty trả</a:t>
            </a:r>
            <a:r>
              <a:rPr lang="en-US" altLang="en-VN" sz="4894" dirty="0"/>
              <a:t> trên mỗi </a:t>
            </a:r>
            <a:r>
              <a:rPr lang="vi-VN" altLang="en-VN" sz="4894" dirty="0"/>
              <a:t>cổ tức</a:t>
            </a:r>
            <a:r>
              <a:rPr lang="en-US" altLang="en-VN" sz="4894" dirty="0"/>
              <a:t>: </a:t>
            </a:r>
          </a:p>
          <a:p>
            <a:pPr lvl="1">
              <a:spcBef>
                <a:spcPts val="1468"/>
              </a:spcBef>
              <a:spcAft>
                <a:spcPts val="1468"/>
              </a:spcAft>
            </a:pPr>
            <a:r>
              <a:rPr lang="en-US" altLang="en-VN" sz="5383" dirty="0"/>
              <a:t>		</a:t>
            </a:r>
            <a:r>
              <a:rPr lang="en-US" altLang="en-VN" sz="4404" dirty="0"/>
              <a:t>= Cổ t</a:t>
            </a:r>
            <a:r>
              <a:rPr lang="vi-VN" altLang="en-VN" sz="4404" dirty="0"/>
              <a:t>ức</a:t>
            </a:r>
            <a:r>
              <a:rPr lang="en-US" altLang="en-VN" sz="4404" dirty="0"/>
              <a:t> / L</a:t>
            </a:r>
            <a:r>
              <a:rPr lang="vi-VN" altLang="en-VN" sz="4404" dirty="0"/>
              <a:t>ợi</a:t>
            </a:r>
            <a:r>
              <a:rPr lang="en-US" altLang="en-VN" sz="4404" dirty="0"/>
              <a:t> nhuận </a:t>
            </a:r>
          </a:p>
          <a:p>
            <a:pPr lvl="1">
              <a:spcBef>
                <a:spcPts val="1468"/>
              </a:spcBef>
              <a:spcAft>
                <a:spcPts val="1468"/>
              </a:spcAft>
            </a:pPr>
            <a:r>
              <a:rPr lang="en-US" altLang="en-VN" sz="4404" dirty="0"/>
              <a:t>		</a:t>
            </a:r>
            <a:r>
              <a:rPr lang="vi-VN" altLang="en-VN" sz="4404" dirty="0"/>
              <a:t> Các công ty thường có tỷ lệ trả</a:t>
            </a:r>
            <a:r>
              <a:rPr lang="en-US" altLang="en-VN" sz="4404" dirty="0"/>
              <a:t> cổ t</a:t>
            </a:r>
            <a:r>
              <a:rPr lang="vi-VN" altLang="en-VN" sz="4404" dirty="0"/>
              <a:t>ức mục tiêu, ví dụ: 60%</a:t>
            </a:r>
            <a:endParaRPr lang="en-US" altLang="en-VN" sz="4404" dirty="0"/>
          </a:p>
          <a:p>
            <a:pPr>
              <a:spcBef>
                <a:spcPts val="1468"/>
              </a:spcBef>
              <a:spcAft>
                <a:spcPts val="1468"/>
              </a:spcAft>
              <a:buBlip>
                <a:blip r:embed="rId2"/>
              </a:buBlip>
            </a:pPr>
            <a:r>
              <a:rPr lang="vi-VN" altLang="en-VN" sz="4894" dirty="0"/>
              <a:t>Tỷ suất cổ tức</a:t>
            </a:r>
            <a:r>
              <a:rPr lang="en-US" altLang="en-VN" sz="5383" dirty="0"/>
              <a:t>:</a:t>
            </a:r>
          </a:p>
          <a:p>
            <a:pPr lvl="1">
              <a:spcBef>
                <a:spcPts val="1468"/>
              </a:spcBef>
              <a:spcAft>
                <a:spcPts val="1468"/>
              </a:spcAft>
              <a:buBlip>
                <a:blip r:embed="rId2"/>
              </a:buBlip>
            </a:pPr>
            <a:r>
              <a:rPr lang="vi-VN" altLang="en-VN" sz="4894" dirty="0"/>
              <a:t>Đo lường lợi nhuận mà một nhà đầu tư có thể kiếm được từ </a:t>
            </a:r>
            <a:r>
              <a:rPr lang="en-US" altLang="en-VN" sz="4894" dirty="0"/>
              <a:t>riêng </a:t>
            </a:r>
            <a:r>
              <a:rPr lang="vi-VN" altLang="en-VN" sz="4894" dirty="0"/>
              <a:t>cổ tức</a:t>
            </a:r>
            <a:r>
              <a:rPr lang="en-US" altLang="en-VN" sz="4894" dirty="0"/>
              <a:t>:</a:t>
            </a:r>
          </a:p>
          <a:p>
            <a:pPr lvl="1">
              <a:spcBef>
                <a:spcPts val="1468"/>
              </a:spcBef>
              <a:spcAft>
                <a:spcPts val="1468"/>
              </a:spcAft>
            </a:pPr>
            <a:r>
              <a:rPr lang="en-US" altLang="en-VN" sz="5383" dirty="0"/>
              <a:t>	</a:t>
            </a:r>
            <a:r>
              <a:rPr lang="en-US" altLang="en-VN" sz="4404" dirty="0"/>
              <a:t>	= Cổ t</a:t>
            </a:r>
            <a:r>
              <a:rPr lang="vi-VN" altLang="en-VN" sz="4404" dirty="0"/>
              <a:t>ức</a:t>
            </a:r>
            <a:r>
              <a:rPr lang="en-US" altLang="en-VN" sz="4404" dirty="0"/>
              <a:t> / Giá cổ phiếu hiện tại</a:t>
            </a:r>
          </a:p>
          <a:p>
            <a:pPr lvl="1">
              <a:spcBef>
                <a:spcPts val="1468"/>
              </a:spcBef>
              <a:spcAft>
                <a:spcPts val="1468"/>
              </a:spcAft>
            </a:pPr>
            <a:r>
              <a:rPr lang="en-US" altLang="en-VN" sz="4404" dirty="0"/>
              <a:t>	 L</a:t>
            </a:r>
            <a:r>
              <a:rPr lang="vi-VN" altLang="en-VN" sz="4404" dirty="0"/>
              <a:t>ư</a:t>
            </a:r>
            <a:r>
              <a:rPr lang="en-US" altLang="en-VN" sz="4404" dirty="0"/>
              <a:t>u ý</a:t>
            </a:r>
            <a:r>
              <a:rPr lang="vi-VN" altLang="en-VN" sz="4404" dirty="0"/>
              <a:t>: Giá mua có thể khác với giá hiện tại</a:t>
            </a:r>
            <a:endParaRPr lang="en-US" altLang="en-VN" sz="4404" dirty="0"/>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E58ED0D5-7F38-0D4C-9A84-F59E457582D6}"/>
              </a:ext>
            </a:extLst>
          </p:cNvPr>
          <p:cNvSpPr>
            <a:spLocks noGrp="1"/>
          </p:cNvSpPr>
          <p:nvPr>
            <p:ph type="title"/>
          </p:nvPr>
        </p:nvSpPr>
        <p:spPr bwMode="auto">
          <a:xfrm>
            <a:off x="6738046" y="883713"/>
            <a:ext cx="20136999" cy="228794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3744" tIns="111872" rIns="223744" bIns="111872" numCol="1" rtlCol="0" anchor="t" anchorCtr="0" compatLnSpc="1">
            <a:prstTxWarp prst="textNoShape">
              <a:avLst/>
            </a:prstTxWarp>
            <a:normAutofit/>
          </a:bodyPr>
          <a:lstStyle/>
          <a:p>
            <a:r>
              <a:rPr lang="en-US" altLang="en-VN" sz="6362" dirty="0">
                <a:solidFill>
                  <a:schemeClr val="tx2">
                    <a:lumMod val="95000"/>
                    <a:lumOff val="5000"/>
                  </a:schemeClr>
                </a:solidFill>
                <a:latin typeface="Arial" panose="020B0604020202020204" pitchFamily="34" charset="0"/>
                <a:cs typeface="Arial" panose="020B0604020202020204" pitchFamily="34" charset="0"/>
              </a:rPr>
              <a:t>Ma Trận C</a:t>
            </a:r>
            <a:r>
              <a:rPr lang="vi-VN" altLang="en-VN" sz="6362" dirty="0">
                <a:solidFill>
                  <a:schemeClr val="tx2">
                    <a:lumMod val="95000"/>
                    <a:lumOff val="5000"/>
                  </a:schemeClr>
                </a:solidFill>
                <a:latin typeface="Arial" panose="020B0604020202020204" pitchFamily="34" charset="0"/>
                <a:cs typeface="Arial" panose="020B0604020202020204" pitchFamily="34" charset="0"/>
              </a:rPr>
              <a:t>ơ</a:t>
            </a:r>
            <a:r>
              <a:rPr lang="en-US" altLang="en-VN" sz="6362" dirty="0">
                <a:solidFill>
                  <a:schemeClr val="tx2">
                    <a:lumMod val="95000"/>
                    <a:lumOff val="5000"/>
                  </a:schemeClr>
                </a:solidFill>
                <a:latin typeface="Arial" panose="020B0604020202020204" pitchFamily="34" charset="0"/>
                <a:cs typeface="Arial" panose="020B0604020202020204" pitchFamily="34" charset="0"/>
              </a:rPr>
              <a:t> Hội-Cổ Tức</a:t>
            </a:r>
          </a:p>
        </p:txBody>
      </p:sp>
      <p:sp>
        <p:nvSpPr>
          <p:cNvPr id="8194" name="Rectangle 6">
            <a:extLst>
              <a:ext uri="{FF2B5EF4-FFF2-40B4-BE49-F238E27FC236}">
                <a16:creationId xmlns:a16="http://schemas.microsoft.com/office/drawing/2014/main" id="{CA33432F-479F-C84D-B4A9-E8ABB9E0D2D0}"/>
              </a:ext>
            </a:extLst>
          </p:cNvPr>
          <p:cNvSpPr txBox="1">
            <a:spLocks noChangeArrowheads="1"/>
          </p:cNvSpPr>
          <p:nvPr/>
        </p:nvSpPr>
        <p:spPr bwMode="auto">
          <a:xfrm>
            <a:off x="10883649" y="12803154"/>
            <a:ext cx="5220703" cy="64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3426" dirty="0"/>
              <a:t>Slide </a:t>
            </a:r>
            <a:fld id="{8FE56509-6C0E-654C-887B-7536928387AF}" type="slidenum">
              <a:rPr lang="en-US" altLang="en-VN" sz="3426"/>
              <a:pPr eaLnBrk="1" hangingPunct="1"/>
              <a:t>83</a:t>
            </a:fld>
            <a:endParaRPr lang="en-US" altLang="en-VN" sz="3426" dirty="0"/>
          </a:p>
        </p:txBody>
      </p:sp>
      <p:sp>
        <p:nvSpPr>
          <p:cNvPr id="8195" name="TextBox 1">
            <a:extLst>
              <a:ext uri="{FF2B5EF4-FFF2-40B4-BE49-F238E27FC236}">
                <a16:creationId xmlns:a16="http://schemas.microsoft.com/office/drawing/2014/main" id="{7752EAD4-F9D9-214E-B2DD-22E2E8975458}"/>
              </a:ext>
            </a:extLst>
          </p:cNvPr>
          <p:cNvSpPr txBox="1">
            <a:spLocks noChangeArrowheads="1"/>
          </p:cNvSpPr>
          <p:nvPr/>
        </p:nvSpPr>
        <p:spPr bwMode="auto">
          <a:xfrm>
            <a:off x="1794033" y="2027684"/>
            <a:ext cx="20968272" cy="4455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VN" sz="6117" dirty="0"/>
          </a:p>
          <a:p>
            <a:pPr algn="ctr" eaLnBrk="1" hangingPunct="1"/>
            <a:endParaRPr lang="en-US" altLang="en-VN" sz="6117" dirty="0"/>
          </a:p>
          <a:p>
            <a:pPr algn="ctr" eaLnBrk="1" hangingPunct="1"/>
            <a:endParaRPr lang="en-US" altLang="en-VN" sz="6117" dirty="0"/>
          </a:p>
          <a:p>
            <a:pPr eaLnBrk="1" hangingPunct="1"/>
            <a:r>
              <a:rPr lang="en-US" altLang="en-VN" sz="5000" dirty="0"/>
              <a:t>Công ty</a:t>
            </a:r>
            <a:r>
              <a:rPr lang="vi-VN" altLang="en-VN" sz="5000" dirty="0"/>
              <a:t> có thể trả lại bao nhiêu tiền cho cổ đông (dưới dạng cổ tức) tùy thuộc vào</a:t>
            </a:r>
            <a:r>
              <a:rPr lang="en-US" altLang="en-VN" sz="5000" dirty="0"/>
              <a:t> các</a:t>
            </a:r>
            <a:r>
              <a:rPr lang="vi-VN" altLang="en-VN" sz="5000" dirty="0"/>
              <a:t> cơ hội đầu tư</a:t>
            </a:r>
            <a:r>
              <a:rPr lang="en-US" altLang="en-VN" sz="5000" dirty="0"/>
              <a:t> tiềm năng</a:t>
            </a:r>
            <a:r>
              <a:rPr lang="vi-VN" altLang="en-VN" sz="5000" dirty="0"/>
              <a:t> hiện tại của </a:t>
            </a:r>
            <a:r>
              <a:rPr lang="en-US" altLang="en-VN" sz="5000" dirty="0"/>
              <a:t>công ty?</a:t>
            </a:r>
          </a:p>
        </p:txBody>
      </p:sp>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6">
            <a:extLst>
              <a:ext uri="{FF2B5EF4-FFF2-40B4-BE49-F238E27FC236}">
                <a16:creationId xmlns:a16="http://schemas.microsoft.com/office/drawing/2014/main" id="{C8FABB75-338A-FF4B-BB0D-9A9EFA6617B3}"/>
              </a:ext>
            </a:extLst>
          </p:cNvPr>
          <p:cNvSpPr txBox="1">
            <a:spLocks noChangeArrowheads="1"/>
          </p:cNvSpPr>
          <p:nvPr/>
        </p:nvSpPr>
        <p:spPr bwMode="auto">
          <a:xfrm>
            <a:off x="10883649" y="12803154"/>
            <a:ext cx="5220703" cy="64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3426" dirty="0"/>
              <a:t>Slide </a:t>
            </a:r>
            <a:fld id="{F5AC3D06-121C-444E-88C7-1E6359E8E97E}" type="slidenum">
              <a:rPr lang="en-US" altLang="en-VN" sz="3426"/>
              <a:pPr eaLnBrk="1" hangingPunct="1"/>
              <a:t>84</a:t>
            </a:fld>
            <a:endParaRPr lang="en-US" altLang="en-VN" sz="3426" dirty="0"/>
          </a:p>
        </p:txBody>
      </p:sp>
      <p:pic>
        <p:nvPicPr>
          <p:cNvPr id="9218" name="Picture 2" descr="Screen Shot 2017-06-03 at 13.40.47.png">
            <a:extLst>
              <a:ext uri="{FF2B5EF4-FFF2-40B4-BE49-F238E27FC236}">
                <a16:creationId xmlns:a16="http://schemas.microsoft.com/office/drawing/2014/main" id="{1A07C60F-F722-7348-81C9-E2E6A82F2F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5347" y="2660754"/>
            <a:ext cx="20622557" cy="969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le 1">
            <a:extLst>
              <a:ext uri="{FF2B5EF4-FFF2-40B4-BE49-F238E27FC236}">
                <a16:creationId xmlns:a16="http://schemas.microsoft.com/office/drawing/2014/main" id="{76B6BD26-9A67-8D4E-B145-49735BD33A58}"/>
              </a:ext>
            </a:extLst>
          </p:cNvPr>
          <p:cNvSpPr txBox="1">
            <a:spLocks/>
          </p:cNvSpPr>
          <p:nvPr/>
        </p:nvSpPr>
        <p:spPr bwMode="auto">
          <a:xfrm>
            <a:off x="2576030" y="609861"/>
            <a:ext cx="20137002" cy="22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VN" sz="6000" b="1" dirty="0">
                <a:solidFill>
                  <a:schemeClr val="tx2">
                    <a:lumMod val="95000"/>
                    <a:lumOff val="5000"/>
                  </a:schemeClr>
                </a:solidFill>
                <a:cs typeface="Arial" panose="020B0604020202020204" pitchFamily="34" charset="0"/>
              </a:rPr>
              <a:t>Ma Trận C</a:t>
            </a:r>
            <a:r>
              <a:rPr lang="vi-VN" altLang="en-VN" sz="6000" b="1" dirty="0">
                <a:solidFill>
                  <a:schemeClr val="tx2">
                    <a:lumMod val="95000"/>
                    <a:lumOff val="5000"/>
                  </a:schemeClr>
                </a:solidFill>
                <a:cs typeface="Arial" panose="020B0604020202020204" pitchFamily="34" charset="0"/>
              </a:rPr>
              <a:t>ơ</a:t>
            </a:r>
            <a:r>
              <a:rPr lang="en-US" altLang="en-VN" sz="6000" b="1" dirty="0">
                <a:solidFill>
                  <a:schemeClr val="tx2">
                    <a:lumMod val="95000"/>
                    <a:lumOff val="5000"/>
                  </a:schemeClr>
                </a:solidFill>
                <a:cs typeface="Arial" panose="020B0604020202020204" pitchFamily="34" charset="0"/>
              </a:rPr>
              <a:t> Hội-Cổ Tức</a:t>
            </a:r>
          </a:p>
        </p:txBody>
      </p:sp>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a:extLst>
              <a:ext uri="{FF2B5EF4-FFF2-40B4-BE49-F238E27FC236}">
                <a16:creationId xmlns:a16="http://schemas.microsoft.com/office/drawing/2014/main" id="{D7A509F9-CB3C-5541-9DDD-9683EDCE87A4}"/>
              </a:ext>
            </a:extLst>
          </p:cNvPr>
          <p:cNvSpPr>
            <a:spLocks noGrp="1"/>
          </p:cNvSpPr>
          <p:nvPr>
            <p:ph idx="1"/>
          </p:nvPr>
        </p:nvSpPr>
        <p:spPr bwMode="auto">
          <a:xfrm>
            <a:off x="2120326" y="3200790"/>
            <a:ext cx="20136999" cy="90507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23744" tIns="111872" rIns="223744" bIns="111872" numCol="1" rtlCol="0" anchor="t" anchorCtr="0" compatLnSpc="1">
            <a:prstTxWarp prst="textNoShape">
              <a:avLst/>
            </a:prstTxWarp>
            <a:normAutofit/>
          </a:bodyPr>
          <a:lstStyle/>
          <a:p>
            <a:r>
              <a:rPr lang="en-US" altLang="en-VN" sz="4894" dirty="0">
                <a:solidFill>
                  <a:srgbClr val="1E4649"/>
                </a:solidFill>
                <a:latin typeface="Arial" panose="020B0604020202020204" pitchFamily="34" charset="0"/>
                <a:cs typeface="Arial" panose="020B0604020202020204" pitchFamily="34" charset="0"/>
              </a:rPr>
              <a:t>Thu nhập ròng</a:t>
            </a:r>
          </a:p>
          <a:p>
            <a:pPr>
              <a:buFontTx/>
              <a:buNone/>
            </a:pPr>
            <a:r>
              <a:rPr lang="en-US" altLang="en-VN" sz="4894" dirty="0">
                <a:solidFill>
                  <a:srgbClr val="1E4649"/>
                </a:solidFill>
                <a:latin typeface="Arial" panose="020B0604020202020204" pitchFamily="34" charset="0"/>
                <a:cs typeface="Arial" panose="020B0604020202020204" pitchFamily="34" charset="0"/>
              </a:rPr>
              <a:t>     + Khấu hao</a:t>
            </a:r>
          </a:p>
          <a:p>
            <a:pPr>
              <a:buFontTx/>
              <a:buNone/>
            </a:pPr>
            <a:r>
              <a:rPr lang="en-US" altLang="en-VN" sz="4894" dirty="0">
                <a:solidFill>
                  <a:srgbClr val="1E4649"/>
                </a:solidFill>
                <a:latin typeface="Arial" panose="020B0604020202020204" pitchFamily="34" charset="0"/>
                <a:cs typeface="Arial" panose="020B0604020202020204" pitchFamily="34" charset="0"/>
              </a:rPr>
              <a:t>     = Dòng tiền từ hoạt động kinh doanh tới nhà đầu tư</a:t>
            </a:r>
          </a:p>
          <a:p>
            <a:pPr>
              <a:buFontTx/>
              <a:buNone/>
            </a:pPr>
            <a:r>
              <a:rPr lang="en-US" altLang="en-VN" sz="4894" dirty="0">
                <a:solidFill>
                  <a:srgbClr val="1E4649"/>
                </a:solidFill>
                <a:latin typeface="Arial" panose="020B0604020202020204" pitchFamily="34" charset="0"/>
                <a:cs typeface="Arial" panose="020B0604020202020204" pitchFamily="34" charset="0"/>
              </a:rPr>
              <a:t>     -  Cổ tức </a:t>
            </a:r>
            <a:r>
              <a:rPr lang="vi-VN" altLang="en-VN" sz="4894" dirty="0">
                <a:solidFill>
                  <a:srgbClr val="1E4649"/>
                </a:solidFill>
                <a:latin typeface="Arial" panose="020B0604020202020204" pitchFamily="34" charset="0"/>
                <a:cs typeface="Arial" panose="020B0604020202020204" pitchFamily="34" charset="0"/>
              </a:rPr>
              <a:t>ư</a:t>
            </a:r>
            <a:r>
              <a:rPr lang="en-US" altLang="en-VN" sz="4894" dirty="0">
                <a:solidFill>
                  <a:srgbClr val="1E4649"/>
                </a:solidFill>
                <a:latin typeface="Arial" panose="020B0604020202020204" pitchFamily="34" charset="0"/>
                <a:cs typeface="Arial" panose="020B0604020202020204" pitchFamily="34" charset="0"/>
              </a:rPr>
              <a:t>u đãi</a:t>
            </a:r>
          </a:p>
          <a:p>
            <a:pPr>
              <a:buFontTx/>
              <a:buNone/>
            </a:pPr>
            <a:r>
              <a:rPr lang="en-US" altLang="en-VN" sz="4894" dirty="0">
                <a:solidFill>
                  <a:srgbClr val="1E4649"/>
                </a:solidFill>
                <a:latin typeface="Arial" panose="020B0604020202020204" pitchFamily="34" charset="0"/>
                <a:cs typeface="Arial" panose="020B0604020202020204" pitchFamily="34" charset="0"/>
              </a:rPr>
              <a:t>     -  Chi phí tài sản cố định</a:t>
            </a:r>
          </a:p>
          <a:p>
            <a:pPr>
              <a:buFontTx/>
              <a:buNone/>
            </a:pPr>
            <a:r>
              <a:rPr lang="en-US" altLang="en-VN" sz="4894" dirty="0">
                <a:solidFill>
                  <a:srgbClr val="1E4649"/>
                </a:solidFill>
                <a:latin typeface="Arial" panose="020B0604020202020204" pitchFamily="34" charset="0"/>
                <a:cs typeface="Arial" panose="020B0604020202020204" pitchFamily="34" charset="0"/>
              </a:rPr>
              <a:t>     -  Nhu cầu Vốn l</a:t>
            </a:r>
            <a:r>
              <a:rPr lang="vi-VN" altLang="en-VN" sz="4894" dirty="0">
                <a:solidFill>
                  <a:srgbClr val="1E4649"/>
                </a:solidFill>
                <a:latin typeface="Arial" panose="020B0604020202020204" pitchFamily="34" charset="0"/>
                <a:cs typeface="Arial" panose="020B0604020202020204" pitchFamily="34" charset="0"/>
              </a:rPr>
              <a:t>ư</a:t>
            </a:r>
            <a:r>
              <a:rPr lang="en-US" altLang="en-VN" sz="4894" dirty="0">
                <a:solidFill>
                  <a:srgbClr val="1E4649"/>
                </a:solidFill>
                <a:latin typeface="Arial" panose="020B0604020202020204" pitchFamily="34" charset="0"/>
                <a:cs typeface="Arial" panose="020B0604020202020204" pitchFamily="34" charset="0"/>
              </a:rPr>
              <a:t>u động phi tiền mặt (Mới/Phát sinh)</a:t>
            </a:r>
          </a:p>
          <a:p>
            <a:pPr>
              <a:buFontTx/>
              <a:buNone/>
            </a:pPr>
            <a:r>
              <a:rPr lang="en-US" altLang="en-VN" sz="4894" dirty="0">
                <a:solidFill>
                  <a:srgbClr val="1E4649"/>
                </a:solidFill>
                <a:latin typeface="Arial" panose="020B0604020202020204" pitchFamily="34" charset="0"/>
                <a:cs typeface="Arial" panose="020B0604020202020204" pitchFamily="34" charset="0"/>
              </a:rPr>
              <a:t>     -  Trả gốc Nợ</a:t>
            </a:r>
          </a:p>
          <a:p>
            <a:pPr>
              <a:buFontTx/>
              <a:buNone/>
            </a:pPr>
            <a:r>
              <a:rPr lang="en-US" altLang="en-VN" sz="4894" dirty="0">
                <a:solidFill>
                  <a:srgbClr val="1E4649"/>
                </a:solidFill>
                <a:latin typeface="Arial" panose="020B0604020202020204" pitchFamily="34" charset="0"/>
                <a:cs typeface="Arial" panose="020B0604020202020204" pitchFamily="34" charset="0"/>
              </a:rPr>
              <a:t>     + Tiền thu từ vay Nợ mới</a:t>
            </a:r>
          </a:p>
          <a:p>
            <a:pPr>
              <a:buFontTx/>
              <a:buNone/>
            </a:pPr>
            <a:r>
              <a:rPr lang="en-US" altLang="en-VN" sz="4894" dirty="0">
                <a:solidFill>
                  <a:srgbClr val="1E4649"/>
                </a:solidFill>
                <a:latin typeface="Arial" panose="020B0604020202020204" pitchFamily="34" charset="0"/>
                <a:cs typeface="Arial" panose="020B0604020202020204" pitchFamily="34" charset="0"/>
              </a:rPr>
              <a:t>     = Dòng tiền thuần tự do của chủ s</a:t>
            </a:r>
            <a:r>
              <a:rPr lang="vi-VN" altLang="en-VN" sz="4894" dirty="0">
                <a:solidFill>
                  <a:srgbClr val="1E4649"/>
                </a:solidFill>
                <a:latin typeface="Arial" panose="020B0604020202020204" pitchFamily="34" charset="0"/>
                <a:cs typeface="Arial" panose="020B0604020202020204" pitchFamily="34" charset="0"/>
              </a:rPr>
              <a:t>ở</a:t>
            </a:r>
            <a:r>
              <a:rPr lang="en-US" altLang="en-VN" sz="4894" dirty="0">
                <a:solidFill>
                  <a:srgbClr val="1E4649"/>
                </a:solidFill>
                <a:latin typeface="Arial" panose="020B0604020202020204" pitchFamily="34" charset="0"/>
                <a:cs typeface="Arial" panose="020B0604020202020204" pitchFamily="34" charset="0"/>
              </a:rPr>
              <a:t> h</a:t>
            </a:r>
            <a:r>
              <a:rPr lang="vi-VN" altLang="en-VN" sz="4894" dirty="0">
                <a:solidFill>
                  <a:srgbClr val="1E4649"/>
                </a:solidFill>
                <a:latin typeface="Arial" panose="020B0604020202020204" pitchFamily="34" charset="0"/>
                <a:cs typeface="Arial" panose="020B0604020202020204" pitchFamily="34" charset="0"/>
              </a:rPr>
              <a:t>ữu</a:t>
            </a:r>
            <a:r>
              <a:rPr lang="en-US" altLang="en-VN" sz="4894" dirty="0">
                <a:solidFill>
                  <a:srgbClr val="1E4649"/>
                </a:solidFill>
                <a:latin typeface="Arial" panose="020B0604020202020204" pitchFamily="34" charset="0"/>
                <a:cs typeface="Arial" panose="020B0604020202020204" pitchFamily="34" charset="0"/>
              </a:rPr>
              <a:t> (FCFE)</a:t>
            </a:r>
          </a:p>
          <a:p>
            <a:pPr>
              <a:buFontTx/>
              <a:buNone/>
            </a:pPr>
            <a:endParaRPr lang="en-US" altLang="en-VN" sz="4894" dirty="0">
              <a:solidFill>
                <a:srgbClr val="1E4649"/>
              </a:solidFill>
              <a:latin typeface="Arial" panose="020B0604020202020204" pitchFamily="34" charset="0"/>
              <a:cs typeface="Arial" panose="020B0604020202020204" pitchFamily="34" charset="0"/>
            </a:endParaRPr>
          </a:p>
        </p:txBody>
      </p:sp>
      <p:sp>
        <p:nvSpPr>
          <p:cNvPr id="11266" name="Title 1">
            <a:extLst>
              <a:ext uri="{FF2B5EF4-FFF2-40B4-BE49-F238E27FC236}">
                <a16:creationId xmlns:a16="http://schemas.microsoft.com/office/drawing/2014/main" id="{9704E2EC-D60B-164A-ADA8-249CD5E859BE}"/>
              </a:ext>
            </a:extLst>
          </p:cNvPr>
          <p:cNvSpPr txBox="1">
            <a:spLocks/>
          </p:cNvSpPr>
          <p:nvPr/>
        </p:nvSpPr>
        <p:spPr bwMode="auto">
          <a:xfrm>
            <a:off x="2120326" y="697828"/>
            <a:ext cx="20136999" cy="22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VN" sz="6000" b="1" dirty="0">
                <a:solidFill>
                  <a:schemeClr val="tx2">
                    <a:lumMod val="95000"/>
                    <a:lumOff val="5000"/>
                  </a:schemeClr>
                </a:solidFill>
              </a:rPr>
              <a:t>Công Ty Đã Có Thể Trả Bao Nhiêu?</a:t>
            </a:r>
          </a:p>
        </p:txBody>
      </p:sp>
      <p:cxnSp>
        <p:nvCxnSpPr>
          <p:cNvPr id="6" name="Straight Connector 5">
            <a:extLst>
              <a:ext uri="{FF2B5EF4-FFF2-40B4-BE49-F238E27FC236}">
                <a16:creationId xmlns:a16="http://schemas.microsoft.com/office/drawing/2014/main" id="{59496E78-A414-2744-8953-E0654FF8E61B}"/>
              </a:ext>
            </a:extLst>
          </p:cNvPr>
          <p:cNvCxnSpPr>
            <a:cxnSpLocks noChangeShapeType="1"/>
          </p:cNvCxnSpPr>
          <p:nvPr/>
        </p:nvCxnSpPr>
        <p:spPr bwMode="auto">
          <a:xfrm>
            <a:off x="3204089" y="5096402"/>
            <a:ext cx="14446276"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 name="Straight Connector 6">
            <a:extLst>
              <a:ext uri="{FF2B5EF4-FFF2-40B4-BE49-F238E27FC236}">
                <a16:creationId xmlns:a16="http://schemas.microsoft.com/office/drawing/2014/main" id="{2E3BB245-FB02-9B44-9402-8F94DA203054}"/>
              </a:ext>
            </a:extLst>
          </p:cNvPr>
          <p:cNvCxnSpPr>
            <a:cxnSpLocks noChangeShapeType="1"/>
          </p:cNvCxnSpPr>
          <p:nvPr/>
        </p:nvCxnSpPr>
        <p:spPr bwMode="auto">
          <a:xfrm>
            <a:off x="3204089" y="5978173"/>
            <a:ext cx="14446276"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 name="Straight Connector 7">
            <a:extLst>
              <a:ext uri="{FF2B5EF4-FFF2-40B4-BE49-F238E27FC236}">
                <a16:creationId xmlns:a16="http://schemas.microsoft.com/office/drawing/2014/main" id="{9C1D1B9E-FEDC-F642-9C48-6BB83B7521E4}"/>
              </a:ext>
            </a:extLst>
          </p:cNvPr>
          <p:cNvCxnSpPr>
            <a:cxnSpLocks noChangeShapeType="1"/>
          </p:cNvCxnSpPr>
          <p:nvPr/>
        </p:nvCxnSpPr>
        <p:spPr bwMode="auto">
          <a:xfrm>
            <a:off x="3204089" y="10383142"/>
            <a:ext cx="14446276"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26D0F553-4116-824B-B02E-4412AEDBB06E}"/>
              </a:ext>
            </a:extLst>
          </p:cNvPr>
          <p:cNvCxnSpPr>
            <a:cxnSpLocks noChangeShapeType="1"/>
          </p:cNvCxnSpPr>
          <p:nvPr/>
        </p:nvCxnSpPr>
        <p:spPr bwMode="auto">
          <a:xfrm>
            <a:off x="3204089" y="11261028"/>
            <a:ext cx="14446276" cy="0"/>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Right Brace 21">
            <a:extLst>
              <a:ext uri="{FF2B5EF4-FFF2-40B4-BE49-F238E27FC236}">
                <a16:creationId xmlns:a16="http://schemas.microsoft.com/office/drawing/2014/main" id="{B80F32C8-4EF9-684D-B570-97866289664F}"/>
              </a:ext>
            </a:extLst>
          </p:cNvPr>
          <p:cNvSpPr>
            <a:spLocks/>
          </p:cNvSpPr>
          <p:nvPr/>
        </p:nvSpPr>
        <p:spPr bwMode="auto">
          <a:xfrm>
            <a:off x="18178650" y="3414436"/>
            <a:ext cx="652588" cy="2210252"/>
          </a:xfrm>
          <a:prstGeom prst="rightBrace">
            <a:avLst>
              <a:gd name="adj1" fmla="val 8326"/>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endParaRPr lang="en-US" sz="8809" dirty="0"/>
          </a:p>
        </p:txBody>
      </p:sp>
      <p:sp>
        <p:nvSpPr>
          <p:cNvPr id="23" name="Right Brace 22">
            <a:extLst>
              <a:ext uri="{FF2B5EF4-FFF2-40B4-BE49-F238E27FC236}">
                <a16:creationId xmlns:a16="http://schemas.microsoft.com/office/drawing/2014/main" id="{CEF57945-8178-AE48-9EA5-43941E39CA37}"/>
              </a:ext>
            </a:extLst>
          </p:cNvPr>
          <p:cNvSpPr>
            <a:spLocks/>
          </p:cNvSpPr>
          <p:nvPr/>
        </p:nvSpPr>
        <p:spPr bwMode="auto">
          <a:xfrm>
            <a:off x="18178650" y="6152973"/>
            <a:ext cx="528285" cy="3997102"/>
          </a:xfrm>
          <a:prstGeom prst="rightBrace">
            <a:avLst>
              <a:gd name="adj1" fmla="val 8337"/>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endParaRPr lang="en-US" sz="8809" dirty="0"/>
          </a:p>
        </p:txBody>
      </p:sp>
      <p:sp>
        <p:nvSpPr>
          <p:cNvPr id="24" name="Right Brace 23">
            <a:extLst>
              <a:ext uri="{FF2B5EF4-FFF2-40B4-BE49-F238E27FC236}">
                <a16:creationId xmlns:a16="http://schemas.microsoft.com/office/drawing/2014/main" id="{7F34AFF6-6A92-084E-AD71-630C697E0523}"/>
              </a:ext>
            </a:extLst>
          </p:cNvPr>
          <p:cNvSpPr>
            <a:spLocks/>
          </p:cNvSpPr>
          <p:nvPr/>
        </p:nvSpPr>
        <p:spPr bwMode="auto">
          <a:xfrm>
            <a:off x="18178651" y="10383143"/>
            <a:ext cx="353486" cy="877886"/>
          </a:xfrm>
          <a:prstGeom prst="rightBrace">
            <a:avLst>
              <a:gd name="adj1" fmla="val 8336"/>
              <a:gd name="adj2" fmla="val 50000"/>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endParaRPr lang="en-US" sz="8809" dirty="0"/>
          </a:p>
        </p:txBody>
      </p:sp>
      <p:sp>
        <p:nvSpPr>
          <p:cNvPr id="11274" name="TextBox 25">
            <a:extLst>
              <a:ext uri="{FF2B5EF4-FFF2-40B4-BE49-F238E27FC236}">
                <a16:creationId xmlns:a16="http://schemas.microsoft.com/office/drawing/2014/main" id="{10880CA3-2E47-8440-A3EA-F480063C601E}"/>
              </a:ext>
            </a:extLst>
          </p:cNvPr>
          <p:cNvSpPr txBox="1">
            <a:spLocks noChangeArrowheads="1"/>
          </p:cNvSpPr>
          <p:nvPr/>
        </p:nvSpPr>
        <p:spPr bwMode="auto">
          <a:xfrm>
            <a:off x="19211915" y="3294016"/>
            <a:ext cx="3725191" cy="272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3426" b="1" dirty="0">
                <a:solidFill>
                  <a:srgbClr val="B70060"/>
                </a:solidFill>
              </a:rPr>
              <a:t>L</a:t>
            </a:r>
            <a:r>
              <a:rPr lang="vi-VN" altLang="en-VN" sz="3426" b="1" dirty="0">
                <a:solidFill>
                  <a:srgbClr val="B70060"/>
                </a:solidFill>
              </a:rPr>
              <a:t>ượng</a:t>
            </a:r>
            <a:r>
              <a:rPr lang="en-US" altLang="en-VN" sz="3426" b="1" dirty="0">
                <a:solidFill>
                  <a:srgbClr val="B70060"/>
                </a:solidFill>
              </a:rPr>
              <a:t> tiền đến từ hoạt động của năm tài chính tr</a:t>
            </a:r>
            <a:r>
              <a:rPr lang="vi-VN" altLang="en-VN" sz="3426" b="1" dirty="0">
                <a:solidFill>
                  <a:srgbClr val="B70060"/>
                </a:solidFill>
              </a:rPr>
              <a:t>ước</a:t>
            </a:r>
            <a:r>
              <a:rPr lang="en-US" altLang="en-VN" sz="3426" b="1" dirty="0">
                <a:solidFill>
                  <a:srgbClr val="B70060"/>
                </a:solidFill>
              </a:rPr>
              <a:t> đó</a:t>
            </a:r>
          </a:p>
          <a:p>
            <a:pPr eaLnBrk="1" hangingPunct="1"/>
            <a:endParaRPr lang="en-US" altLang="en-VN" sz="3426" b="1" dirty="0">
              <a:solidFill>
                <a:srgbClr val="B70060"/>
              </a:solidFill>
            </a:endParaRPr>
          </a:p>
        </p:txBody>
      </p:sp>
      <p:sp>
        <p:nvSpPr>
          <p:cNvPr id="11275" name="TextBox 26">
            <a:extLst>
              <a:ext uri="{FF2B5EF4-FFF2-40B4-BE49-F238E27FC236}">
                <a16:creationId xmlns:a16="http://schemas.microsoft.com/office/drawing/2014/main" id="{D6CB0F69-452C-1241-9E76-7C73943C0863}"/>
              </a:ext>
            </a:extLst>
          </p:cNvPr>
          <p:cNvSpPr txBox="1">
            <a:spLocks noChangeArrowheads="1"/>
          </p:cNvSpPr>
          <p:nvPr/>
        </p:nvSpPr>
        <p:spPr bwMode="auto">
          <a:xfrm>
            <a:off x="19211915" y="6269507"/>
            <a:ext cx="4129174" cy="37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3426" b="1" dirty="0">
                <a:solidFill>
                  <a:srgbClr val="B70060"/>
                </a:solidFill>
              </a:rPr>
              <a:t>L</a:t>
            </a:r>
            <a:r>
              <a:rPr lang="vi-VN" altLang="en-VN" sz="3426" b="1" dirty="0">
                <a:solidFill>
                  <a:srgbClr val="B70060"/>
                </a:solidFill>
              </a:rPr>
              <a:t>ượng</a:t>
            </a:r>
            <a:r>
              <a:rPr lang="en-US" altLang="en-VN" sz="3426" b="1" dirty="0">
                <a:solidFill>
                  <a:srgbClr val="B70060"/>
                </a:solidFill>
              </a:rPr>
              <a:t> tiền đã đ</a:t>
            </a:r>
            <a:r>
              <a:rPr lang="vi-VN" altLang="en-VN" sz="3426" b="1" dirty="0">
                <a:solidFill>
                  <a:srgbClr val="B70060"/>
                </a:solidFill>
              </a:rPr>
              <a:t>ược</a:t>
            </a:r>
            <a:r>
              <a:rPr lang="en-US" altLang="en-VN" sz="3426" b="1" dirty="0">
                <a:solidFill>
                  <a:srgbClr val="B70060"/>
                </a:solidFill>
              </a:rPr>
              <a:t> lên kế hoạch (hoặc bắt buộc) phải chi tiêu + l</a:t>
            </a:r>
            <a:r>
              <a:rPr lang="vi-VN" altLang="en-VN" sz="3426" b="1" dirty="0">
                <a:solidFill>
                  <a:srgbClr val="B70060"/>
                </a:solidFill>
              </a:rPr>
              <a:t>ượng</a:t>
            </a:r>
            <a:r>
              <a:rPr lang="en-US" altLang="en-VN" sz="3426" b="1" dirty="0">
                <a:solidFill>
                  <a:srgbClr val="B70060"/>
                </a:solidFill>
              </a:rPr>
              <a:t> tiền dự kiến sẽ thu về</a:t>
            </a:r>
          </a:p>
          <a:p>
            <a:pPr eaLnBrk="1" hangingPunct="1"/>
            <a:endParaRPr lang="en-US" altLang="en-VN" sz="3426" b="1" dirty="0">
              <a:solidFill>
                <a:srgbClr val="B70060"/>
              </a:solidFill>
            </a:endParaRPr>
          </a:p>
        </p:txBody>
      </p:sp>
      <p:sp>
        <p:nvSpPr>
          <p:cNvPr id="11276" name="TextBox 27">
            <a:extLst>
              <a:ext uri="{FF2B5EF4-FFF2-40B4-BE49-F238E27FC236}">
                <a16:creationId xmlns:a16="http://schemas.microsoft.com/office/drawing/2014/main" id="{5EE14192-98CB-DE42-B053-304D0A97D601}"/>
              </a:ext>
            </a:extLst>
          </p:cNvPr>
          <p:cNvSpPr txBox="1">
            <a:spLocks noChangeArrowheads="1"/>
          </p:cNvSpPr>
          <p:nvPr/>
        </p:nvSpPr>
        <p:spPr bwMode="auto">
          <a:xfrm>
            <a:off x="19211915" y="9847088"/>
            <a:ext cx="4129174" cy="167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VN" sz="3426" b="1" dirty="0">
                <a:solidFill>
                  <a:srgbClr val="B70060"/>
                </a:solidFill>
              </a:rPr>
              <a:t>L</a:t>
            </a:r>
            <a:r>
              <a:rPr lang="vi-VN" altLang="en-VN" sz="3426" b="1" dirty="0">
                <a:solidFill>
                  <a:srgbClr val="B70060"/>
                </a:solidFill>
              </a:rPr>
              <a:t>ượng</a:t>
            </a:r>
            <a:r>
              <a:rPr lang="en-US" altLang="en-VN" sz="3426" b="1" dirty="0">
                <a:solidFill>
                  <a:srgbClr val="B70060"/>
                </a:solidFill>
              </a:rPr>
              <a:t> tiền còn lại có thể trả cổ tức</a:t>
            </a:r>
          </a:p>
          <a:p>
            <a:pPr eaLnBrk="1" hangingPunct="1"/>
            <a:endParaRPr lang="en-US" altLang="en-VN" sz="3426" b="1" dirty="0">
              <a:solidFill>
                <a:srgbClr val="B70060"/>
              </a:solidFill>
            </a:endParaRPr>
          </a:p>
        </p:txBody>
      </p:sp>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C6F4F2-69D7-034D-BEA1-ADD91D04ED69}"/>
              </a:ext>
            </a:extLst>
          </p:cNvPr>
          <p:cNvSpPr txBox="1"/>
          <p:nvPr/>
        </p:nvSpPr>
        <p:spPr>
          <a:xfrm>
            <a:off x="6468591" y="607524"/>
            <a:ext cx="22145095" cy="102925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DÒNG TIỀN CHIẾT KHẤU - DCF</a:t>
            </a:r>
          </a:p>
        </p:txBody>
      </p:sp>
      <p:sp>
        <p:nvSpPr>
          <p:cNvPr id="9" name="TextBox 8">
            <a:extLst>
              <a:ext uri="{FF2B5EF4-FFF2-40B4-BE49-F238E27FC236}">
                <a16:creationId xmlns:a16="http://schemas.microsoft.com/office/drawing/2014/main" id="{4FE43232-3355-2C43-853F-1E7D69A477A6}"/>
              </a:ext>
            </a:extLst>
          </p:cNvPr>
          <p:cNvSpPr txBox="1"/>
          <p:nvPr/>
        </p:nvSpPr>
        <p:spPr>
          <a:xfrm>
            <a:off x="7660438" y="9912033"/>
            <a:ext cx="3326552" cy="830997"/>
          </a:xfrm>
          <a:prstGeom prst="rect">
            <a:avLst/>
          </a:prstGeom>
          <a:noFill/>
        </p:spPr>
        <p:txBody>
          <a:bodyPr wrap="none" rtlCol="0" anchor="b" anchorCtr="0">
            <a:spAutoFit/>
          </a:bodyPr>
          <a:lstStyle/>
          <a:p>
            <a:r>
              <a:rPr lang="en-US" sz="2400" b="1" i="1" dirty="0">
                <a:solidFill>
                  <a:schemeClr val="tx2"/>
                </a:solidFill>
                <a:latin typeface="Arial" panose="020B0604020202020204" pitchFamily="34" charset="0"/>
                <a:ea typeface="League Spartan" charset="0"/>
                <a:cs typeface="Arial" panose="020B0604020202020204" pitchFamily="34" charset="0"/>
              </a:rPr>
              <a:t>t: thuế suất thuế tndn</a:t>
            </a:r>
          </a:p>
          <a:p>
            <a:endParaRPr lang="en-US" sz="2400" b="1" i="1" dirty="0">
              <a:solidFill>
                <a:schemeClr val="tx2"/>
              </a:solidFill>
              <a:latin typeface="Arial" panose="020B0604020202020204" pitchFamily="34" charset="0"/>
              <a:ea typeface="League Spartan" charset="0"/>
              <a:cs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47421501"/>
              </p:ext>
            </p:extLst>
          </p:nvPr>
        </p:nvGraphicFramePr>
        <p:xfrm>
          <a:off x="1786400" y="2135311"/>
          <a:ext cx="19540026" cy="11525631"/>
        </p:xfrm>
        <a:graphic>
          <a:graphicData uri="http://schemas.openxmlformats.org/drawingml/2006/table">
            <a:tbl>
              <a:tblPr firstRow="1" bandRow="1">
                <a:tableStyleId>{5C22544A-7EE6-4342-B048-85BDC9FD1C3A}</a:tableStyleId>
              </a:tblPr>
              <a:tblGrid>
                <a:gridCol w="1249408">
                  <a:extLst>
                    <a:ext uri="{9D8B030D-6E8A-4147-A177-3AD203B41FA5}">
                      <a16:colId xmlns:a16="http://schemas.microsoft.com/office/drawing/2014/main" val="2547132419"/>
                    </a:ext>
                  </a:extLst>
                </a:gridCol>
                <a:gridCol w="6254496">
                  <a:extLst>
                    <a:ext uri="{9D8B030D-6E8A-4147-A177-3AD203B41FA5}">
                      <a16:colId xmlns:a16="http://schemas.microsoft.com/office/drawing/2014/main" val="3220693909"/>
                    </a:ext>
                  </a:extLst>
                </a:gridCol>
                <a:gridCol w="2266109">
                  <a:extLst>
                    <a:ext uri="{9D8B030D-6E8A-4147-A177-3AD203B41FA5}">
                      <a16:colId xmlns:a16="http://schemas.microsoft.com/office/drawing/2014/main" val="4006802442"/>
                    </a:ext>
                  </a:extLst>
                </a:gridCol>
                <a:gridCol w="3256671">
                  <a:extLst>
                    <a:ext uri="{9D8B030D-6E8A-4147-A177-3AD203B41FA5}">
                      <a16:colId xmlns:a16="http://schemas.microsoft.com/office/drawing/2014/main" val="2874793771"/>
                    </a:ext>
                  </a:extLst>
                </a:gridCol>
                <a:gridCol w="3256671">
                  <a:extLst>
                    <a:ext uri="{9D8B030D-6E8A-4147-A177-3AD203B41FA5}">
                      <a16:colId xmlns:a16="http://schemas.microsoft.com/office/drawing/2014/main" val="861424930"/>
                    </a:ext>
                  </a:extLst>
                </a:gridCol>
                <a:gridCol w="3256671">
                  <a:extLst>
                    <a:ext uri="{9D8B030D-6E8A-4147-A177-3AD203B41FA5}">
                      <a16:colId xmlns:a16="http://schemas.microsoft.com/office/drawing/2014/main" val="3934158985"/>
                    </a:ext>
                  </a:extLst>
                </a:gridCol>
              </a:tblGrid>
              <a:tr h="1045639">
                <a:tc>
                  <a:txBody>
                    <a:bodyPr/>
                    <a:lstStyle/>
                    <a:p>
                      <a:pPr algn="ctr"/>
                      <a:r>
                        <a:rPr lang="en-US" dirty="0">
                          <a:latin typeface="Arial" panose="020B0604020202020204" pitchFamily="34" charset="0"/>
                          <a:cs typeface="Arial" panose="020B0604020202020204" pitchFamily="34" charset="0"/>
                        </a:rPr>
                        <a:t>STT</a:t>
                      </a:r>
                    </a:p>
                  </a:txBody>
                  <a:tcPr/>
                </a:tc>
                <a:tc>
                  <a:txBody>
                    <a:bodyPr/>
                    <a:lstStyle/>
                    <a:p>
                      <a:pPr algn="ctr"/>
                      <a:r>
                        <a:rPr lang="en-US" dirty="0">
                          <a:latin typeface="Arial" panose="020B0604020202020204" pitchFamily="34" charset="0"/>
                          <a:cs typeface="Arial" panose="020B0604020202020204" pitchFamily="34" charset="0"/>
                        </a:rPr>
                        <a:t>Chỉ</a:t>
                      </a:r>
                      <a:r>
                        <a:rPr lang="en-US" baseline="0" dirty="0">
                          <a:latin typeface="Arial" panose="020B0604020202020204" pitchFamily="34" charset="0"/>
                          <a:cs typeface="Arial" panose="020B0604020202020204" pitchFamily="34" charset="0"/>
                        </a:rPr>
                        <a:t> tiêu</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Năm</a:t>
                      </a:r>
                      <a:r>
                        <a:rPr lang="en-US" baseline="0" dirty="0">
                          <a:latin typeface="Arial" panose="020B0604020202020204" pitchFamily="34" charset="0"/>
                          <a:cs typeface="Arial" panose="020B0604020202020204" pitchFamily="34" charset="0"/>
                        </a:rPr>
                        <a:t> T+1</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Năm</a:t>
                      </a:r>
                      <a:r>
                        <a:rPr lang="en-US" baseline="0" dirty="0">
                          <a:latin typeface="Arial" panose="020B0604020202020204" pitchFamily="34" charset="0"/>
                          <a:cs typeface="Arial" panose="020B0604020202020204" pitchFamily="34" charset="0"/>
                        </a:rPr>
                        <a:t> T+2</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Năm</a:t>
                      </a:r>
                      <a:r>
                        <a:rPr lang="en-US" baseline="0" dirty="0">
                          <a:latin typeface="Arial" panose="020B0604020202020204" pitchFamily="34" charset="0"/>
                          <a:cs typeface="Arial" panose="020B0604020202020204" pitchFamily="34" charset="0"/>
                        </a:rPr>
                        <a:t> T+3</a:t>
                      </a: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Năm</a:t>
                      </a:r>
                      <a:r>
                        <a:rPr lang="en-US" baseline="0" dirty="0">
                          <a:latin typeface="Arial" panose="020B0604020202020204" pitchFamily="34" charset="0"/>
                          <a:cs typeface="Arial" panose="020B0604020202020204" pitchFamily="34" charset="0"/>
                        </a:rPr>
                        <a:t> cuối cùng</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05166669"/>
                  </a:ext>
                </a:extLst>
              </a:tr>
              <a:tr h="563045">
                <a:tc>
                  <a:txBody>
                    <a:bodyPr/>
                    <a:lstStyle/>
                    <a:p>
                      <a:pPr algn="ctr"/>
                      <a:r>
                        <a:rPr lang="en-US" dirty="0">
                          <a:latin typeface="Arial" panose="020B0604020202020204" pitchFamily="34" charset="0"/>
                          <a:cs typeface="Arial" panose="020B0604020202020204" pitchFamily="34" charset="0"/>
                        </a:rPr>
                        <a:t>1</a:t>
                      </a:r>
                    </a:p>
                  </a:txBody>
                  <a:tcPr/>
                </a:tc>
                <a:tc>
                  <a:txBody>
                    <a:bodyPr/>
                    <a:lstStyle/>
                    <a:p>
                      <a:r>
                        <a:rPr lang="en-US" dirty="0">
                          <a:latin typeface="Arial" panose="020B0604020202020204" pitchFamily="34" charset="0"/>
                          <a:cs typeface="Arial" panose="020B0604020202020204" pitchFamily="34" charset="0"/>
                        </a:rPr>
                        <a:t>Lợi nhuận</a:t>
                      </a:r>
                      <a:r>
                        <a:rPr lang="en-US" baseline="0" dirty="0">
                          <a:latin typeface="Arial" panose="020B0604020202020204" pitchFamily="34" charset="0"/>
                          <a:cs typeface="Arial" panose="020B0604020202020204" pitchFamily="34" charset="0"/>
                        </a:rPr>
                        <a:t> sau thuế</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3478882"/>
                  </a:ext>
                </a:extLst>
              </a:tr>
              <a:tr h="563045">
                <a:tc>
                  <a:txBody>
                    <a:bodyPr/>
                    <a:lstStyle/>
                    <a:p>
                      <a:pPr algn="ctr"/>
                      <a:r>
                        <a:rPr lang="en-US" dirty="0">
                          <a:latin typeface="Arial" panose="020B0604020202020204" pitchFamily="34" charset="0"/>
                          <a:cs typeface="Arial" panose="020B0604020202020204" pitchFamily="34" charset="0"/>
                        </a:rPr>
                        <a:t>2</a:t>
                      </a:r>
                    </a:p>
                  </a:txBody>
                  <a:tcPr/>
                </a:tc>
                <a:tc>
                  <a:txBody>
                    <a:bodyPr/>
                    <a:lstStyle/>
                    <a:p>
                      <a:r>
                        <a:rPr lang="en-US" dirty="0">
                          <a:latin typeface="Arial" panose="020B0604020202020204" pitchFamily="34" charset="0"/>
                          <a:cs typeface="Arial" panose="020B0604020202020204" pitchFamily="34" charset="0"/>
                        </a:rPr>
                        <a:t>Thuế</a:t>
                      </a:r>
                      <a:r>
                        <a:rPr lang="en-US" baseline="0" dirty="0">
                          <a:latin typeface="Arial" panose="020B0604020202020204" pitchFamily="34" charset="0"/>
                          <a:cs typeface="Arial" panose="020B0604020202020204" pitchFamily="34" charset="0"/>
                        </a:rPr>
                        <a:t> TNDN</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0400482"/>
                  </a:ext>
                </a:extLst>
              </a:tr>
              <a:tr h="563045">
                <a:tc>
                  <a:txBody>
                    <a:bodyPr/>
                    <a:lstStyle/>
                    <a:p>
                      <a:pPr algn="ctr"/>
                      <a:r>
                        <a:rPr lang="en-US" dirty="0">
                          <a:latin typeface="Arial" panose="020B0604020202020204" pitchFamily="34" charset="0"/>
                          <a:cs typeface="Arial" panose="020B0604020202020204" pitchFamily="34" charset="0"/>
                        </a:rPr>
                        <a:t>3</a:t>
                      </a:r>
                    </a:p>
                  </a:txBody>
                  <a:tcPr/>
                </a:tc>
                <a:tc>
                  <a:txBody>
                    <a:bodyPr/>
                    <a:lstStyle/>
                    <a:p>
                      <a:r>
                        <a:rPr lang="en-US" dirty="0">
                          <a:latin typeface="Arial" panose="020B0604020202020204" pitchFamily="34" charset="0"/>
                          <a:cs typeface="Arial" panose="020B0604020202020204" pitchFamily="34" charset="0"/>
                        </a:rPr>
                        <a:t>Lãi</a:t>
                      </a:r>
                      <a:r>
                        <a:rPr lang="en-US" baseline="0" dirty="0">
                          <a:latin typeface="Arial" panose="020B0604020202020204" pitchFamily="34" charset="0"/>
                          <a:cs typeface="Arial" panose="020B0604020202020204" pitchFamily="34" charset="0"/>
                        </a:rPr>
                        <a:t> vay</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73081053"/>
                  </a:ext>
                </a:extLst>
              </a:tr>
              <a:tr h="563045">
                <a:tc>
                  <a:txBody>
                    <a:bodyPr/>
                    <a:lstStyle/>
                    <a:p>
                      <a:pPr algn="ctr"/>
                      <a:r>
                        <a:rPr lang="en-US" dirty="0">
                          <a:latin typeface="Arial" panose="020B0604020202020204" pitchFamily="34" charset="0"/>
                          <a:cs typeface="Arial" panose="020B0604020202020204" pitchFamily="34" charset="0"/>
                        </a:rPr>
                        <a:t>4</a:t>
                      </a:r>
                    </a:p>
                  </a:txBody>
                  <a:tcPr/>
                </a:tc>
                <a:tc>
                  <a:txBody>
                    <a:bodyPr/>
                    <a:lstStyle/>
                    <a:p>
                      <a:r>
                        <a:rPr lang="en-US" dirty="0">
                          <a:latin typeface="Arial" panose="020B0604020202020204" pitchFamily="34" charset="0"/>
                          <a:cs typeface="Arial" panose="020B0604020202020204" pitchFamily="34" charset="0"/>
                        </a:rPr>
                        <a:t>EBIT</a:t>
                      </a: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17129279"/>
                  </a:ext>
                </a:extLst>
              </a:tr>
              <a:tr h="563045">
                <a:tc>
                  <a:txBody>
                    <a:bodyPr/>
                    <a:lstStyle/>
                    <a:p>
                      <a:pPr algn="ctr"/>
                      <a:r>
                        <a:rPr lang="en-US" dirty="0">
                          <a:latin typeface="Arial" panose="020B0604020202020204" pitchFamily="34" charset="0"/>
                          <a:cs typeface="Arial" panose="020B0604020202020204" pitchFamily="34" charset="0"/>
                        </a:rPr>
                        <a:t>5</a:t>
                      </a:r>
                    </a:p>
                  </a:txBody>
                  <a:tcPr/>
                </a:tc>
                <a:tc>
                  <a:txBody>
                    <a:bodyPr/>
                    <a:lstStyle/>
                    <a:p>
                      <a:r>
                        <a:rPr lang="en-US" dirty="0">
                          <a:latin typeface="Arial" panose="020B0604020202020204" pitchFamily="34" charset="0"/>
                          <a:cs typeface="Arial" panose="020B0604020202020204" pitchFamily="34" charset="0"/>
                        </a:rPr>
                        <a:t>Khấu</a:t>
                      </a:r>
                      <a:r>
                        <a:rPr lang="en-US" baseline="0" dirty="0">
                          <a:latin typeface="Arial" panose="020B0604020202020204" pitchFamily="34" charset="0"/>
                          <a:cs typeface="Arial" panose="020B0604020202020204" pitchFamily="34" charset="0"/>
                        </a:rPr>
                        <a:t> hao</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48328"/>
                  </a:ext>
                </a:extLst>
              </a:tr>
              <a:tr h="563045">
                <a:tc>
                  <a:txBody>
                    <a:bodyPr/>
                    <a:lstStyle/>
                    <a:p>
                      <a:pPr algn="ctr"/>
                      <a:r>
                        <a:rPr lang="en-US" dirty="0">
                          <a:latin typeface="Arial" panose="020B0604020202020204" pitchFamily="34" charset="0"/>
                          <a:cs typeface="Arial" panose="020B0604020202020204" pitchFamily="34" charset="0"/>
                        </a:rPr>
                        <a:t>6</a:t>
                      </a:r>
                    </a:p>
                  </a:txBody>
                  <a:tcPr/>
                </a:tc>
                <a:tc>
                  <a:txBody>
                    <a:bodyPr/>
                    <a:lstStyle/>
                    <a:p>
                      <a:r>
                        <a:rPr lang="en-US" dirty="0">
                          <a:latin typeface="Arial" panose="020B0604020202020204" pitchFamily="34" charset="0"/>
                          <a:cs typeface="Arial" panose="020B0604020202020204" pitchFamily="34" charset="0"/>
                        </a:rPr>
                        <a:t>EBITDA</a:t>
                      </a: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26711195"/>
                  </a:ext>
                </a:extLst>
              </a:tr>
              <a:tr h="563045">
                <a:tc>
                  <a:txBody>
                    <a:bodyPr/>
                    <a:lstStyle/>
                    <a:p>
                      <a:pPr algn="ctr"/>
                      <a:r>
                        <a:rPr lang="en-US" dirty="0">
                          <a:latin typeface="Arial" panose="020B0604020202020204" pitchFamily="34" charset="0"/>
                          <a:cs typeface="Arial" panose="020B0604020202020204" pitchFamily="34" charset="0"/>
                        </a:rPr>
                        <a:t>7</a:t>
                      </a:r>
                    </a:p>
                  </a:txBody>
                  <a:tcPr/>
                </a:tc>
                <a:tc>
                  <a:txBody>
                    <a:bodyPr/>
                    <a:lstStyle/>
                    <a:p>
                      <a:r>
                        <a:rPr lang="en-US" dirty="0">
                          <a:latin typeface="Arial" panose="020B0604020202020204" pitchFamily="34" charset="0"/>
                          <a:cs typeface="Arial" panose="020B0604020202020204" pitchFamily="34" charset="0"/>
                        </a:rPr>
                        <a:t>Capex</a:t>
                      </a: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29851588"/>
                  </a:ext>
                </a:extLst>
              </a:tr>
              <a:tr h="563045">
                <a:tc>
                  <a:txBody>
                    <a:bodyPr/>
                    <a:lstStyle/>
                    <a:p>
                      <a:pPr algn="ctr"/>
                      <a:r>
                        <a:rPr lang="en-US" dirty="0">
                          <a:latin typeface="Arial" panose="020B0604020202020204" pitchFamily="34" charset="0"/>
                          <a:cs typeface="Arial" panose="020B0604020202020204" pitchFamily="34" charset="0"/>
                        </a:rPr>
                        <a:t>8</a:t>
                      </a:r>
                    </a:p>
                  </a:txBody>
                  <a:tcPr/>
                </a:tc>
                <a:tc>
                  <a:txBody>
                    <a:bodyPr/>
                    <a:lstStyle/>
                    <a:p>
                      <a:r>
                        <a:rPr lang="en-US" dirty="0">
                          <a:latin typeface="Arial" panose="020B0604020202020204" pitchFamily="34" charset="0"/>
                          <a:cs typeface="Arial" panose="020B0604020202020204" pitchFamily="34" charset="0"/>
                        </a:rPr>
                        <a:t>Tăng</a:t>
                      </a:r>
                      <a:r>
                        <a:rPr lang="en-US" baseline="0" dirty="0">
                          <a:latin typeface="Arial" panose="020B0604020202020204" pitchFamily="34" charset="0"/>
                          <a:cs typeface="Arial" panose="020B0604020202020204" pitchFamily="34" charset="0"/>
                        </a:rPr>
                        <a:t> giảm VLĐ</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27065098"/>
                  </a:ext>
                </a:extLst>
              </a:tr>
              <a:tr h="917141">
                <a:tc>
                  <a:txBody>
                    <a:bodyPr/>
                    <a:lstStyle/>
                    <a:p>
                      <a:pPr algn="ctr"/>
                      <a:r>
                        <a:rPr lang="en-US" b="1" dirty="0">
                          <a:latin typeface="Arial" panose="020B0604020202020204" pitchFamily="34" charset="0"/>
                          <a:cs typeface="Arial" panose="020B0604020202020204" pitchFamily="34" charset="0"/>
                        </a:rPr>
                        <a:t>9</a:t>
                      </a:r>
                    </a:p>
                  </a:txBody>
                  <a:tcPr/>
                </a:tc>
                <a:tc>
                  <a:txBody>
                    <a:bodyPr/>
                    <a:lstStyle/>
                    <a:p>
                      <a:r>
                        <a:rPr lang="en-US" b="1" dirty="0">
                          <a:latin typeface="Arial" panose="020B0604020202020204" pitchFamily="34" charset="0"/>
                          <a:cs typeface="Arial" panose="020B0604020202020204" pitchFamily="34" charset="0"/>
                        </a:rPr>
                        <a:t>FCFF = 4</a:t>
                      </a:r>
                      <a:r>
                        <a:rPr lang="en-US" b="1" baseline="0" dirty="0">
                          <a:latin typeface="Arial" panose="020B0604020202020204" pitchFamily="34" charset="0"/>
                          <a:cs typeface="Arial" panose="020B0604020202020204" pitchFamily="34" charset="0"/>
                        </a:rPr>
                        <a:t> x (1-t) + 5 – 7 – 8  </a:t>
                      </a:r>
                      <a:endParaRPr lang="en-US" b="1" dirty="0">
                        <a:latin typeface="Arial" panose="020B0604020202020204" pitchFamily="34" charset="0"/>
                        <a:cs typeface="Arial" panose="020B0604020202020204" pitchFamily="34" charset="0"/>
                      </a:endParaRPr>
                    </a:p>
                  </a:txBody>
                  <a:tcPr/>
                </a:tc>
                <a:tc gridSpan="4">
                  <a:txBody>
                    <a:bodyPr/>
                    <a:lstStyle/>
                    <a:p>
                      <a:pPr marL="0" lvl="1" algn="ctr" defTabSz="1778000">
                        <a:lnSpc>
                          <a:spcPct val="90000"/>
                        </a:lnSpc>
                        <a:spcBef>
                          <a:spcPct val="0"/>
                        </a:spcBef>
                        <a:spcAft>
                          <a:spcPct val="15000"/>
                        </a:spcAft>
                      </a:pPr>
                      <a:r>
                        <a:rPr lang="en-US" sz="3200" b="1" dirty="0">
                          <a:latin typeface="Arial" panose="020B0604020202020204" pitchFamily="34" charset="0"/>
                          <a:cs typeface="Arial" panose="020B0604020202020204" pitchFamily="34" charset="0"/>
                        </a:rPr>
                        <a:t>FCFF = EBIT x (1-T) – (CapEx – Dep) – WC  change</a:t>
                      </a:r>
                    </a:p>
                    <a:p>
                      <a:pPr marL="0" lvl="1" algn="ctr" defTabSz="1778000">
                        <a:lnSpc>
                          <a:spcPct val="90000"/>
                        </a:lnSpc>
                        <a:spcBef>
                          <a:spcPct val="0"/>
                        </a:spcBef>
                        <a:spcAft>
                          <a:spcPct val="15000"/>
                        </a:spcAft>
                      </a:pPr>
                      <a:r>
                        <a:rPr lang="en-US" sz="3200" b="1" dirty="0">
                          <a:latin typeface="Arial" panose="020B0604020202020204" pitchFamily="34" charset="0"/>
                          <a:cs typeface="Arial" panose="020B0604020202020204" pitchFamily="34" charset="0"/>
                        </a:rPr>
                        <a:t>FCFF = NPAT + Interest x (1-T) – (CapEx – Dep) – WC  change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270255503"/>
                  </a:ext>
                </a:extLst>
              </a:tr>
              <a:tr h="563045">
                <a:tc>
                  <a:txBody>
                    <a:bodyPr/>
                    <a:lstStyle/>
                    <a:p>
                      <a:pPr algn="ctr"/>
                      <a:r>
                        <a:rPr lang="en-US" dirty="0">
                          <a:latin typeface="Arial" panose="020B0604020202020204" pitchFamily="34" charset="0"/>
                          <a:cs typeface="Arial" panose="020B0604020202020204" pitchFamily="34" charset="0"/>
                        </a:rPr>
                        <a:t>10</a:t>
                      </a:r>
                    </a:p>
                  </a:txBody>
                  <a:tcPr/>
                </a:tc>
                <a:tc>
                  <a:txBody>
                    <a:bodyPr/>
                    <a:lstStyle/>
                    <a:p>
                      <a:r>
                        <a:rPr lang="en-US" dirty="0">
                          <a:latin typeface="Arial" panose="020B0604020202020204" pitchFamily="34" charset="0"/>
                          <a:cs typeface="Arial" panose="020B0604020202020204" pitchFamily="34" charset="0"/>
                        </a:rPr>
                        <a:t>Tăng</a:t>
                      </a:r>
                      <a:r>
                        <a:rPr lang="en-US" baseline="0" dirty="0">
                          <a:latin typeface="Arial" panose="020B0604020202020204" pitchFamily="34" charset="0"/>
                          <a:cs typeface="Arial" panose="020B0604020202020204" pitchFamily="34" charset="0"/>
                        </a:rPr>
                        <a:t> giảm nợ vay</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4114687"/>
                  </a:ext>
                </a:extLst>
              </a:tr>
              <a:tr h="938595">
                <a:tc>
                  <a:txBody>
                    <a:bodyPr/>
                    <a:lstStyle/>
                    <a:p>
                      <a:pPr algn="ctr"/>
                      <a:r>
                        <a:rPr lang="en-US" b="1" dirty="0">
                          <a:latin typeface="Arial" panose="020B0604020202020204" pitchFamily="34" charset="0"/>
                          <a:cs typeface="Arial" panose="020B0604020202020204" pitchFamily="34" charset="0"/>
                        </a:rPr>
                        <a:t>11</a:t>
                      </a:r>
                    </a:p>
                  </a:txBody>
                  <a:tcPr anchor="ctr"/>
                </a:tc>
                <a:tc>
                  <a:txBody>
                    <a:bodyPr/>
                    <a:lstStyle/>
                    <a:p>
                      <a:r>
                        <a:rPr lang="en-US" b="1" dirty="0">
                          <a:latin typeface="Arial" panose="020B0604020202020204" pitchFamily="34" charset="0"/>
                          <a:cs typeface="Arial" panose="020B0604020202020204" pitchFamily="34" charset="0"/>
                        </a:rPr>
                        <a:t>FCFE </a:t>
                      </a:r>
                      <a:r>
                        <a:rPr lang="en-US" b="1" baseline="0" dirty="0">
                          <a:latin typeface="Arial" panose="020B0604020202020204" pitchFamily="34" charset="0"/>
                          <a:cs typeface="Arial" panose="020B0604020202020204" pitchFamily="34" charset="0"/>
                        </a:rPr>
                        <a:t>= 1 + 5 – 7 – 8 + 10</a:t>
                      </a:r>
                      <a:endParaRPr lang="en-US" b="1" dirty="0">
                        <a:latin typeface="Arial" panose="020B0604020202020204" pitchFamily="34" charset="0"/>
                        <a:cs typeface="Arial" panose="020B0604020202020204" pitchFamily="34" charset="0"/>
                      </a:endParaRPr>
                    </a:p>
                  </a:txBody>
                  <a:tcPr anchor="ctr"/>
                </a:tc>
                <a:tc gridSpan="4">
                  <a:txBody>
                    <a:bodyPr/>
                    <a:lstStyle/>
                    <a:p>
                      <a:pPr lvl="0" algn="ctr"/>
                      <a:r>
                        <a:rPr lang="en-US" sz="3200" b="1" dirty="0">
                          <a:latin typeface="Arial" panose="020B0604020202020204" pitchFamily="34" charset="0"/>
                          <a:cs typeface="Arial" panose="020B0604020202020204" pitchFamily="34" charset="0"/>
                        </a:rPr>
                        <a:t>FCFE = Net Income – (CapEx – Dep) – WC  change + (New debt issued – Debt Repayment)</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146032847"/>
                  </a:ext>
                </a:extLst>
              </a:tr>
              <a:tr h="563045">
                <a:tc>
                  <a:txBody>
                    <a:bodyPr/>
                    <a:lstStyle/>
                    <a:p>
                      <a:pPr algn="ctr"/>
                      <a:r>
                        <a:rPr lang="en-US" dirty="0">
                          <a:latin typeface="Arial" panose="020B0604020202020204" pitchFamily="34" charset="0"/>
                          <a:cs typeface="Arial" panose="020B0604020202020204" pitchFamily="34" charset="0"/>
                        </a:rPr>
                        <a:t>12</a:t>
                      </a:r>
                    </a:p>
                  </a:txBody>
                  <a:tcPr/>
                </a:tc>
                <a:tc>
                  <a:txBody>
                    <a:bodyPr/>
                    <a:lstStyle/>
                    <a:p>
                      <a:r>
                        <a:rPr lang="en-US" dirty="0">
                          <a:latin typeface="Arial" panose="020B0604020202020204" pitchFamily="34" charset="0"/>
                          <a:cs typeface="Arial" panose="020B0604020202020204" pitchFamily="34" charset="0"/>
                        </a:rPr>
                        <a:t>Giá</a:t>
                      </a:r>
                      <a:r>
                        <a:rPr lang="en-US" baseline="0" dirty="0">
                          <a:latin typeface="Arial" panose="020B0604020202020204" pitchFamily="34" charset="0"/>
                          <a:cs typeface="Arial" panose="020B0604020202020204" pitchFamily="34" charset="0"/>
                        </a:rPr>
                        <a:t> trị hiện tại của dòng tiền</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22546846"/>
                  </a:ext>
                </a:extLst>
              </a:tr>
              <a:tr h="1045639">
                <a:tc>
                  <a:txBody>
                    <a:bodyPr/>
                    <a:lstStyle/>
                    <a:p>
                      <a:pPr algn="ctr"/>
                      <a:r>
                        <a:rPr lang="en-US" dirty="0">
                          <a:latin typeface="Arial" panose="020B0604020202020204" pitchFamily="34" charset="0"/>
                          <a:cs typeface="Arial" panose="020B0604020202020204" pitchFamily="34" charset="0"/>
                        </a:rPr>
                        <a:t>12.1</a:t>
                      </a:r>
                    </a:p>
                  </a:txBody>
                  <a:tcPr/>
                </a:tc>
                <a:tc>
                  <a:txBody>
                    <a:bodyPr/>
                    <a:lstStyle/>
                    <a:p>
                      <a:r>
                        <a:rPr lang="en-US" i="1" dirty="0">
                          <a:latin typeface="Arial" panose="020B0604020202020204" pitchFamily="34" charset="0"/>
                          <a:cs typeface="Arial" panose="020B0604020202020204" pitchFamily="34" charset="0"/>
                        </a:rPr>
                        <a:t>-</a:t>
                      </a:r>
                      <a:r>
                        <a:rPr lang="en-US" i="1" baseline="0" dirty="0">
                          <a:latin typeface="Arial" panose="020B0604020202020204" pitchFamily="34" charset="0"/>
                          <a:cs typeface="Arial" panose="020B0604020202020204" pitchFamily="34" charset="0"/>
                        </a:rPr>
                        <a:t> PV của FCFE (Cost of capital)</a:t>
                      </a:r>
                      <a:endParaRPr lang="en-US" i="1"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18735545"/>
                  </a:ext>
                </a:extLst>
              </a:tr>
              <a:tr h="563045">
                <a:tc>
                  <a:txBody>
                    <a:bodyPr/>
                    <a:lstStyle/>
                    <a:p>
                      <a:pPr algn="ctr"/>
                      <a:r>
                        <a:rPr lang="en-US" dirty="0">
                          <a:latin typeface="Arial" panose="020B0604020202020204" pitchFamily="34" charset="0"/>
                          <a:cs typeface="Arial" panose="020B0604020202020204" pitchFamily="34" charset="0"/>
                        </a:rPr>
                        <a:t>12.2</a:t>
                      </a:r>
                    </a:p>
                  </a:txBody>
                  <a:tcPr/>
                </a:tc>
                <a:tc>
                  <a:txBody>
                    <a:bodyPr/>
                    <a:lstStyle/>
                    <a:p>
                      <a:pPr marL="0" marR="0" indent="0" algn="l" defTabSz="1828343" rtl="0" eaLnBrk="1" fontAlgn="auto" latinLnBrk="0" hangingPunct="1">
                        <a:lnSpc>
                          <a:spcPct val="100000"/>
                        </a:lnSpc>
                        <a:spcBef>
                          <a:spcPts val="0"/>
                        </a:spcBef>
                        <a:spcAft>
                          <a:spcPts val="0"/>
                        </a:spcAft>
                        <a:buClrTx/>
                        <a:buSzTx/>
                        <a:buFontTx/>
                        <a:buNone/>
                        <a:tabLst/>
                        <a:defRPr/>
                      </a:pPr>
                      <a:r>
                        <a:rPr lang="en-US" i="1" dirty="0">
                          <a:latin typeface="Arial" panose="020B0604020202020204" pitchFamily="34" charset="0"/>
                          <a:cs typeface="Arial" panose="020B0604020202020204" pitchFamily="34" charset="0"/>
                        </a:rPr>
                        <a:t>-</a:t>
                      </a:r>
                      <a:r>
                        <a:rPr lang="en-US" i="1" baseline="0" dirty="0">
                          <a:latin typeface="Arial" panose="020B0604020202020204" pitchFamily="34" charset="0"/>
                          <a:cs typeface="Arial" panose="020B0604020202020204" pitchFamily="34" charset="0"/>
                        </a:rPr>
                        <a:t> PV của FCFF (WACC)</a:t>
                      </a:r>
                      <a:endParaRPr lang="en-US" i="1"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31539008"/>
                  </a:ext>
                </a:extLst>
              </a:tr>
            </a:tbl>
          </a:graphicData>
        </a:graphic>
      </p:graphicFrame>
    </p:spTree>
    <p:extLst>
      <p:ext uri="{BB962C8B-B14F-4D97-AF65-F5344CB8AC3E}">
        <p14:creationId xmlns:p14="http://schemas.microsoft.com/office/powerpoint/2010/main" val="495183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12280" y="6926580"/>
            <a:ext cx="16504920" cy="1107996"/>
          </a:xfrm>
          <a:prstGeom prst="rect">
            <a:avLst/>
          </a:prstGeom>
          <a:noFill/>
        </p:spPr>
        <p:txBody>
          <a:bodyPr wrap="square" rtlCol="0">
            <a:spAutoFit/>
          </a:bodyPr>
          <a:lstStyle/>
          <a:p>
            <a:r>
              <a:rPr lang="en-GB" sz="6600" b="1">
                <a:latin typeface="Arial" panose="020B0604020202020204" pitchFamily="34" charset="0"/>
                <a:cs typeface="Arial" panose="020B0604020202020204" pitchFamily="34" charset="0"/>
              </a:rPr>
              <a:t>KẾT THÚC BÀI GIẢNG!!!</a:t>
            </a:r>
            <a:endParaRPr lang="en-US" sz="6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861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61906">
            <a:extLst>
              <a:ext uri="{FF2B5EF4-FFF2-40B4-BE49-F238E27FC236}">
                <a16:creationId xmlns:a16="http://schemas.microsoft.com/office/drawing/2014/main" id="{8B4E8B67-07BE-6343-808D-F003F5DA777A}"/>
              </a:ext>
            </a:extLst>
          </p:cNvPr>
          <p:cNvSpPr/>
          <p:nvPr/>
        </p:nvSpPr>
        <p:spPr>
          <a:xfrm>
            <a:off x="2750312" y="2749512"/>
            <a:ext cx="16497822" cy="1463040"/>
          </a:xfrm>
          <a:prstGeom prst="rect">
            <a:avLst/>
          </a:prstGeom>
          <a:solidFill>
            <a:schemeClr val="accent1"/>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4" name="Shape 61909">
            <a:extLst>
              <a:ext uri="{FF2B5EF4-FFF2-40B4-BE49-F238E27FC236}">
                <a16:creationId xmlns:a16="http://schemas.microsoft.com/office/drawing/2014/main" id="{A7B13DB4-87A6-4140-8675-42EC025B3832}"/>
              </a:ext>
            </a:extLst>
          </p:cNvPr>
          <p:cNvSpPr/>
          <p:nvPr/>
        </p:nvSpPr>
        <p:spPr>
          <a:xfrm>
            <a:off x="2766718" y="4212550"/>
            <a:ext cx="17552140" cy="1463040"/>
          </a:xfrm>
          <a:prstGeom prst="rect">
            <a:avLst/>
          </a:prstGeom>
          <a:solidFill>
            <a:schemeClr val="accent2"/>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2" name="Shape 61912">
            <a:extLst>
              <a:ext uri="{FF2B5EF4-FFF2-40B4-BE49-F238E27FC236}">
                <a16:creationId xmlns:a16="http://schemas.microsoft.com/office/drawing/2014/main" id="{13FA1B36-55F2-3441-B43B-6A58806F6B49}"/>
              </a:ext>
            </a:extLst>
          </p:cNvPr>
          <p:cNvSpPr/>
          <p:nvPr/>
        </p:nvSpPr>
        <p:spPr>
          <a:xfrm>
            <a:off x="2766718" y="5675589"/>
            <a:ext cx="18398759" cy="1463040"/>
          </a:xfrm>
          <a:prstGeom prst="rect">
            <a:avLst/>
          </a:prstGeom>
          <a:solidFill>
            <a:schemeClr val="accent3"/>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0" name="Shape 61915">
            <a:extLst>
              <a:ext uri="{FF2B5EF4-FFF2-40B4-BE49-F238E27FC236}">
                <a16:creationId xmlns:a16="http://schemas.microsoft.com/office/drawing/2014/main" id="{54393649-9D95-8847-AEC0-8191B7048DE6}"/>
              </a:ext>
            </a:extLst>
          </p:cNvPr>
          <p:cNvSpPr/>
          <p:nvPr/>
        </p:nvSpPr>
        <p:spPr>
          <a:xfrm>
            <a:off x="2785257" y="7138629"/>
            <a:ext cx="19251740" cy="1463040"/>
          </a:xfrm>
          <a:prstGeom prst="rect">
            <a:avLst/>
          </a:prstGeom>
          <a:solidFill>
            <a:schemeClr val="accent4"/>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8" name="Shape 61918">
            <a:extLst>
              <a:ext uri="{FF2B5EF4-FFF2-40B4-BE49-F238E27FC236}">
                <a16:creationId xmlns:a16="http://schemas.microsoft.com/office/drawing/2014/main" id="{D79527A3-22D9-044B-80DB-17E294F1E2C4}"/>
              </a:ext>
            </a:extLst>
          </p:cNvPr>
          <p:cNvSpPr/>
          <p:nvPr/>
        </p:nvSpPr>
        <p:spPr>
          <a:xfrm>
            <a:off x="2785257" y="8601669"/>
            <a:ext cx="18803530" cy="1463040"/>
          </a:xfrm>
          <a:prstGeom prst="rect">
            <a:avLst/>
          </a:prstGeom>
          <a:solidFill>
            <a:schemeClr val="accent5"/>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6" name="Shape 61921">
            <a:extLst>
              <a:ext uri="{FF2B5EF4-FFF2-40B4-BE49-F238E27FC236}">
                <a16:creationId xmlns:a16="http://schemas.microsoft.com/office/drawing/2014/main" id="{C1F023C1-AF2D-4D4D-A5A9-954A05753142}"/>
              </a:ext>
            </a:extLst>
          </p:cNvPr>
          <p:cNvSpPr/>
          <p:nvPr/>
        </p:nvSpPr>
        <p:spPr>
          <a:xfrm>
            <a:off x="2785257" y="10064709"/>
            <a:ext cx="18006712" cy="1463040"/>
          </a:xfrm>
          <a:prstGeom prst="rect">
            <a:avLst/>
          </a:prstGeom>
          <a:solidFill>
            <a:schemeClr val="accent4">
              <a:lumMod val="7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4" name="Shape 61924">
            <a:extLst>
              <a:ext uri="{FF2B5EF4-FFF2-40B4-BE49-F238E27FC236}">
                <a16:creationId xmlns:a16="http://schemas.microsoft.com/office/drawing/2014/main" id="{F3432BC9-7380-CA4F-8963-35D360D0B2B3}"/>
              </a:ext>
            </a:extLst>
          </p:cNvPr>
          <p:cNvSpPr/>
          <p:nvPr/>
        </p:nvSpPr>
        <p:spPr>
          <a:xfrm>
            <a:off x="2785256" y="11527748"/>
            <a:ext cx="17533601" cy="1545845"/>
          </a:xfrm>
          <a:prstGeom prst="rect">
            <a:avLst/>
          </a:prstGeom>
          <a:solidFill>
            <a:schemeClr val="accent3">
              <a:lumMod val="7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5" name="Shape 61928">
            <a:extLst>
              <a:ext uri="{FF2B5EF4-FFF2-40B4-BE49-F238E27FC236}">
                <a16:creationId xmlns:a16="http://schemas.microsoft.com/office/drawing/2014/main" id="{16319D17-B5D5-B24A-89E9-80DB610C806E}"/>
              </a:ext>
            </a:extLst>
          </p:cNvPr>
          <p:cNvSpPr/>
          <p:nvPr/>
        </p:nvSpPr>
        <p:spPr>
          <a:xfrm>
            <a:off x="2158307" y="4944072"/>
            <a:ext cx="1260674" cy="2099266"/>
          </a:xfrm>
          <a:custGeom>
            <a:avLst/>
            <a:gdLst/>
            <a:ahLst/>
            <a:cxnLst>
              <a:cxn ang="0">
                <a:pos x="wd2" y="hd2"/>
              </a:cxn>
              <a:cxn ang="5400000">
                <a:pos x="wd2" y="hd2"/>
              </a:cxn>
              <a:cxn ang="10800000">
                <a:pos x="wd2" y="hd2"/>
              </a:cxn>
              <a:cxn ang="16200000">
                <a:pos x="wd2" y="hd2"/>
              </a:cxn>
            </a:cxnLst>
            <a:rect l="0" t="0" r="r" b="b"/>
            <a:pathLst>
              <a:path w="21589" h="21600" extrusionOk="0">
                <a:moveTo>
                  <a:pt x="20321" y="0"/>
                </a:moveTo>
                <a:cubicBezTo>
                  <a:pt x="20318" y="15"/>
                  <a:pt x="20315" y="30"/>
                  <a:pt x="20311" y="44"/>
                </a:cubicBezTo>
                <a:cubicBezTo>
                  <a:pt x="20002" y="1094"/>
                  <a:pt x="19479" y="2127"/>
                  <a:pt x="18522" y="3035"/>
                </a:cubicBezTo>
                <a:cubicBezTo>
                  <a:pt x="17150" y="4337"/>
                  <a:pt x="15191" y="5383"/>
                  <a:pt x="12881" y="6051"/>
                </a:cubicBezTo>
                <a:cubicBezTo>
                  <a:pt x="11667" y="7242"/>
                  <a:pt x="10671" y="8494"/>
                  <a:pt x="9882" y="9807"/>
                </a:cubicBezTo>
                <a:cubicBezTo>
                  <a:pt x="9358" y="10679"/>
                  <a:pt x="8933" y="11570"/>
                  <a:pt x="8608" y="12476"/>
                </a:cubicBezTo>
                <a:cubicBezTo>
                  <a:pt x="7750" y="10468"/>
                  <a:pt x="7215" y="8406"/>
                  <a:pt x="7030" y="6336"/>
                </a:cubicBezTo>
                <a:cubicBezTo>
                  <a:pt x="6999" y="5991"/>
                  <a:pt x="6979" y="5657"/>
                  <a:pt x="6967" y="5311"/>
                </a:cubicBezTo>
                <a:cubicBezTo>
                  <a:pt x="6024" y="4742"/>
                  <a:pt x="5212" y="4090"/>
                  <a:pt x="4578" y="3383"/>
                </a:cubicBezTo>
                <a:cubicBezTo>
                  <a:pt x="3760" y="2471"/>
                  <a:pt x="3296" y="1473"/>
                  <a:pt x="3084" y="449"/>
                </a:cubicBezTo>
                <a:cubicBezTo>
                  <a:pt x="2785" y="967"/>
                  <a:pt x="2541" y="1516"/>
                  <a:pt x="2305" y="2068"/>
                </a:cubicBezTo>
                <a:cubicBezTo>
                  <a:pt x="2303" y="2072"/>
                  <a:pt x="2298" y="2076"/>
                  <a:pt x="2294" y="2080"/>
                </a:cubicBezTo>
                <a:cubicBezTo>
                  <a:pt x="2043" y="2939"/>
                  <a:pt x="1807" y="3798"/>
                  <a:pt x="1515" y="4654"/>
                </a:cubicBezTo>
                <a:cubicBezTo>
                  <a:pt x="1203" y="5573"/>
                  <a:pt x="870" y="6501"/>
                  <a:pt x="558" y="7417"/>
                </a:cubicBezTo>
                <a:cubicBezTo>
                  <a:pt x="272" y="8254"/>
                  <a:pt x="0" y="9093"/>
                  <a:pt x="0" y="9953"/>
                </a:cubicBezTo>
                <a:cubicBezTo>
                  <a:pt x="0" y="11732"/>
                  <a:pt x="1151" y="13442"/>
                  <a:pt x="3210" y="14720"/>
                </a:cubicBezTo>
                <a:lnTo>
                  <a:pt x="4746" y="16232"/>
                </a:lnTo>
                <a:lnTo>
                  <a:pt x="9777" y="21600"/>
                </a:lnTo>
                <a:cubicBezTo>
                  <a:pt x="10808" y="20029"/>
                  <a:pt x="11964" y="18489"/>
                  <a:pt x="13239" y="16984"/>
                </a:cubicBezTo>
                <a:cubicBezTo>
                  <a:pt x="14940" y="14977"/>
                  <a:pt x="16851" y="13038"/>
                  <a:pt x="18680" y="11072"/>
                </a:cubicBezTo>
                <a:cubicBezTo>
                  <a:pt x="19497" y="10194"/>
                  <a:pt x="20298" y="9290"/>
                  <a:pt x="20490" y="8290"/>
                </a:cubicBezTo>
                <a:cubicBezTo>
                  <a:pt x="20609" y="7668"/>
                  <a:pt x="20474" y="7049"/>
                  <a:pt x="20490" y="6424"/>
                </a:cubicBezTo>
                <a:cubicBezTo>
                  <a:pt x="20529" y="4904"/>
                  <a:pt x="21446" y="3435"/>
                  <a:pt x="21584" y="1922"/>
                </a:cubicBezTo>
                <a:cubicBezTo>
                  <a:pt x="21600" y="1750"/>
                  <a:pt x="21570" y="1576"/>
                  <a:pt x="21542" y="1404"/>
                </a:cubicBezTo>
                <a:cubicBezTo>
                  <a:pt x="21539" y="1402"/>
                  <a:pt x="21534" y="1400"/>
                  <a:pt x="21532" y="1397"/>
                </a:cubicBezTo>
                <a:cubicBezTo>
                  <a:pt x="21152" y="914"/>
                  <a:pt x="20747" y="449"/>
                  <a:pt x="20321" y="0"/>
                </a:cubicBezTo>
                <a:close/>
              </a:path>
            </a:pathLst>
          </a:custGeom>
          <a:solidFill>
            <a:schemeClr val="bg1"/>
          </a:solidFill>
          <a:ln w="12700" cap="flat">
            <a:noFill/>
            <a:miter lim="400000"/>
          </a:ln>
          <a:effectLst/>
        </p:spPr>
        <p:txBody>
          <a:bodyPr wrap="square" lIns="53578" tIns="53578" rIns="53578" bIns="53578" numCol="1" anchor="ctr">
            <a:noAutofit/>
          </a:bodyPr>
          <a:lstStyle/>
          <a:p>
            <a:endParaRPr sz="5063" dirty="0">
              <a:latin typeface="Lato Light" panose="020F0502020204030203" pitchFamily="34" charset="0"/>
            </a:endParaRPr>
          </a:p>
        </p:txBody>
      </p:sp>
      <p:sp>
        <p:nvSpPr>
          <p:cNvPr id="6" name="Shape 61929">
            <a:extLst>
              <a:ext uri="{FF2B5EF4-FFF2-40B4-BE49-F238E27FC236}">
                <a16:creationId xmlns:a16="http://schemas.microsoft.com/office/drawing/2014/main" id="{90734A3F-42F7-774B-B92C-C8E97C73CBD7}"/>
              </a:ext>
            </a:extLst>
          </p:cNvPr>
          <p:cNvSpPr/>
          <p:nvPr/>
        </p:nvSpPr>
        <p:spPr>
          <a:xfrm>
            <a:off x="85639" y="2743198"/>
            <a:ext cx="5139995" cy="10972802"/>
          </a:xfrm>
          <a:custGeom>
            <a:avLst/>
            <a:gdLst/>
            <a:ahLst/>
            <a:cxnLst>
              <a:cxn ang="0">
                <a:pos x="wd2" y="hd2"/>
              </a:cxn>
              <a:cxn ang="5400000">
                <a:pos x="wd2" y="hd2"/>
              </a:cxn>
              <a:cxn ang="10800000">
                <a:pos x="wd2" y="hd2"/>
              </a:cxn>
              <a:cxn ang="16200000">
                <a:pos x="wd2" y="hd2"/>
              </a:cxn>
            </a:cxnLst>
            <a:rect l="0" t="0" r="r" b="b"/>
            <a:pathLst>
              <a:path w="21027" h="21569" extrusionOk="0">
                <a:moveTo>
                  <a:pt x="11848" y="7"/>
                </a:moveTo>
                <a:cubicBezTo>
                  <a:pt x="10987" y="-31"/>
                  <a:pt x="10174" y="99"/>
                  <a:pt x="9482" y="324"/>
                </a:cubicBezTo>
                <a:cubicBezTo>
                  <a:pt x="8811" y="543"/>
                  <a:pt x="8230" y="859"/>
                  <a:pt x="8019" y="1257"/>
                </a:cubicBezTo>
                <a:cubicBezTo>
                  <a:pt x="7875" y="1527"/>
                  <a:pt x="7918" y="1812"/>
                  <a:pt x="8142" y="2070"/>
                </a:cubicBezTo>
                <a:cubicBezTo>
                  <a:pt x="7993" y="2126"/>
                  <a:pt x="7880" y="2202"/>
                  <a:pt x="7818" y="2287"/>
                </a:cubicBezTo>
                <a:cubicBezTo>
                  <a:pt x="7690" y="2461"/>
                  <a:pt x="7780" y="2647"/>
                  <a:pt x="7780" y="2828"/>
                </a:cubicBezTo>
                <a:cubicBezTo>
                  <a:pt x="7780" y="3036"/>
                  <a:pt x="7802" y="3275"/>
                  <a:pt x="8190" y="3312"/>
                </a:cubicBezTo>
                <a:cubicBezTo>
                  <a:pt x="8329" y="3325"/>
                  <a:pt x="8467" y="3296"/>
                  <a:pt x="8547" y="3240"/>
                </a:cubicBezTo>
                <a:cubicBezTo>
                  <a:pt x="8448" y="3505"/>
                  <a:pt x="8560" y="3777"/>
                  <a:pt x="8841" y="4009"/>
                </a:cubicBezTo>
                <a:cubicBezTo>
                  <a:pt x="8966" y="4112"/>
                  <a:pt x="9128" y="4209"/>
                  <a:pt x="9178" y="4326"/>
                </a:cubicBezTo>
                <a:cubicBezTo>
                  <a:pt x="9179" y="4324"/>
                  <a:pt x="9182" y="4321"/>
                  <a:pt x="9183" y="4319"/>
                </a:cubicBezTo>
                <a:cubicBezTo>
                  <a:pt x="9214" y="4548"/>
                  <a:pt x="9346" y="4771"/>
                  <a:pt x="9572" y="4973"/>
                </a:cubicBezTo>
                <a:cubicBezTo>
                  <a:pt x="9724" y="5108"/>
                  <a:pt x="9918" y="5232"/>
                  <a:pt x="10143" y="5341"/>
                </a:cubicBezTo>
                <a:cubicBezTo>
                  <a:pt x="10146" y="5407"/>
                  <a:pt x="10151" y="5471"/>
                  <a:pt x="10158" y="5537"/>
                </a:cubicBezTo>
                <a:cubicBezTo>
                  <a:pt x="10202" y="5932"/>
                  <a:pt x="10330" y="6326"/>
                  <a:pt x="10535" y="6710"/>
                </a:cubicBezTo>
                <a:cubicBezTo>
                  <a:pt x="10612" y="6537"/>
                  <a:pt x="10715" y="6366"/>
                  <a:pt x="10840" y="6200"/>
                </a:cubicBezTo>
                <a:cubicBezTo>
                  <a:pt x="11028" y="5949"/>
                  <a:pt x="11266" y="5710"/>
                  <a:pt x="11556" y="5482"/>
                </a:cubicBezTo>
                <a:cubicBezTo>
                  <a:pt x="12108" y="5355"/>
                  <a:pt x="12576" y="5155"/>
                  <a:pt x="12904" y="4906"/>
                </a:cubicBezTo>
                <a:cubicBezTo>
                  <a:pt x="13132" y="4733"/>
                  <a:pt x="13257" y="4535"/>
                  <a:pt x="13331" y="4335"/>
                </a:cubicBezTo>
                <a:cubicBezTo>
                  <a:pt x="13364" y="4245"/>
                  <a:pt x="13411" y="4157"/>
                  <a:pt x="13411" y="4065"/>
                </a:cubicBezTo>
                <a:cubicBezTo>
                  <a:pt x="13424" y="4080"/>
                  <a:pt x="13427" y="4096"/>
                  <a:pt x="13439" y="4111"/>
                </a:cubicBezTo>
                <a:cubicBezTo>
                  <a:pt x="13492" y="4060"/>
                  <a:pt x="13553" y="4009"/>
                  <a:pt x="13607" y="3958"/>
                </a:cubicBezTo>
                <a:cubicBezTo>
                  <a:pt x="13784" y="3794"/>
                  <a:pt x="13864" y="3610"/>
                  <a:pt x="13849" y="3425"/>
                </a:cubicBezTo>
                <a:cubicBezTo>
                  <a:pt x="14004" y="3411"/>
                  <a:pt x="14146" y="3374"/>
                  <a:pt x="14254" y="3318"/>
                </a:cubicBezTo>
                <a:cubicBezTo>
                  <a:pt x="14484" y="3198"/>
                  <a:pt x="14511" y="3030"/>
                  <a:pt x="14543" y="2877"/>
                </a:cubicBezTo>
                <a:cubicBezTo>
                  <a:pt x="14579" y="2700"/>
                  <a:pt x="14624" y="2524"/>
                  <a:pt x="14671" y="2344"/>
                </a:cubicBezTo>
                <a:cubicBezTo>
                  <a:pt x="14674" y="2160"/>
                  <a:pt x="14680" y="1976"/>
                  <a:pt x="14686" y="1793"/>
                </a:cubicBezTo>
                <a:cubicBezTo>
                  <a:pt x="14692" y="1611"/>
                  <a:pt x="14700" y="1426"/>
                  <a:pt x="14633" y="1245"/>
                </a:cubicBezTo>
                <a:cubicBezTo>
                  <a:pt x="14388" y="576"/>
                  <a:pt x="13253" y="68"/>
                  <a:pt x="11848" y="7"/>
                </a:cubicBezTo>
                <a:close/>
                <a:moveTo>
                  <a:pt x="13620" y="4561"/>
                </a:moveTo>
                <a:cubicBezTo>
                  <a:pt x="13624" y="4605"/>
                  <a:pt x="13640" y="4649"/>
                  <a:pt x="13635" y="4694"/>
                </a:cubicBezTo>
                <a:cubicBezTo>
                  <a:pt x="13602" y="4983"/>
                  <a:pt x="13383" y="5263"/>
                  <a:pt x="13374" y="5554"/>
                </a:cubicBezTo>
                <a:cubicBezTo>
                  <a:pt x="13370" y="5673"/>
                  <a:pt x="13402" y="5791"/>
                  <a:pt x="13374" y="5910"/>
                </a:cubicBezTo>
                <a:cubicBezTo>
                  <a:pt x="13328" y="6101"/>
                  <a:pt x="13136" y="6274"/>
                  <a:pt x="12941" y="6442"/>
                </a:cubicBezTo>
                <a:cubicBezTo>
                  <a:pt x="12504" y="6817"/>
                  <a:pt x="12047" y="7187"/>
                  <a:pt x="11641" y="7571"/>
                </a:cubicBezTo>
                <a:cubicBezTo>
                  <a:pt x="11337" y="7859"/>
                  <a:pt x="11060" y="8153"/>
                  <a:pt x="10814" y="8453"/>
                </a:cubicBezTo>
                <a:lnTo>
                  <a:pt x="9613" y="7427"/>
                </a:lnTo>
                <a:lnTo>
                  <a:pt x="9246" y="7139"/>
                </a:lnTo>
                <a:cubicBezTo>
                  <a:pt x="8753" y="6894"/>
                  <a:pt x="8479" y="6568"/>
                  <a:pt x="8479" y="6228"/>
                </a:cubicBezTo>
                <a:cubicBezTo>
                  <a:pt x="8479" y="6063"/>
                  <a:pt x="8544" y="5903"/>
                  <a:pt x="8612" y="5743"/>
                </a:cubicBezTo>
                <a:cubicBezTo>
                  <a:pt x="8686" y="5568"/>
                  <a:pt x="8766" y="5391"/>
                  <a:pt x="8841" y="5215"/>
                </a:cubicBezTo>
                <a:cubicBezTo>
                  <a:pt x="8922" y="5024"/>
                  <a:pt x="8988" y="4832"/>
                  <a:pt x="9060" y="4639"/>
                </a:cubicBezTo>
                <a:cubicBezTo>
                  <a:pt x="8860" y="4823"/>
                  <a:pt x="8475" y="4978"/>
                  <a:pt x="8207" y="5149"/>
                </a:cubicBezTo>
                <a:cubicBezTo>
                  <a:pt x="8128" y="5199"/>
                  <a:pt x="8049" y="5249"/>
                  <a:pt x="7976" y="5301"/>
                </a:cubicBezTo>
                <a:cubicBezTo>
                  <a:pt x="7536" y="5262"/>
                  <a:pt x="7083" y="5262"/>
                  <a:pt x="6644" y="5301"/>
                </a:cubicBezTo>
                <a:cubicBezTo>
                  <a:pt x="6038" y="5355"/>
                  <a:pt x="5468" y="5481"/>
                  <a:pt x="5032" y="5690"/>
                </a:cubicBezTo>
                <a:cubicBezTo>
                  <a:pt x="4894" y="5756"/>
                  <a:pt x="4772" y="5831"/>
                  <a:pt x="4655" y="5905"/>
                </a:cubicBezTo>
                <a:cubicBezTo>
                  <a:pt x="3825" y="6432"/>
                  <a:pt x="3036" y="7007"/>
                  <a:pt x="2800" y="7658"/>
                </a:cubicBezTo>
                <a:cubicBezTo>
                  <a:pt x="2498" y="8489"/>
                  <a:pt x="2632" y="11453"/>
                  <a:pt x="2515" y="12235"/>
                </a:cubicBezTo>
                <a:cubicBezTo>
                  <a:pt x="2411" y="12939"/>
                  <a:pt x="1162" y="16013"/>
                  <a:pt x="570" y="17290"/>
                </a:cubicBezTo>
                <a:cubicBezTo>
                  <a:pt x="-20" y="18563"/>
                  <a:pt x="-367" y="19657"/>
                  <a:pt x="627" y="20198"/>
                </a:cubicBezTo>
                <a:cubicBezTo>
                  <a:pt x="1621" y="20738"/>
                  <a:pt x="2679" y="20769"/>
                  <a:pt x="1988" y="20191"/>
                </a:cubicBezTo>
                <a:cubicBezTo>
                  <a:pt x="1296" y="19613"/>
                  <a:pt x="1361" y="19069"/>
                  <a:pt x="1822" y="19430"/>
                </a:cubicBezTo>
                <a:cubicBezTo>
                  <a:pt x="2282" y="19791"/>
                  <a:pt x="2819" y="20224"/>
                  <a:pt x="2878" y="19352"/>
                </a:cubicBezTo>
                <a:cubicBezTo>
                  <a:pt x="2936" y="18480"/>
                  <a:pt x="2777" y="17973"/>
                  <a:pt x="3071" y="17536"/>
                </a:cubicBezTo>
                <a:cubicBezTo>
                  <a:pt x="3365" y="17098"/>
                  <a:pt x="3770" y="18474"/>
                  <a:pt x="3599" y="21344"/>
                </a:cubicBezTo>
                <a:cubicBezTo>
                  <a:pt x="3593" y="21439"/>
                  <a:pt x="3594" y="21480"/>
                  <a:pt x="3589" y="21569"/>
                </a:cubicBezTo>
                <a:lnTo>
                  <a:pt x="17472" y="21569"/>
                </a:lnTo>
                <a:cubicBezTo>
                  <a:pt x="17517" y="20576"/>
                  <a:pt x="17552" y="19602"/>
                  <a:pt x="17522" y="19340"/>
                </a:cubicBezTo>
                <a:cubicBezTo>
                  <a:pt x="18142" y="19092"/>
                  <a:pt x="18936" y="18895"/>
                  <a:pt x="19081" y="17752"/>
                </a:cubicBezTo>
                <a:cubicBezTo>
                  <a:pt x="19225" y="16608"/>
                  <a:pt x="19371" y="15599"/>
                  <a:pt x="19875" y="14861"/>
                </a:cubicBezTo>
                <a:cubicBezTo>
                  <a:pt x="20407" y="14083"/>
                  <a:pt x="20756" y="13282"/>
                  <a:pt x="20961" y="12471"/>
                </a:cubicBezTo>
                <a:cubicBezTo>
                  <a:pt x="21233" y="11393"/>
                  <a:pt x="20579" y="10316"/>
                  <a:pt x="20556" y="9249"/>
                </a:cubicBezTo>
                <a:cubicBezTo>
                  <a:pt x="20534" y="8163"/>
                  <a:pt x="20856" y="7039"/>
                  <a:pt x="19943" y="6039"/>
                </a:cubicBezTo>
                <a:cubicBezTo>
                  <a:pt x="19821" y="5906"/>
                  <a:pt x="19676" y="5778"/>
                  <a:pt x="19463" y="5674"/>
                </a:cubicBezTo>
                <a:cubicBezTo>
                  <a:pt x="18965" y="5434"/>
                  <a:pt x="18304" y="5382"/>
                  <a:pt x="17617" y="5352"/>
                </a:cubicBezTo>
                <a:cubicBezTo>
                  <a:pt x="17005" y="5325"/>
                  <a:pt x="16389" y="5304"/>
                  <a:pt x="15775" y="5301"/>
                </a:cubicBezTo>
                <a:cubicBezTo>
                  <a:pt x="15622" y="5281"/>
                  <a:pt x="15471" y="5257"/>
                  <a:pt x="15330" y="5221"/>
                </a:cubicBezTo>
                <a:cubicBezTo>
                  <a:pt x="14808" y="5092"/>
                  <a:pt x="14437" y="4857"/>
                  <a:pt x="13982" y="4696"/>
                </a:cubicBezTo>
                <a:cubicBezTo>
                  <a:pt x="13857" y="4652"/>
                  <a:pt x="13732" y="4608"/>
                  <a:pt x="13620" y="4561"/>
                </a:cubicBezTo>
                <a:close/>
                <a:moveTo>
                  <a:pt x="10591" y="7110"/>
                </a:moveTo>
                <a:cubicBezTo>
                  <a:pt x="10510" y="7110"/>
                  <a:pt x="10429" y="7126"/>
                  <a:pt x="10367" y="7155"/>
                </a:cubicBezTo>
                <a:cubicBezTo>
                  <a:pt x="10243" y="7215"/>
                  <a:pt x="10243" y="7311"/>
                  <a:pt x="10367" y="7370"/>
                </a:cubicBezTo>
                <a:cubicBezTo>
                  <a:pt x="10490" y="7430"/>
                  <a:pt x="10691" y="7430"/>
                  <a:pt x="10814" y="7370"/>
                </a:cubicBezTo>
                <a:cubicBezTo>
                  <a:pt x="10938" y="7311"/>
                  <a:pt x="10938" y="7215"/>
                  <a:pt x="10814" y="7155"/>
                </a:cubicBezTo>
                <a:cubicBezTo>
                  <a:pt x="10753" y="7126"/>
                  <a:pt x="10672" y="7110"/>
                  <a:pt x="10591" y="7110"/>
                </a:cubicBezTo>
                <a:close/>
                <a:moveTo>
                  <a:pt x="17341" y="10421"/>
                </a:moveTo>
                <a:cubicBezTo>
                  <a:pt x="17845" y="10868"/>
                  <a:pt x="17732" y="11445"/>
                  <a:pt x="18035" y="11920"/>
                </a:cubicBezTo>
                <a:cubicBezTo>
                  <a:pt x="18386" y="12470"/>
                  <a:pt x="18333" y="13029"/>
                  <a:pt x="18183" y="13600"/>
                </a:cubicBezTo>
                <a:cubicBezTo>
                  <a:pt x="18151" y="13724"/>
                  <a:pt x="17306" y="14648"/>
                  <a:pt x="17326" y="14661"/>
                </a:cubicBezTo>
                <a:cubicBezTo>
                  <a:pt x="17013" y="14458"/>
                  <a:pt x="17046" y="14052"/>
                  <a:pt x="17006" y="13810"/>
                </a:cubicBezTo>
                <a:cubicBezTo>
                  <a:pt x="16944" y="13430"/>
                  <a:pt x="16768" y="13043"/>
                  <a:pt x="16732" y="12663"/>
                </a:cubicBezTo>
                <a:cubicBezTo>
                  <a:pt x="16663" y="11925"/>
                  <a:pt x="16879" y="11125"/>
                  <a:pt x="17341" y="10421"/>
                </a:cubicBezTo>
                <a:close/>
                <a:moveTo>
                  <a:pt x="5844" y="10494"/>
                </a:moveTo>
                <a:cubicBezTo>
                  <a:pt x="5844" y="10494"/>
                  <a:pt x="6209" y="11945"/>
                  <a:pt x="6178" y="12291"/>
                </a:cubicBezTo>
                <a:cubicBezTo>
                  <a:pt x="6147" y="12636"/>
                  <a:pt x="5473" y="12964"/>
                  <a:pt x="5288" y="13183"/>
                </a:cubicBezTo>
                <a:cubicBezTo>
                  <a:pt x="5286" y="13056"/>
                  <a:pt x="5426" y="12548"/>
                  <a:pt x="5568" y="11989"/>
                </a:cubicBezTo>
                <a:cubicBezTo>
                  <a:pt x="5709" y="11430"/>
                  <a:pt x="5850" y="10821"/>
                  <a:pt x="5844" y="10494"/>
                </a:cubicBezTo>
                <a:close/>
              </a:path>
            </a:pathLst>
          </a:custGeom>
          <a:solidFill>
            <a:schemeClr val="bg1">
              <a:lumMod val="50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29" name="Freeform 944">
            <a:extLst>
              <a:ext uri="{FF2B5EF4-FFF2-40B4-BE49-F238E27FC236}">
                <a16:creationId xmlns:a16="http://schemas.microsoft.com/office/drawing/2014/main" id="{BA53B668-0EEF-7D4C-B994-C2B48AF5D496}"/>
              </a:ext>
            </a:extLst>
          </p:cNvPr>
          <p:cNvSpPr>
            <a:spLocks noChangeArrowheads="1"/>
          </p:cNvSpPr>
          <p:nvPr/>
        </p:nvSpPr>
        <p:spPr bwMode="auto">
          <a:xfrm>
            <a:off x="4250594" y="3011196"/>
            <a:ext cx="728290" cy="914408"/>
          </a:xfrm>
          <a:custGeom>
            <a:avLst/>
            <a:gdLst>
              <a:gd name="T0" fmla="*/ 873157 w 236178"/>
              <a:gd name="T1" fmla="*/ 2885453 h 296502"/>
              <a:gd name="T2" fmla="*/ 1655872 w 236178"/>
              <a:gd name="T3" fmla="*/ 2885453 h 296502"/>
              <a:gd name="T4" fmla="*/ 2029527 w 236178"/>
              <a:gd name="T5" fmla="*/ 2350830 h 296502"/>
              <a:gd name="T6" fmla="*/ 1163196 w 236178"/>
              <a:gd name="T7" fmla="*/ 849826 h 296502"/>
              <a:gd name="T8" fmla="*/ 1424861 w 236178"/>
              <a:gd name="T9" fmla="*/ 951573 h 296502"/>
              <a:gd name="T10" fmla="*/ 1424861 w 236178"/>
              <a:gd name="T11" fmla="*/ 1632569 h 296502"/>
              <a:gd name="T12" fmla="*/ 1163196 w 236178"/>
              <a:gd name="T13" fmla="*/ 1730421 h 296502"/>
              <a:gd name="T14" fmla="*/ 1242486 w 236178"/>
              <a:gd name="T15" fmla="*/ 1632569 h 296502"/>
              <a:gd name="T16" fmla="*/ 1111640 w 236178"/>
              <a:gd name="T17" fmla="*/ 900687 h 296502"/>
              <a:gd name="T18" fmla="*/ 1136125 w 236178"/>
              <a:gd name="T19" fmla="*/ 568016 h 296502"/>
              <a:gd name="T20" fmla="*/ 845506 w 236178"/>
              <a:gd name="T21" fmla="*/ 701296 h 296502"/>
              <a:gd name="T22" fmla="*/ 637391 w 236178"/>
              <a:gd name="T23" fmla="*/ 948271 h 296502"/>
              <a:gd name="T24" fmla="*/ 558849 w 236178"/>
              <a:gd name="T25" fmla="*/ 1261841 h 296502"/>
              <a:gd name="T26" fmla="*/ 621664 w 236178"/>
              <a:gd name="T27" fmla="*/ 1579352 h 296502"/>
              <a:gd name="T28" fmla="*/ 818022 w 236178"/>
              <a:gd name="T29" fmla="*/ 1838051 h 296502"/>
              <a:gd name="T30" fmla="*/ 1104687 w 236178"/>
              <a:gd name="T31" fmla="*/ 1983078 h 296502"/>
              <a:gd name="T32" fmla="*/ 1285343 w 236178"/>
              <a:gd name="T33" fmla="*/ 2088917 h 296502"/>
              <a:gd name="T34" fmla="*/ 1634838 w 236178"/>
              <a:gd name="T35" fmla="*/ 2010523 h 296502"/>
              <a:gd name="T36" fmla="*/ 1921517 w 236178"/>
              <a:gd name="T37" fmla="*/ 1787100 h 296502"/>
              <a:gd name="T38" fmla="*/ 2078597 w 236178"/>
              <a:gd name="T39" fmla="*/ 1461749 h 296502"/>
              <a:gd name="T40" fmla="*/ 2078597 w 236178"/>
              <a:gd name="T41" fmla="*/ 1101139 h 296502"/>
              <a:gd name="T42" fmla="*/ 1921517 w 236178"/>
              <a:gd name="T43" fmla="*/ 775776 h 296502"/>
              <a:gd name="T44" fmla="*/ 1634838 w 236178"/>
              <a:gd name="T45" fmla="*/ 552359 h 296502"/>
              <a:gd name="T46" fmla="*/ 1285343 w 236178"/>
              <a:gd name="T47" fmla="*/ 470016 h 296502"/>
              <a:gd name="T48" fmla="*/ 1469909 w 236178"/>
              <a:gd name="T49" fmla="*/ 477866 h 296502"/>
              <a:gd name="T50" fmla="*/ 1799779 w 236178"/>
              <a:gd name="T51" fmla="*/ 638584 h 296502"/>
              <a:gd name="T52" fmla="*/ 2027549 w 236178"/>
              <a:gd name="T53" fmla="*/ 924736 h 296502"/>
              <a:gd name="T54" fmla="*/ 2110008 w 236178"/>
              <a:gd name="T55" fmla="*/ 1281443 h 296502"/>
              <a:gd name="T56" fmla="*/ 2027549 w 236178"/>
              <a:gd name="T57" fmla="*/ 1638143 h 296502"/>
              <a:gd name="T58" fmla="*/ 1799779 w 236178"/>
              <a:gd name="T59" fmla="*/ 1924291 h 296502"/>
              <a:gd name="T60" fmla="*/ 1469909 w 236178"/>
              <a:gd name="T61" fmla="*/ 2085003 h 296502"/>
              <a:gd name="T62" fmla="*/ 1253921 w 236178"/>
              <a:gd name="T63" fmla="*/ 2190835 h 296502"/>
              <a:gd name="T64" fmla="*/ 865150 w 236178"/>
              <a:gd name="T65" fmla="*/ 2088917 h 296502"/>
              <a:gd name="T66" fmla="*/ 554909 w 236178"/>
              <a:gd name="T67" fmla="*/ 1826294 h 296502"/>
              <a:gd name="T68" fmla="*/ 389974 w 236178"/>
              <a:gd name="T69" fmla="*/ 1457832 h 296502"/>
              <a:gd name="T70" fmla="*/ 401754 w 236178"/>
              <a:gd name="T71" fmla="*/ 1050173 h 296502"/>
              <a:gd name="T72" fmla="*/ 590253 w 236178"/>
              <a:gd name="T73" fmla="*/ 693453 h 296502"/>
              <a:gd name="T74" fmla="*/ 916196 w 236178"/>
              <a:gd name="T75" fmla="*/ 450429 h 296502"/>
              <a:gd name="T76" fmla="*/ 1285343 w 236178"/>
              <a:gd name="T77" fmla="*/ 364218 h 296502"/>
              <a:gd name="T78" fmla="*/ 1294029 w 236178"/>
              <a:gd name="T79" fmla="*/ 2484469 h 296502"/>
              <a:gd name="T80" fmla="*/ 1294029 w 236178"/>
              <a:gd name="T81" fmla="*/ 0 h 296502"/>
              <a:gd name="T82" fmla="*/ 2127862 w 236178"/>
              <a:gd name="T83" fmla="*/ 3188152 h 296502"/>
              <a:gd name="T84" fmla="*/ 2049194 w 236178"/>
              <a:gd name="T85" fmla="*/ 3227473 h 296502"/>
              <a:gd name="T86" fmla="*/ 1262551 w 236178"/>
              <a:gd name="T87" fmla="*/ 3227473 h 296502"/>
              <a:gd name="T88" fmla="*/ 483783 w 236178"/>
              <a:gd name="T89" fmla="*/ 3231399 h 296502"/>
              <a:gd name="T90" fmla="*/ 456245 w 236178"/>
              <a:gd name="T91" fmla="*/ 2276129 h 2965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36178" h="296502">
                <a:moveTo>
                  <a:pt x="51046" y="215180"/>
                </a:moveTo>
                <a:lnTo>
                  <a:pt x="51046" y="283548"/>
                </a:lnTo>
                <a:lnTo>
                  <a:pt x="79804" y="264117"/>
                </a:lnTo>
                <a:cubicBezTo>
                  <a:pt x="81242" y="263038"/>
                  <a:pt x="83399" y="263038"/>
                  <a:pt x="84837" y="264117"/>
                </a:cubicBezTo>
                <a:lnTo>
                  <a:pt x="118269" y="286427"/>
                </a:lnTo>
                <a:lnTo>
                  <a:pt x="151341" y="264117"/>
                </a:lnTo>
                <a:cubicBezTo>
                  <a:pt x="153138" y="263038"/>
                  <a:pt x="154935" y="263038"/>
                  <a:pt x="156373" y="264117"/>
                </a:cubicBezTo>
                <a:lnTo>
                  <a:pt x="185491" y="283548"/>
                </a:lnTo>
                <a:lnTo>
                  <a:pt x="185491" y="215180"/>
                </a:lnTo>
                <a:cubicBezTo>
                  <a:pt x="166079" y="228494"/>
                  <a:pt x="143073" y="236410"/>
                  <a:pt x="118269" y="236410"/>
                </a:cubicBezTo>
                <a:cubicBezTo>
                  <a:pt x="93105" y="236410"/>
                  <a:pt x="70098" y="228494"/>
                  <a:pt x="51046" y="215180"/>
                </a:cubicBezTo>
                <a:close/>
                <a:moveTo>
                  <a:pt x="106311" y="77787"/>
                </a:moveTo>
                <a:lnTo>
                  <a:pt x="130227" y="77787"/>
                </a:lnTo>
                <a:cubicBezTo>
                  <a:pt x="132401" y="77787"/>
                  <a:pt x="134575" y="79937"/>
                  <a:pt x="134575" y="82444"/>
                </a:cubicBezTo>
                <a:cubicBezTo>
                  <a:pt x="134575" y="84952"/>
                  <a:pt x="132401" y="87101"/>
                  <a:pt x="130227" y="87101"/>
                </a:cubicBezTo>
                <a:lnTo>
                  <a:pt x="122617" y="87101"/>
                </a:lnTo>
                <a:lnTo>
                  <a:pt x="122617" y="149436"/>
                </a:lnTo>
                <a:lnTo>
                  <a:pt x="130227" y="149436"/>
                </a:lnTo>
                <a:cubicBezTo>
                  <a:pt x="132401" y="149436"/>
                  <a:pt x="134575" y="151585"/>
                  <a:pt x="134575" y="153735"/>
                </a:cubicBezTo>
                <a:cubicBezTo>
                  <a:pt x="134575" y="156242"/>
                  <a:pt x="132401" y="158392"/>
                  <a:pt x="130227" y="158392"/>
                </a:cubicBezTo>
                <a:lnTo>
                  <a:pt x="106311" y="158392"/>
                </a:lnTo>
                <a:cubicBezTo>
                  <a:pt x="103774" y="158392"/>
                  <a:pt x="101600" y="156242"/>
                  <a:pt x="101600" y="153735"/>
                </a:cubicBezTo>
                <a:cubicBezTo>
                  <a:pt x="101600" y="151585"/>
                  <a:pt x="103774" y="149436"/>
                  <a:pt x="106311" y="149436"/>
                </a:cubicBezTo>
                <a:lnTo>
                  <a:pt x="113558" y="149436"/>
                </a:lnTo>
                <a:lnTo>
                  <a:pt x="113558" y="87101"/>
                </a:lnTo>
                <a:lnTo>
                  <a:pt x="106311" y="87101"/>
                </a:lnTo>
                <a:cubicBezTo>
                  <a:pt x="103774" y="87101"/>
                  <a:pt x="101600" y="84952"/>
                  <a:pt x="101600" y="82444"/>
                </a:cubicBezTo>
                <a:cubicBezTo>
                  <a:pt x="101600" y="79937"/>
                  <a:pt x="103774" y="77787"/>
                  <a:pt x="106311" y="77787"/>
                </a:cubicBezTo>
                <a:close/>
                <a:moveTo>
                  <a:pt x="117475" y="43024"/>
                </a:moveTo>
                <a:lnTo>
                  <a:pt x="103837" y="51994"/>
                </a:lnTo>
                <a:cubicBezTo>
                  <a:pt x="103119" y="52712"/>
                  <a:pt x="102042" y="53071"/>
                  <a:pt x="100965" y="52712"/>
                </a:cubicBezTo>
                <a:lnTo>
                  <a:pt x="85173" y="50559"/>
                </a:lnTo>
                <a:lnTo>
                  <a:pt x="77276" y="64193"/>
                </a:lnTo>
                <a:cubicBezTo>
                  <a:pt x="76559" y="65270"/>
                  <a:pt x="75841" y="65987"/>
                  <a:pt x="74764" y="66346"/>
                </a:cubicBezTo>
                <a:lnTo>
                  <a:pt x="59331" y="71010"/>
                </a:lnTo>
                <a:lnTo>
                  <a:pt x="58254" y="86798"/>
                </a:lnTo>
                <a:cubicBezTo>
                  <a:pt x="58254" y="88233"/>
                  <a:pt x="57536" y="88950"/>
                  <a:pt x="56818" y="90027"/>
                </a:cubicBezTo>
                <a:lnTo>
                  <a:pt x="45333" y="100791"/>
                </a:lnTo>
                <a:lnTo>
                  <a:pt x="51076" y="115501"/>
                </a:lnTo>
                <a:cubicBezTo>
                  <a:pt x="51435" y="116578"/>
                  <a:pt x="51435" y="117654"/>
                  <a:pt x="51076" y="118730"/>
                </a:cubicBezTo>
                <a:lnTo>
                  <a:pt x="45333" y="133800"/>
                </a:lnTo>
                <a:lnTo>
                  <a:pt x="56818" y="144564"/>
                </a:lnTo>
                <a:cubicBezTo>
                  <a:pt x="57536" y="145281"/>
                  <a:pt x="58254" y="146358"/>
                  <a:pt x="58254" y="147434"/>
                </a:cubicBezTo>
                <a:lnTo>
                  <a:pt x="59331" y="163580"/>
                </a:lnTo>
                <a:lnTo>
                  <a:pt x="74764" y="168244"/>
                </a:lnTo>
                <a:cubicBezTo>
                  <a:pt x="75841" y="168603"/>
                  <a:pt x="76559" y="169320"/>
                  <a:pt x="77276" y="170038"/>
                </a:cubicBezTo>
                <a:lnTo>
                  <a:pt x="85173" y="184031"/>
                </a:lnTo>
                <a:lnTo>
                  <a:pt x="100965" y="181520"/>
                </a:lnTo>
                <a:cubicBezTo>
                  <a:pt x="101324" y="181520"/>
                  <a:pt x="101683" y="181520"/>
                  <a:pt x="101683" y="181520"/>
                </a:cubicBezTo>
                <a:cubicBezTo>
                  <a:pt x="102401" y="181520"/>
                  <a:pt x="103478" y="181878"/>
                  <a:pt x="103837" y="182596"/>
                </a:cubicBezTo>
                <a:lnTo>
                  <a:pt x="117475" y="191207"/>
                </a:lnTo>
                <a:lnTo>
                  <a:pt x="130755" y="182596"/>
                </a:lnTo>
                <a:cubicBezTo>
                  <a:pt x="131473" y="181878"/>
                  <a:pt x="132550" y="181520"/>
                  <a:pt x="133985" y="181520"/>
                </a:cubicBezTo>
                <a:lnTo>
                  <a:pt x="149418" y="184031"/>
                </a:lnTo>
                <a:lnTo>
                  <a:pt x="157673" y="170038"/>
                </a:lnTo>
                <a:cubicBezTo>
                  <a:pt x="158032" y="169320"/>
                  <a:pt x="159109" y="168603"/>
                  <a:pt x="160186" y="168244"/>
                </a:cubicBezTo>
                <a:lnTo>
                  <a:pt x="175619" y="163580"/>
                </a:lnTo>
                <a:lnTo>
                  <a:pt x="176696" y="147434"/>
                </a:lnTo>
                <a:cubicBezTo>
                  <a:pt x="176696" y="146358"/>
                  <a:pt x="177055" y="145281"/>
                  <a:pt x="178131" y="144564"/>
                </a:cubicBezTo>
                <a:lnTo>
                  <a:pt x="189975" y="133800"/>
                </a:lnTo>
                <a:lnTo>
                  <a:pt x="183874" y="118730"/>
                </a:lnTo>
                <a:cubicBezTo>
                  <a:pt x="183515" y="117654"/>
                  <a:pt x="183515" y="116578"/>
                  <a:pt x="183874" y="115501"/>
                </a:cubicBezTo>
                <a:lnTo>
                  <a:pt x="189975" y="100791"/>
                </a:lnTo>
                <a:lnTo>
                  <a:pt x="178131" y="90027"/>
                </a:lnTo>
                <a:cubicBezTo>
                  <a:pt x="177055" y="88950"/>
                  <a:pt x="176696" y="88233"/>
                  <a:pt x="176696" y="86798"/>
                </a:cubicBezTo>
                <a:lnTo>
                  <a:pt x="175619" y="71010"/>
                </a:lnTo>
                <a:lnTo>
                  <a:pt x="160186" y="66346"/>
                </a:lnTo>
                <a:cubicBezTo>
                  <a:pt x="159109" y="65987"/>
                  <a:pt x="158032" y="65270"/>
                  <a:pt x="157673" y="64193"/>
                </a:cubicBezTo>
                <a:lnTo>
                  <a:pt x="149418" y="50559"/>
                </a:lnTo>
                <a:lnTo>
                  <a:pt x="133985" y="52712"/>
                </a:lnTo>
                <a:cubicBezTo>
                  <a:pt x="132550" y="53071"/>
                  <a:pt x="131473" y="52712"/>
                  <a:pt x="130755" y="51994"/>
                </a:cubicBezTo>
                <a:lnTo>
                  <a:pt x="117475" y="43024"/>
                </a:lnTo>
                <a:close/>
                <a:moveTo>
                  <a:pt x="117475" y="33337"/>
                </a:moveTo>
                <a:cubicBezTo>
                  <a:pt x="118193" y="33337"/>
                  <a:pt x="119270" y="33337"/>
                  <a:pt x="119988" y="34055"/>
                </a:cubicBezTo>
                <a:lnTo>
                  <a:pt x="134344" y="43742"/>
                </a:lnTo>
                <a:lnTo>
                  <a:pt x="151213" y="41230"/>
                </a:lnTo>
                <a:cubicBezTo>
                  <a:pt x="153007" y="40872"/>
                  <a:pt x="154802" y="41948"/>
                  <a:pt x="155879" y="43383"/>
                </a:cubicBezTo>
                <a:lnTo>
                  <a:pt x="164493" y="58453"/>
                </a:lnTo>
                <a:lnTo>
                  <a:pt x="181003" y="63476"/>
                </a:lnTo>
                <a:cubicBezTo>
                  <a:pt x="182797" y="63835"/>
                  <a:pt x="183874" y="65629"/>
                  <a:pt x="184233" y="67422"/>
                </a:cubicBezTo>
                <a:lnTo>
                  <a:pt x="185310" y="84645"/>
                </a:lnTo>
                <a:lnTo>
                  <a:pt x="197872" y="96126"/>
                </a:lnTo>
                <a:cubicBezTo>
                  <a:pt x="199307" y="97561"/>
                  <a:pt x="199666" y="99355"/>
                  <a:pt x="198948" y="101149"/>
                </a:cubicBezTo>
                <a:lnTo>
                  <a:pt x="192847" y="117295"/>
                </a:lnTo>
                <a:lnTo>
                  <a:pt x="198948" y="133441"/>
                </a:lnTo>
                <a:cubicBezTo>
                  <a:pt x="199666" y="135235"/>
                  <a:pt x="199307" y="137029"/>
                  <a:pt x="197872" y="138105"/>
                </a:cubicBezTo>
                <a:lnTo>
                  <a:pt x="185310" y="149946"/>
                </a:lnTo>
                <a:lnTo>
                  <a:pt x="184233" y="167168"/>
                </a:lnTo>
                <a:cubicBezTo>
                  <a:pt x="183874" y="168962"/>
                  <a:pt x="182797" y="170397"/>
                  <a:pt x="181003" y="171114"/>
                </a:cubicBezTo>
                <a:lnTo>
                  <a:pt x="164493" y="176138"/>
                </a:lnTo>
                <a:lnTo>
                  <a:pt x="155879" y="191207"/>
                </a:lnTo>
                <a:cubicBezTo>
                  <a:pt x="154802" y="192642"/>
                  <a:pt x="153007" y="193360"/>
                  <a:pt x="151213" y="193360"/>
                </a:cubicBezTo>
                <a:lnTo>
                  <a:pt x="134344" y="190848"/>
                </a:lnTo>
                <a:lnTo>
                  <a:pt x="119988" y="200536"/>
                </a:lnTo>
                <a:cubicBezTo>
                  <a:pt x="119270" y="200894"/>
                  <a:pt x="118193" y="201253"/>
                  <a:pt x="117475" y="201253"/>
                </a:cubicBezTo>
                <a:cubicBezTo>
                  <a:pt x="116757" y="201253"/>
                  <a:pt x="115681" y="200894"/>
                  <a:pt x="114604" y="200536"/>
                </a:cubicBezTo>
                <a:lnTo>
                  <a:pt x="100606" y="190848"/>
                </a:lnTo>
                <a:lnTo>
                  <a:pt x="83737" y="193360"/>
                </a:lnTo>
                <a:cubicBezTo>
                  <a:pt x="81583" y="193360"/>
                  <a:pt x="80148" y="192642"/>
                  <a:pt x="79071" y="191207"/>
                </a:cubicBezTo>
                <a:lnTo>
                  <a:pt x="70457" y="176138"/>
                </a:lnTo>
                <a:lnTo>
                  <a:pt x="53947" y="171114"/>
                </a:lnTo>
                <a:cubicBezTo>
                  <a:pt x="52153" y="170397"/>
                  <a:pt x="51076" y="168962"/>
                  <a:pt x="50717" y="167168"/>
                </a:cubicBezTo>
                <a:lnTo>
                  <a:pt x="49281" y="149946"/>
                </a:lnTo>
                <a:lnTo>
                  <a:pt x="36719" y="138105"/>
                </a:lnTo>
                <a:cubicBezTo>
                  <a:pt x="35643" y="137029"/>
                  <a:pt x="34925" y="135235"/>
                  <a:pt x="35643" y="133441"/>
                </a:cubicBezTo>
                <a:lnTo>
                  <a:pt x="41744" y="117295"/>
                </a:lnTo>
                <a:lnTo>
                  <a:pt x="35643" y="101149"/>
                </a:lnTo>
                <a:cubicBezTo>
                  <a:pt x="34925" y="99355"/>
                  <a:pt x="35643" y="97561"/>
                  <a:pt x="36719" y="96126"/>
                </a:cubicBezTo>
                <a:lnTo>
                  <a:pt x="49281" y="84645"/>
                </a:lnTo>
                <a:lnTo>
                  <a:pt x="50717" y="67422"/>
                </a:lnTo>
                <a:cubicBezTo>
                  <a:pt x="51076" y="65629"/>
                  <a:pt x="52153" y="63835"/>
                  <a:pt x="53947" y="63476"/>
                </a:cubicBezTo>
                <a:lnTo>
                  <a:pt x="70457" y="58453"/>
                </a:lnTo>
                <a:lnTo>
                  <a:pt x="79071" y="43383"/>
                </a:lnTo>
                <a:cubicBezTo>
                  <a:pt x="80148" y="41948"/>
                  <a:pt x="81583" y="40872"/>
                  <a:pt x="83737" y="41230"/>
                </a:cubicBezTo>
                <a:lnTo>
                  <a:pt x="100606" y="43742"/>
                </a:lnTo>
                <a:lnTo>
                  <a:pt x="114604" y="34055"/>
                </a:lnTo>
                <a:cubicBezTo>
                  <a:pt x="115681" y="33337"/>
                  <a:pt x="116757" y="33337"/>
                  <a:pt x="117475" y="33337"/>
                </a:cubicBezTo>
                <a:close/>
                <a:moveTo>
                  <a:pt x="118269" y="9356"/>
                </a:moveTo>
                <a:cubicBezTo>
                  <a:pt x="57876" y="9356"/>
                  <a:pt x="8987" y="58293"/>
                  <a:pt x="8987" y="118385"/>
                </a:cubicBezTo>
                <a:cubicBezTo>
                  <a:pt x="8987" y="178477"/>
                  <a:pt x="57876" y="227414"/>
                  <a:pt x="118269" y="227414"/>
                </a:cubicBezTo>
                <a:cubicBezTo>
                  <a:pt x="178301" y="227414"/>
                  <a:pt x="227191" y="178477"/>
                  <a:pt x="227191" y="118385"/>
                </a:cubicBezTo>
                <a:cubicBezTo>
                  <a:pt x="227191" y="58293"/>
                  <a:pt x="178301" y="9356"/>
                  <a:pt x="118269" y="9356"/>
                </a:cubicBezTo>
                <a:close/>
                <a:moveTo>
                  <a:pt x="118269" y="0"/>
                </a:moveTo>
                <a:cubicBezTo>
                  <a:pt x="182975" y="0"/>
                  <a:pt x="236178" y="53255"/>
                  <a:pt x="236178" y="118385"/>
                </a:cubicBezTo>
                <a:cubicBezTo>
                  <a:pt x="236178" y="154368"/>
                  <a:pt x="220001" y="186753"/>
                  <a:pt x="194478" y="208343"/>
                </a:cubicBezTo>
                <a:lnTo>
                  <a:pt x="194478" y="291824"/>
                </a:lnTo>
                <a:cubicBezTo>
                  <a:pt x="194478" y="293624"/>
                  <a:pt x="193400" y="294703"/>
                  <a:pt x="191962" y="295783"/>
                </a:cubicBezTo>
                <a:cubicBezTo>
                  <a:pt x="191243" y="296142"/>
                  <a:pt x="190524" y="296502"/>
                  <a:pt x="189805" y="296502"/>
                </a:cubicBezTo>
                <a:cubicBezTo>
                  <a:pt x="189086" y="296502"/>
                  <a:pt x="188007" y="295783"/>
                  <a:pt x="187288" y="295423"/>
                </a:cubicBezTo>
                <a:lnTo>
                  <a:pt x="153857" y="273473"/>
                </a:lnTo>
                <a:lnTo>
                  <a:pt x="120785" y="295423"/>
                </a:lnTo>
                <a:cubicBezTo>
                  <a:pt x="118988" y="296502"/>
                  <a:pt x="117190" y="296502"/>
                  <a:pt x="115393" y="295423"/>
                </a:cubicBezTo>
                <a:lnTo>
                  <a:pt x="82320" y="273473"/>
                </a:lnTo>
                <a:lnTo>
                  <a:pt x="48889" y="295423"/>
                </a:lnTo>
                <a:cubicBezTo>
                  <a:pt x="47451" y="296502"/>
                  <a:pt x="45654" y="296502"/>
                  <a:pt x="44216" y="295783"/>
                </a:cubicBezTo>
                <a:cubicBezTo>
                  <a:pt x="42778" y="294703"/>
                  <a:pt x="41699" y="293624"/>
                  <a:pt x="41699" y="291824"/>
                </a:cubicBezTo>
                <a:lnTo>
                  <a:pt x="41699" y="208703"/>
                </a:lnTo>
                <a:cubicBezTo>
                  <a:pt x="41699" y="208343"/>
                  <a:pt x="41699" y="208343"/>
                  <a:pt x="41699" y="208343"/>
                </a:cubicBezTo>
                <a:cubicBezTo>
                  <a:pt x="16176" y="186753"/>
                  <a:pt x="0" y="154368"/>
                  <a:pt x="0" y="118385"/>
                </a:cubicBezTo>
                <a:cubicBezTo>
                  <a:pt x="0" y="53255"/>
                  <a:pt x="53203" y="0"/>
                  <a:pt x="118269"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0" name="Freeform 950">
            <a:extLst>
              <a:ext uri="{FF2B5EF4-FFF2-40B4-BE49-F238E27FC236}">
                <a16:creationId xmlns:a16="http://schemas.microsoft.com/office/drawing/2014/main" id="{25596D7D-0C61-A74A-A914-5D0636366AAE}"/>
              </a:ext>
            </a:extLst>
          </p:cNvPr>
          <p:cNvSpPr>
            <a:spLocks noChangeArrowheads="1"/>
          </p:cNvSpPr>
          <p:nvPr/>
        </p:nvSpPr>
        <p:spPr bwMode="auto">
          <a:xfrm>
            <a:off x="5674197" y="7412944"/>
            <a:ext cx="801119" cy="914410"/>
          </a:xfrm>
          <a:custGeom>
            <a:avLst/>
            <a:gdLst>
              <a:gd name="T0" fmla="*/ 1732784 w 259991"/>
              <a:gd name="T1" fmla="*/ 2358694 h 296502"/>
              <a:gd name="T2" fmla="*/ 1732784 w 259991"/>
              <a:gd name="T3" fmla="*/ 2458604 h 296502"/>
              <a:gd name="T4" fmla="*/ 709950 w 259991"/>
              <a:gd name="T5" fmla="*/ 2408653 h 296502"/>
              <a:gd name="T6" fmla="*/ 1418761 w 259991"/>
              <a:gd name="T7" fmla="*/ 1959800 h 296502"/>
              <a:gd name="T8" fmla="*/ 2125940 w 259991"/>
              <a:gd name="T9" fmla="*/ 2009741 h 296502"/>
              <a:gd name="T10" fmla="*/ 1418761 w 259991"/>
              <a:gd name="T11" fmla="*/ 2059693 h 296502"/>
              <a:gd name="T12" fmla="*/ 1418761 w 259991"/>
              <a:gd name="T13" fmla="*/ 1959800 h 296502"/>
              <a:gd name="T14" fmla="*/ 1140070 w 259991"/>
              <a:gd name="T15" fmla="*/ 1959800 h 296502"/>
              <a:gd name="T16" fmla="*/ 1140070 w 259991"/>
              <a:gd name="T17" fmla="*/ 2059693 h 296502"/>
              <a:gd name="T18" fmla="*/ 709950 w 259991"/>
              <a:gd name="T19" fmla="*/ 2009741 h 296502"/>
              <a:gd name="T20" fmla="*/ 1796038 w 259991"/>
              <a:gd name="T21" fmla="*/ 1578244 h 296502"/>
              <a:gd name="T22" fmla="*/ 2125923 w 259991"/>
              <a:gd name="T23" fmla="*/ 1626269 h 296502"/>
              <a:gd name="T24" fmla="*/ 1796038 w 259991"/>
              <a:gd name="T25" fmla="*/ 1678308 h 296502"/>
              <a:gd name="T26" fmla="*/ 1796038 w 259991"/>
              <a:gd name="T27" fmla="*/ 1578244 h 296502"/>
              <a:gd name="T28" fmla="*/ 1524820 w 259991"/>
              <a:gd name="T29" fmla="*/ 1578244 h 296502"/>
              <a:gd name="T30" fmla="*/ 1524820 w 259991"/>
              <a:gd name="T31" fmla="*/ 1678308 h 296502"/>
              <a:gd name="T32" fmla="*/ 709950 w 259991"/>
              <a:gd name="T33" fmla="*/ 1626269 h 296502"/>
              <a:gd name="T34" fmla="*/ 1418761 w 259991"/>
              <a:gd name="T35" fmla="*/ 1179348 h 296502"/>
              <a:gd name="T36" fmla="*/ 2125940 w 259991"/>
              <a:gd name="T37" fmla="*/ 1225602 h 296502"/>
              <a:gd name="T38" fmla="*/ 1418761 w 259991"/>
              <a:gd name="T39" fmla="*/ 1279560 h 296502"/>
              <a:gd name="T40" fmla="*/ 1418761 w 259991"/>
              <a:gd name="T41" fmla="*/ 1179348 h 296502"/>
              <a:gd name="T42" fmla="*/ 1140070 w 259991"/>
              <a:gd name="T43" fmla="*/ 1179348 h 296502"/>
              <a:gd name="T44" fmla="*/ 1140070 w 259991"/>
              <a:gd name="T45" fmla="*/ 1279560 h 296502"/>
              <a:gd name="T46" fmla="*/ 709950 w 259991"/>
              <a:gd name="T47" fmla="*/ 1225602 h 296502"/>
              <a:gd name="T48" fmla="*/ 1796038 w 259991"/>
              <a:gd name="T49" fmla="*/ 780449 h 296502"/>
              <a:gd name="T50" fmla="*/ 2125923 w 259991"/>
              <a:gd name="T51" fmla="*/ 830553 h 296502"/>
              <a:gd name="T52" fmla="*/ 1796038 w 259991"/>
              <a:gd name="T53" fmla="*/ 880641 h 296502"/>
              <a:gd name="T54" fmla="*/ 1796038 w 259991"/>
              <a:gd name="T55" fmla="*/ 780449 h 296502"/>
              <a:gd name="T56" fmla="*/ 1524820 w 259991"/>
              <a:gd name="T57" fmla="*/ 780449 h 296502"/>
              <a:gd name="T58" fmla="*/ 1524820 w 259991"/>
              <a:gd name="T59" fmla="*/ 880641 h 296502"/>
              <a:gd name="T60" fmla="*/ 709950 w 259991"/>
              <a:gd name="T61" fmla="*/ 830553 h 296502"/>
              <a:gd name="T62" fmla="*/ 445371 w 259991"/>
              <a:gd name="T63" fmla="*/ 329535 h 296502"/>
              <a:gd name="T64" fmla="*/ 496391 w 259991"/>
              <a:gd name="T65" fmla="*/ 2746230 h 296502"/>
              <a:gd name="T66" fmla="*/ 2356806 w 259991"/>
              <a:gd name="T67" fmla="*/ 380492 h 296502"/>
              <a:gd name="T68" fmla="*/ 2454918 w 259991"/>
              <a:gd name="T69" fmla="*/ 380492 h 296502"/>
              <a:gd name="T70" fmla="*/ 2403911 w 259991"/>
              <a:gd name="T71" fmla="*/ 2840389 h 296502"/>
              <a:gd name="T72" fmla="*/ 398273 w 259991"/>
              <a:gd name="T73" fmla="*/ 2793319 h 296502"/>
              <a:gd name="T74" fmla="*/ 445371 w 259991"/>
              <a:gd name="T75" fmla="*/ 329535 h 296502"/>
              <a:gd name="T76" fmla="*/ 753094 w 259991"/>
              <a:gd name="T77" fmla="*/ 247983 h 296502"/>
              <a:gd name="T78" fmla="*/ 1941569 w 259991"/>
              <a:gd name="T79" fmla="*/ 393602 h 296502"/>
              <a:gd name="T80" fmla="*/ 2090629 w 259991"/>
              <a:gd name="T81" fmla="*/ 98402 h 296502"/>
              <a:gd name="T82" fmla="*/ 247093 w 259991"/>
              <a:gd name="T83" fmla="*/ 98402 h 296502"/>
              <a:gd name="T84" fmla="*/ 101979 w 259991"/>
              <a:gd name="T85" fmla="*/ 2995239 h 296502"/>
              <a:gd name="T86" fmla="*/ 2592684 w 259991"/>
              <a:gd name="T87" fmla="*/ 3140865 h 296502"/>
              <a:gd name="T88" fmla="*/ 2741745 w 259991"/>
              <a:gd name="T89" fmla="*/ 247983 h 296502"/>
              <a:gd name="T90" fmla="*/ 2184761 w 259991"/>
              <a:gd name="T91" fmla="*/ 98402 h 296502"/>
              <a:gd name="T92" fmla="*/ 1941569 w 259991"/>
              <a:gd name="T93" fmla="*/ 492005 h 296502"/>
              <a:gd name="T94" fmla="*/ 655029 w 259991"/>
              <a:gd name="T95" fmla="*/ 247983 h 296502"/>
              <a:gd name="T96" fmla="*/ 247093 w 259991"/>
              <a:gd name="T97" fmla="*/ 98402 h 296502"/>
              <a:gd name="T98" fmla="*/ 2592684 w 259991"/>
              <a:gd name="T99" fmla="*/ 0 h 296502"/>
              <a:gd name="T100" fmla="*/ 2835873 w 259991"/>
              <a:gd name="T101" fmla="*/ 2995239 h 296502"/>
              <a:gd name="T102" fmla="*/ 247093 w 259991"/>
              <a:gd name="T103" fmla="*/ 3239269 h 296502"/>
              <a:gd name="T104" fmla="*/ 0 w 259991"/>
              <a:gd name="T105" fmla="*/ 247983 h 2965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991" h="296502">
                <a:moveTo>
                  <a:pt x="69741" y="215900"/>
                </a:moveTo>
                <a:lnTo>
                  <a:pt x="158860" y="215900"/>
                </a:lnTo>
                <a:cubicBezTo>
                  <a:pt x="161366" y="215900"/>
                  <a:pt x="163155" y="217805"/>
                  <a:pt x="163155" y="220472"/>
                </a:cubicBezTo>
                <a:cubicBezTo>
                  <a:pt x="163155" y="223139"/>
                  <a:pt x="161366" y="225044"/>
                  <a:pt x="158860" y="225044"/>
                </a:cubicBezTo>
                <a:lnTo>
                  <a:pt x="69741" y="225044"/>
                </a:lnTo>
                <a:cubicBezTo>
                  <a:pt x="67236" y="225044"/>
                  <a:pt x="65088" y="223139"/>
                  <a:pt x="65088" y="220472"/>
                </a:cubicBezTo>
                <a:cubicBezTo>
                  <a:pt x="65088" y="217805"/>
                  <a:pt x="67236" y="215900"/>
                  <a:pt x="69741" y="215900"/>
                </a:cubicBezTo>
                <a:close/>
                <a:moveTo>
                  <a:pt x="130070" y="179387"/>
                </a:moveTo>
                <a:lnTo>
                  <a:pt x="190248" y="179387"/>
                </a:lnTo>
                <a:cubicBezTo>
                  <a:pt x="192756" y="179387"/>
                  <a:pt x="194905" y="181292"/>
                  <a:pt x="194905" y="183959"/>
                </a:cubicBezTo>
                <a:cubicBezTo>
                  <a:pt x="194905" y="186626"/>
                  <a:pt x="192756" y="188531"/>
                  <a:pt x="190248" y="188531"/>
                </a:cubicBezTo>
                <a:lnTo>
                  <a:pt x="130070" y="188531"/>
                </a:lnTo>
                <a:cubicBezTo>
                  <a:pt x="127562" y="188531"/>
                  <a:pt x="125413" y="186626"/>
                  <a:pt x="125413" y="183959"/>
                </a:cubicBezTo>
                <a:cubicBezTo>
                  <a:pt x="125413" y="181292"/>
                  <a:pt x="127562" y="179387"/>
                  <a:pt x="130070" y="179387"/>
                </a:cubicBezTo>
                <a:close/>
                <a:moveTo>
                  <a:pt x="69748" y="179387"/>
                </a:moveTo>
                <a:lnTo>
                  <a:pt x="104520" y="179387"/>
                </a:lnTo>
                <a:cubicBezTo>
                  <a:pt x="107387" y="179387"/>
                  <a:pt x="109180" y="181292"/>
                  <a:pt x="109180" y="183959"/>
                </a:cubicBezTo>
                <a:cubicBezTo>
                  <a:pt x="109180" y="186626"/>
                  <a:pt x="107387" y="188531"/>
                  <a:pt x="104520" y="188531"/>
                </a:cubicBezTo>
                <a:lnTo>
                  <a:pt x="69748" y="188531"/>
                </a:lnTo>
                <a:cubicBezTo>
                  <a:pt x="67239" y="188531"/>
                  <a:pt x="65088" y="186626"/>
                  <a:pt x="65088" y="183959"/>
                </a:cubicBezTo>
                <a:cubicBezTo>
                  <a:pt x="65088" y="181292"/>
                  <a:pt x="67239" y="179387"/>
                  <a:pt x="69748" y="179387"/>
                </a:cubicBezTo>
                <a:close/>
                <a:moveTo>
                  <a:pt x="164659" y="144462"/>
                </a:moveTo>
                <a:lnTo>
                  <a:pt x="190223" y="144462"/>
                </a:lnTo>
                <a:cubicBezTo>
                  <a:pt x="192743" y="144462"/>
                  <a:pt x="194903" y="146660"/>
                  <a:pt x="194903" y="148858"/>
                </a:cubicBezTo>
                <a:cubicBezTo>
                  <a:pt x="194903" y="151423"/>
                  <a:pt x="192743" y="153621"/>
                  <a:pt x="190223" y="153621"/>
                </a:cubicBezTo>
                <a:lnTo>
                  <a:pt x="164659" y="153621"/>
                </a:lnTo>
                <a:cubicBezTo>
                  <a:pt x="162499" y="153621"/>
                  <a:pt x="160338" y="151423"/>
                  <a:pt x="160338" y="148858"/>
                </a:cubicBezTo>
                <a:cubicBezTo>
                  <a:pt x="160338" y="146660"/>
                  <a:pt x="162499" y="144462"/>
                  <a:pt x="164659" y="144462"/>
                </a:cubicBezTo>
                <a:close/>
                <a:moveTo>
                  <a:pt x="69757" y="144462"/>
                </a:moveTo>
                <a:lnTo>
                  <a:pt x="139794" y="144462"/>
                </a:lnTo>
                <a:cubicBezTo>
                  <a:pt x="142308" y="144462"/>
                  <a:pt x="144104" y="146660"/>
                  <a:pt x="144104" y="148858"/>
                </a:cubicBezTo>
                <a:cubicBezTo>
                  <a:pt x="144104" y="151423"/>
                  <a:pt x="142308" y="153621"/>
                  <a:pt x="139794" y="153621"/>
                </a:cubicBezTo>
                <a:lnTo>
                  <a:pt x="69757" y="153621"/>
                </a:lnTo>
                <a:cubicBezTo>
                  <a:pt x="67243" y="153621"/>
                  <a:pt x="65088" y="151423"/>
                  <a:pt x="65088" y="148858"/>
                </a:cubicBezTo>
                <a:cubicBezTo>
                  <a:pt x="65088" y="146660"/>
                  <a:pt x="67243" y="144462"/>
                  <a:pt x="69757" y="144462"/>
                </a:cubicBezTo>
                <a:close/>
                <a:moveTo>
                  <a:pt x="130070" y="107950"/>
                </a:moveTo>
                <a:lnTo>
                  <a:pt x="190248" y="107950"/>
                </a:lnTo>
                <a:cubicBezTo>
                  <a:pt x="192756" y="107950"/>
                  <a:pt x="194905" y="110067"/>
                  <a:pt x="194905" y="112183"/>
                </a:cubicBezTo>
                <a:cubicBezTo>
                  <a:pt x="194905" y="115006"/>
                  <a:pt x="192756" y="117122"/>
                  <a:pt x="190248" y="117122"/>
                </a:cubicBezTo>
                <a:lnTo>
                  <a:pt x="130070" y="117122"/>
                </a:lnTo>
                <a:cubicBezTo>
                  <a:pt x="127562" y="117122"/>
                  <a:pt x="125413" y="115006"/>
                  <a:pt x="125413" y="112183"/>
                </a:cubicBezTo>
                <a:cubicBezTo>
                  <a:pt x="125413" y="110067"/>
                  <a:pt x="127562" y="107950"/>
                  <a:pt x="130070" y="107950"/>
                </a:cubicBezTo>
                <a:close/>
                <a:moveTo>
                  <a:pt x="69748" y="107950"/>
                </a:moveTo>
                <a:lnTo>
                  <a:pt x="104520" y="107950"/>
                </a:lnTo>
                <a:cubicBezTo>
                  <a:pt x="107387" y="107950"/>
                  <a:pt x="109180" y="110067"/>
                  <a:pt x="109180" y="112183"/>
                </a:cubicBezTo>
                <a:cubicBezTo>
                  <a:pt x="109180" y="115006"/>
                  <a:pt x="107387" y="117122"/>
                  <a:pt x="104520" y="117122"/>
                </a:cubicBezTo>
                <a:lnTo>
                  <a:pt x="69748" y="117122"/>
                </a:lnTo>
                <a:cubicBezTo>
                  <a:pt x="67239" y="117122"/>
                  <a:pt x="65088" y="115006"/>
                  <a:pt x="65088" y="112183"/>
                </a:cubicBezTo>
                <a:cubicBezTo>
                  <a:pt x="65088" y="110067"/>
                  <a:pt x="67239" y="107950"/>
                  <a:pt x="69748" y="107950"/>
                </a:cubicBezTo>
                <a:close/>
                <a:moveTo>
                  <a:pt x="164659" y="71437"/>
                </a:moveTo>
                <a:lnTo>
                  <a:pt x="190223" y="71437"/>
                </a:lnTo>
                <a:cubicBezTo>
                  <a:pt x="192743" y="71437"/>
                  <a:pt x="194903" y="73554"/>
                  <a:pt x="194903" y="76023"/>
                </a:cubicBezTo>
                <a:cubicBezTo>
                  <a:pt x="194903" y="78493"/>
                  <a:pt x="192743" y="80609"/>
                  <a:pt x="190223" y="80609"/>
                </a:cubicBezTo>
                <a:lnTo>
                  <a:pt x="164659" y="80609"/>
                </a:lnTo>
                <a:cubicBezTo>
                  <a:pt x="162499" y="80609"/>
                  <a:pt x="160338" y="78493"/>
                  <a:pt x="160338" y="76023"/>
                </a:cubicBezTo>
                <a:cubicBezTo>
                  <a:pt x="160338" y="73554"/>
                  <a:pt x="162499" y="71437"/>
                  <a:pt x="164659" y="71437"/>
                </a:cubicBezTo>
                <a:close/>
                <a:moveTo>
                  <a:pt x="69757" y="71437"/>
                </a:moveTo>
                <a:lnTo>
                  <a:pt x="139794" y="71437"/>
                </a:lnTo>
                <a:cubicBezTo>
                  <a:pt x="142308" y="71437"/>
                  <a:pt x="144104" y="73554"/>
                  <a:pt x="144104" y="76023"/>
                </a:cubicBezTo>
                <a:cubicBezTo>
                  <a:pt x="144104" y="78493"/>
                  <a:pt x="142308" y="80609"/>
                  <a:pt x="139794" y="80609"/>
                </a:cubicBezTo>
                <a:lnTo>
                  <a:pt x="69757" y="80609"/>
                </a:lnTo>
                <a:cubicBezTo>
                  <a:pt x="67243" y="80609"/>
                  <a:pt x="65088" y="78493"/>
                  <a:pt x="65088" y="76023"/>
                </a:cubicBezTo>
                <a:cubicBezTo>
                  <a:pt x="65088" y="73554"/>
                  <a:pt x="67243" y="71437"/>
                  <a:pt x="69757" y="71437"/>
                </a:cubicBezTo>
                <a:close/>
                <a:moveTo>
                  <a:pt x="40831" y="30162"/>
                </a:moveTo>
                <a:cubicBezTo>
                  <a:pt x="43709" y="30162"/>
                  <a:pt x="45509" y="32317"/>
                  <a:pt x="45509" y="34830"/>
                </a:cubicBezTo>
                <a:lnTo>
                  <a:pt x="45509" y="251372"/>
                </a:lnTo>
                <a:lnTo>
                  <a:pt x="216070" y="251372"/>
                </a:lnTo>
                <a:lnTo>
                  <a:pt x="216070" y="34830"/>
                </a:lnTo>
                <a:cubicBezTo>
                  <a:pt x="216070" y="32317"/>
                  <a:pt x="218229" y="30162"/>
                  <a:pt x="220388" y="30162"/>
                </a:cubicBezTo>
                <a:cubicBezTo>
                  <a:pt x="222906" y="30162"/>
                  <a:pt x="225065" y="32317"/>
                  <a:pt x="225065" y="34830"/>
                </a:cubicBezTo>
                <a:lnTo>
                  <a:pt x="225065" y="255682"/>
                </a:lnTo>
                <a:cubicBezTo>
                  <a:pt x="225065" y="258195"/>
                  <a:pt x="222906" y="259991"/>
                  <a:pt x="220388" y="259991"/>
                </a:cubicBezTo>
                <a:lnTo>
                  <a:pt x="40831" y="259991"/>
                </a:lnTo>
                <a:cubicBezTo>
                  <a:pt x="38312" y="259991"/>
                  <a:pt x="36513" y="258195"/>
                  <a:pt x="36513" y="255682"/>
                </a:cubicBezTo>
                <a:lnTo>
                  <a:pt x="36513" y="34830"/>
                </a:lnTo>
                <a:cubicBezTo>
                  <a:pt x="36513" y="32317"/>
                  <a:pt x="38312" y="30162"/>
                  <a:pt x="40831" y="30162"/>
                </a:cubicBezTo>
                <a:close/>
                <a:moveTo>
                  <a:pt x="69043" y="9007"/>
                </a:moveTo>
                <a:lnTo>
                  <a:pt x="69043" y="22697"/>
                </a:lnTo>
                <a:cubicBezTo>
                  <a:pt x="69043" y="29902"/>
                  <a:pt x="74797" y="36027"/>
                  <a:pt x="82349" y="36027"/>
                </a:cubicBezTo>
                <a:lnTo>
                  <a:pt x="178002" y="36027"/>
                </a:lnTo>
                <a:cubicBezTo>
                  <a:pt x="185194" y="36027"/>
                  <a:pt x="191667" y="29902"/>
                  <a:pt x="191667" y="22697"/>
                </a:cubicBezTo>
                <a:lnTo>
                  <a:pt x="191667" y="9007"/>
                </a:lnTo>
                <a:lnTo>
                  <a:pt x="69043" y="9007"/>
                </a:lnTo>
                <a:close/>
                <a:moveTo>
                  <a:pt x="22655" y="9007"/>
                </a:moveTo>
                <a:cubicBezTo>
                  <a:pt x="15103" y="9007"/>
                  <a:pt x="9349" y="15131"/>
                  <a:pt x="9349" y="22697"/>
                </a:cubicBezTo>
                <a:lnTo>
                  <a:pt x="9349" y="274165"/>
                </a:lnTo>
                <a:cubicBezTo>
                  <a:pt x="9349" y="281371"/>
                  <a:pt x="15103" y="287495"/>
                  <a:pt x="22655" y="287495"/>
                </a:cubicBezTo>
                <a:lnTo>
                  <a:pt x="237695" y="287495"/>
                </a:lnTo>
                <a:cubicBezTo>
                  <a:pt x="245247" y="287495"/>
                  <a:pt x="251360" y="281371"/>
                  <a:pt x="251360" y="274165"/>
                </a:cubicBezTo>
                <a:lnTo>
                  <a:pt x="251360" y="22697"/>
                </a:lnTo>
                <a:cubicBezTo>
                  <a:pt x="251360" y="15131"/>
                  <a:pt x="245247" y="9007"/>
                  <a:pt x="237695" y="9007"/>
                </a:cubicBezTo>
                <a:lnTo>
                  <a:pt x="200297" y="9007"/>
                </a:lnTo>
                <a:lnTo>
                  <a:pt x="200297" y="22697"/>
                </a:lnTo>
                <a:cubicBezTo>
                  <a:pt x="200297" y="34586"/>
                  <a:pt x="190228" y="45034"/>
                  <a:pt x="178002" y="45034"/>
                </a:cubicBezTo>
                <a:lnTo>
                  <a:pt x="82349" y="45034"/>
                </a:lnTo>
                <a:cubicBezTo>
                  <a:pt x="70122" y="45034"/>
                  <a:pt x="60053" y="34586"/>
                  <a:pt x="60053" y="22697"/>
                </a:cubicBezTo>
                <a:lnTo>
                  <a:pt x="60053" y="9007"/>
                </a:lnTo>
                <a:lnTo>
                  <a:pt x="22655" y="9007"/>
                </a:lnTo>
                <a:close/>
                <a:moveTo>
                  <a:pt x="22655" y="0"/>
                </a:moveTo>
                <a:lnTo>
                  <a:pt x="237695" y="0"/>
                </a:lnTo>
                <a:cubicBezTo>
                  <a:pt x="250281" y="0"/>
                  <a:pt x="259991" y="10087"/>
                  <a:pt x="259991" y="22697"/>
                </a:cubicBezTo>
                <a:lnTo>
                  <a:pt x="259991" y="274165"/>
                </a:lnTo>
                <a:cubicBezTo>
                  <a:pt x="259991" y="286414"/>
                  <a:pt x="250281" y="296502"/>
                  <a:pt x="237695" y="296502"/>
                </a:cubicBezTo>
                <a:lnTo>
                  <a:pt x="22655" y="296502"/>
                </a:lnTo>
                <a:cubicBezTo>
                  <a:pt x="10428" y="296502"/>
                  <a:pt x="0" y="286414"/>
                  <a:pt x="0" y="274165"/>
                </a:cubicBezTo>
                <a:lnTo>
                  <a:pt x="0" y="22697"/>
                </a:lnTo>
                <a:cubicBezTo>
                  <a:pt x="0" y="10087"/>
                  <a:pt x="10428" y="0"/>
                  <a:pt x="22655"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1" name="Freeform 951">
            <a:extLst>
              <a:ext uri="{FF2B5EF4-FFF2-40B4-BE49-F238E27FC236}">
                <a16:creationId xmlns:a16="http://schemas.microsoft.com/office/drawing/2014/main" id="{BC90BEB7-879F-D244-ACEB-1225B4717E0A}"/>
              </a:ext>
            </a:extLst>
          </p:cNvPr>
          <p:cNvSpPr>
            <a:spLocks noChangeArrowheads="1"/>
          </p:cNvSpPr>
          <p:nvPr/>
        </p:nvSpPr>
        <p:spPr bwMode="auto">
          <a:xfrm>
            <a:off x="5785150" y="8877817"/>
            <a:ext cx="914410" cy="914410"/>
          </a:xfrm>
          <a:custGeom>
            <a:avLst/>
            <a:gdLst>
              <a:gd name="T0" fmla="*/ 569066 w 296503"/>
              <a:gd name="T1" fmla="*/ 2708419 h 296019"/>
              <a:gd name="T2" fmla="*/ 683277 w 296503"/>
              <a:gd name="T3" fmla="*/ 2161340 h 296019"/>
              <a:gd name="T4" fmla="*/ 998336 w 296503"/>
              <a:gd name="T5" fmla="*/ 2341013 h 296019"/>
              <a:gd name="T6" fmla="*/ 2888737 w 296503"/>
              <a:gd name="T7" fmla="*/ 839582 h 296019"/>
              <a:gd name="T8" fmla="*/ 654142 w 296503"/>
              <a:gd name="T9" fmla="*/ 430365 h 296019"/>
              <a:gd name="T10" fmla="*/ 654142 w 296503"/>
              <a:gd name="T11" fmla="*/ 925568 h 296019"/>
              <a:gd name="T12" fmla="*/ 2408267 w 296503"/>
              <a:gd name="T13" fmla="*/ 356403 h 296019"/>
              <a:gd name="T14" fmla="*/ 927457 w 296503"/>
              <a:gd name="T15" fmla="*/ 2273153 h 296019"/>
              <a:gd name="T16" fmla="*/ 2408267 w 296503"/>
              <a:gd name="T17" fmla="*/ 356403 h 296019"/>
              <a:gd name="T18" fmla="*/ 2076695 w 296503"/>
              <a:gd name="T19" fmla="*/ 258633 h 296019"/>
              <a:gd name="T20" fmla="*/ 2076695 w 296503"/>
              <a:gd name="T21" fmla="*/ 358481 h 296019"/>
              <a:gd name="T22" fmla="*/ 752664 w 296503"/>
              <a:gd name="T23" fmla="*/ 973487 h 296019"/>
              <a:gd name="T24" fmla="*/ 94601 w 296503"/>
              <a:gd name="T25" fmla="*/ 1025404 h 296019"/>
              <a:gd name="T26" fmla="*/ 2880584 w 296503"/>
              <a:gd name="T27" fmla="*/ 3181954 h 296019"/>
              <a:gd name="T28" fmla="*/ 2927862 w 296503"/>
              <a:gd name="T29" fmla="*/ 1125261 h 296019"/>
              <a:gd name="T30" fmla="*/ 2979091 w 296503"/>
              <a:gd name="T31" fmla="*/ 3233868 h 296019"/>
              <a:gd name="T32" fmla="*/ 47278 w 296503"/>
              <a:gd name="T33" fmla="*/ 3281802 h 296019"/>
              <a:gd name="T34" fmla="*/ 0 w 296503"/>
              <a:gd name="T35" fmla="*/ 973487 h 296019"/>
              <a:gd name="T36" fmla="*/ 665956 w 296503"/>
              <a:gd name="T37" fmla="*/ 274616 h 296019"/>
              <a:gd name="T38" fmla="*/ 2620940 w 296503"/>
              <a:gd name="T39" fmla="*/ 136754 h 296019"/>
              <a:gd name="T40" fmla="*/ 2959636 w 296503"/>
              <a:gd name="T41" fmla="*/ 771682 h 296019"/>
              <a:gd name="T42" fmla="*/ 3136852 w 296503"/>
              <a:gd name="T43" fmla="*/ 536092 h 296019"/>
              <a:gd name="T44" fmla="*/ 2798156 w 296503"/>
              <a:gd name="T45" fmla="*/ 136754 h 296019"/>
              <a:gd name="T46" fmla="*/ 2710045 w 296503"/>
              <a:gd name="T47" fmla="*/ 0 h 296019"/>
              <a:gd name="T48" fmla="*/ 3172293 w 296503"/>
              <a:gd name="T49" fmla="*/ 376375 h 296019"/>
              <a:gd name="T50" fmla="*/ 3172293 w 296503"/>
              <a:gd name="T51" fmla="*/ 695822 h 296019"/>
              <a:gd name="T52" fmla="*/ 3054150 w 296503"/>
              <a:gd name="T53" fmla="*/ 867523 h 296019"/>
              <a:gd name="T54" fmla="*/ 3022647 w 296503"/>
              <a:gd name="T55" fmla="*/ 955378 h 296019"/>
              <a:gd name="T56" fmla="*/ 2959636 w 296503"/>
              <a:gd name="T57" fmla="*/ 911446 h 296019"/>
              <a:gd name="T58" fmla="*/ 1214956 w 296503"/>
              <a:gd name="T59" fmla="*/ 2668452 h 296019"/>
              <a:gd name="T60" fmla="*/ 502135 w 296503"/>
              <a:gd name="T61" fmla="*/ 2824216 h 296019"/>
              <a:gd name="T62" fmla="*/ 454887 w 296503"/>
              <a:gd name="T63" fmla="*/ 2764299 h 296019"/>
              <a:gd name="T64" fmla="*/ 620262 w 296503"/>
              <a:gd name="T65" fmla="*/ 2029544 h 296019"/>
              <a:gd name="T66" fmla="*/ 2313736 w 296503"/>
              <a:gd name="T67" fmla="*/ 256560 h 296019"/>
              <a:gd name="T68" fmla="*/ 2380709 w 296503"/>
              <a:gd name="T69" fmla="*/ 188687 h 296019"/>
              <a:gd name="T70" fmla="*/ 2553987 w 296503"/>
              <a:gd name="T71" fmla="*/ 68890 h 2960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503" h="296019">
                <a:moveTo>
                  <a:pt x="62544" y="194953"/>
                </a:moveTo>
                <a:lnTo>
                  <a:pt x="52090" y="244298"/>
                </a:lnTo>
                <a:lnTo>
                  <a:pt x="101117" y="233853"/>
                </a:lnTo>
                <a:lnTo>
                  <a:pt x="62544" y="194953"/>
                </a:lnTo>
                <a:close/>
                <a:moveTo>
                  <a:pt x="245674" y="57000"/>
                </a:moveTo>
                <a:lnTo>
                  <a:pt x="91383" y="211161"/>
                </a:lnTo>
                <a:lnTo>
                  <a:pt x="110129" y="229891"/>
                </a:lnTo>
                <a:lnTo>
                  <a:pt x="264419" y="75730"/>
                </a:lnTo>
                <a:lnTo>
                  <a:pt x="245674" y="57000"/>
                </a:lnTo>
                <a:close/>
                <a:moveTo>
                  <a:pt x="59876" y="38819"/>
                </a:moveTo>
                <a:lnTo>
                  <a:pt x="15150" y="83487"/>
                </a:lnTo>
                <a:lnTo>
                  <a:pt x="59876" y="83487"/>
                </a:lnTo>
                <a:lnTo>
                  <a:pt x="59876" y="38819"/>
                </a:lnTo>
                <a:close/>
                <a:moveTo>
                  <a:pt x="220439" y="32147"/>
                </a:moveTo>
                <a:lnTo>
                  <a:pt x="66149" y="186308"/>
                </a:lnTo>
                <a:lnTo>
                  <a:pt x="84895" y="205038"/>
                </a:lnTo>
                <a:lnTo>
                  <a:pt x="239185" y="50877"/>
                </a:lnTo>
                <a:lnTo>
                  <a:pt x="220439" y="32147"/>
                </a:lnTo>
                <a:close/>
                <a:moveTo>
                  <a:pt x="64205" y="23329"/>
                </a:moveTo>
                <a:lnTo>
                  <a:pt x="190089" y="23329"/>
                </a:lnTo>
                <a:cubicBezTo>
                  <a:pt x="192614" y="23329"/>
                  <a:pt x="194778" y="25851"/>
                  <a:pt x="194778" y="28012"/>
                </a:cubicBezTo>
                <a:cubicBezTo>
                  <a:pt x="194778" y="30534"/>
                  <a:pt x="192614" y="32335"/>
                  <a:pt x="190089" y="32335"/>
                </a:cubicBezTo>
                <a:lnTo>
                  <a:pt x="68894" y="32335"/>
                </a:lnTo>
                <a:lnTo>
                  <a:pt x="68894" y="87809"/>
                </a:lnTo>
                <a:cubicBezTo>
                  <a:pt x="68894" y="90331"/>
                  <a:pt x="66730" y="92492"/>
                  <a:pt x="64205" y="92492"/>
                </a:cubicBezTo>
                <a:lnTo>
                  <a:pt x="8657" y="92492"/>
                </a:lnTo>
                <a:lnTo>
                  <a:pt x="8657" y="287013"/>
                </a:lnTo>
                <a:lnTo>
                  <a:pt x="263672" y="287013"/>
                </a:lnTo>
                <a:lnTo>
                  <a:pt x="263672" y="105820"/>
                </a:lnTo>
                <a:cubicBezTo>
                  <a:pt x="263672" y="103659"/>
                  <a:pt x="265836" y="101498"/>
                  <a:pt x="268000" y="101498"/>
                </a:cubicBezTo>
                <a:cubicBezTo>
                  <a:pt x="270525" y="101498"/>
                  <a:pt x="272690" y="103659"/>
                  <a:pt x="272690" y="105820"/>
                </a:cubicBezTo>
                <a:lnTo>
                  <a:pt x="272690" y="291696"/>
                </a:lnTo>
                <a:cubicBezTo>
                  <a:pt x="272690" y="293858"/>
                  <a:pt x="270525" y="296019"/>
                  <a:pt x="268000" y="296019"/>
                </a:cubicBezTo>
                <a:lnTo>
                  <a:pt x="4329" y="296019"/>
                </a:lnTo>
                <a:cubicBezTo>
                  <a:pt x="1804" y="296019"/>
                  <a:pt x="0" y="293858"/>
                  <a:pt x="0" y="291696"/>
                </a:cubicBezTo>
                <a:lnTo>
                  <a:pt x="0" y="87809"/>
                </a:lnTo>
                <a:cubicBezTo>
                  <a:pt x="0" y="86729"/>
                  <a:pt x="361" y="85648"/>
                  <a:pt x="1082" y="84567"/>
                </a:cubicBezTo>
                <a:lnTo>
                  <a:pt x="60959" y="24770"/>
                </a:lnTo>
                <a:cubicBezTo>
                  <a:pt x="62041" y="24050"/>
                  <a:pt x="63123" y="23329"/>
                  <a:pt x="64205" y="23329"/>
                </a:cubicBezTo>
                <a:close/>
                <a:moveTo>
                  <a:pt x="239906" y="12336"/>
                </a:moveTo>
                <a:lnTo>
                  <a:pt x="226568" y="25664"/>
                </a:lnTo>
                <a:lnTo>
                  <a:pt x="270908" y="69607"/>
                </a:lnTo>
                <a:lnTo>
                  <a:pt x="284246" y="56280"/>
                </a:lnTo>
                <a:cubicBezTo>
                  <a:pt x="286049" y="54119"/>
                  <a:pt x="287130" y="51237"/>
                  <a:pt x="287130" y="48356"/>
                </a:cubicBezTo>
                <a:cubicBezTo>
                  <a:pt x="287130" y="45114"/>
                  <a:pt x="286049" y="42232"/>
                  <a:pt x="284246" y="40071"/>
                </a:cubicBezTo>
                <a:lnTo>
                  <a:pt x="256128" y="12336"/>
                </a:lnTo>
                <a:cubicBezTo>
                  <a:pt x="251802" y="8014"/>
                  <a:pt x="244592" y="8014"/>
                  <a:pt x="239906" y="12336"/>
                </a:cubicBezTo>
                <a:close/>
                <a:moveTo>
                  <a:pt x="248062" y="0"/>
                </a:moveTo>
                <a:cubicBezTo>
                  <a:pt x="253244" y="0"/>
                  <a:pt x="258471" y="2071"/>
                  <a:pt x="262617" y="6213"/>
                </a:cubicBezTo>
                <a:lnTo>
                  <a:pt x="290374" y="33948"/>
                </a:lnTo>
                <a:cubicBezTo>
                  <a:pt x="294340" y="37550"/>
                  <a:pt x="296503" y="42953"/>
                  <a:pt x="296503" y="48356"/>
                </a:cubicBezTo>
                <a:cubicBezTo>
                  <a:pt x="296503" y="53758"/>
                  <a:pt x="294340" y="58801"/>
                  <a:pt x="290374" y="62763"/>
                </a:cubicBezTo>
                <a:lnTo>
                  <a:pt x="277036" y="75730"/>
                </a:lnTo>
                <a:lnTo>
                  <a:pt x="279560" y="78251"/>
                </a:lnTo>
                <a:cubicBezTo>
                  <a:pt x="281723" y="80412"/>
                  <a:pt x="281723" y="82934"/>
                  <a:pt x="279920" y="84735"/>
                </a:cubicBezTo>
                <a:cubicBezTo>
                  <a:pt x="278839" y="85815"/>
                  <a:pt x="277757" y="86175"/>
                  <a:pt x="276676" y="86175"/>
                </a:cubicBezTo>
                <a:cubicBezTo>
                  <a:pt x="275234" y="86175"/>
                  <a:pt x="274513" y="85815"/>
                  <a:pt x="273431" y="84735"/>
                </a:cubicBezTo>
                <a:lnTo>
                  <a:pt x="270908" y="82213"/>
                </a:lnTo>
                <a:lnTo>
                  <a:pt x="113373" y="239256"/>
                </a:lnTo>
                <a:cubicBezTo>
                  <a:pt x="112652" y="239976"/>
                  <a:pt x="111931" y="240336"/>
                  <a:pt x="111210" y="240697"/>
                </a:cubicBezTo>
                <a:lnTo>
                  <a:pt x="47043" y="254384"/>
                </a:lnTo>
                <a:cubicBezTo>
                  <a:pt x="46683" y="254744"/>
                  <a:pt x="46322" y="254744"/>
                  <a:pt x="45962" y="254744"/>
                </a:cubicBezTo>
                <a:cubicBezTo>
                  <a:pt x="44880" y="254744"/>
                  <a:pt x="43799" y="254024"/>
                  <a:pt x="43078" y="253303"/>
                </a:cubicBezTo>
                <a:cubicBezTo>
                  <a:pt x="41996" y="252223"/>
                  <a:pt x="41275" y="250782"/>
                  <a:pt x="41636" y="249341"/>
                </a:cubicBezTo>
                <a:lnTo>
                  <a:pt x="55334" y="185227"/>
                </a:lnTo>
                <a:cubicBezTo>
                  <a:pt x="55695" y="184507"/>
                  <a:pt x="56055" y="183427"/>
                  <a:pt x="56776" y="183066"/>
                </a:cubicBezTo>
                <a:lnTo>
                  <a:pt x="213950" y="25664"/>
                </a:lnTo>
                <a:lnTo>
                  <a:pt x="211787" y="23142"/>
                </a:lnTo>
                <a:cubicBezTo>
                  <a:pt x="209985" y="21701"/>
                  <a:pt x="209985" y="18820"/>
                  <a:pt x="211787" y="17019"/>
                </a:cubicBezTo>
                <a:cubicBezTo>
                  <a:pt x="213229" y="15218"/>
                  <a:pt x="216474" y="15218"/>
                  <a:pt x="217916" y="17019"/>
                </a:cubicBezTo>
                <a:lnTo>
                  <a:pt x="220439" y="19180"/>
                </a:lnTo>
                <a:lnTo>
                  <a:pt x="233777" y="6213"/>
                </a:lnTo>
                <a:cubicBezTo>
                  <a:pt x="237743" y="2071"/>
                  <a:pt x="242880" y="0"/>
                  <a:pt x="24806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2" name="Freeform 952">
            <a:extLst>
              <a:ext uri="{FF2B5EF4-FFF2-40B4-BE49-F238E27FC236}">
                <a16:creationId xmlns:a16="http://schemas.microsoft.com/office/drawing/2014/main" id="{84CE141E-A86A-4F48-8522-263016712402}"/>
              </a:ext>
            </a:extLst>
          </p:cNvPr>
          <p:cNvSpPr>
            <a:spLocks noChangeArrowheads="1"/>
          </p:cNvSpPr>
          <p:nvPr/>
        </p:nvSpPr>
        <p:spPr bwMode="auto">
          <a:xfrm>
            <a:off x="5663291" y="10337191"/>
            <a:ext cx="914408" cy="914410"/>
          </a:xfrm>
          <a:custGeom>
            <a:avLst/>
            <a:gdLst>
              <a:gd name="T0" fmla="*/ 2601619 w 296503"/>
              <a:gd name="T1" fmla="*/ 3140865 h 296502"/>
              <a:gd name="T2" fmla="*/ 2341324 w 296503"/>
              <a:gd name="T3" fmla="*/ 1890422 h 296502"/>
              <a:gd name="T4" fmla="*/ 2289291 w 296503"/>
              <a:gd name="T5" fmla="*/ 1942459 h 296502"/>
              <a:gd name="T6" fmla="*/ 2702633 w 296503"/>
              <a:gd name="T7" fmla="*/ 1830687 h 296502"/>
              <a:gd name="T8" fmla="*/ 2617657 w 296503"/>
              <a:gd name="T9" fmla="*/ 1880803 h 296502"/>
              <a:gd name="T10" fmla="*/ 2081767 w 296503"/>
              <a:gd name="T11" fmla="*/ 1880803 h 296502"/>
              <a:gd name="T12" fmla="*/ 1989667 w 296503"/>
              <a:gd name="T13" fmla="*/ 1830687 h 296502"/>
              <a:gd name="T14" fmla="*/ 1852132 w 296503"/>
              <a:gd name="T15" fmla="*/ 1609073 h 296502"/>
              <a:gd name="T16" fmla="*/ 1764215 w 296503"/>
              <a:gd name="T17" fmla="*/ 1655329 h 296502"/>
              <a:gd name="T18" fmla="*/ 2928098 w 296503"/>
              <a:gd name="T19" fmla="*/ 1656297 h 296502"/>
              <a:gd name="T20" fmla="*/ 2843124 w 296503"/>
              <a:gd name="T21" fmla="*/ 1611697 h 296502"/>
              <a:gd name="T22" fmla="*/ 3013708 w 296503"/>
              <a:gd name="T23" fmla="*/ 1331443 h 296502"/>
              <a:gd name="T24" fmla="*/ 2913645 w 296503"/>
              <a:gd name="T25" fmla="*/ 1335448 h 296502"/>
              <a:gd name="T26" fmla="*/ 1716968 w 296503"/>
              <a:gd name="T27" fmla="*/ 1283411 h 296502"/>
              <a:gd name="T28" fmla="*/ 1664935 w 296503"/>
              <a:gd name="T29" fmla="*/ 1331443 h 296502"/>
              <a:gd name="T30" fmla="*/ 1852823 w 296503"/>
              <a:gd name="T31" fmla="*/ 1034807 h 296502"/>
              <a:gd name="T32" fmla="*/ 1767832 w 296503"/>
              <a:gd name="T33" fmla="*/ 984714 h 296502"/>
              <a:gd name="T34" fmla="*/ 2931597 w 296503"/>
              <a:gd name="T35" fmla="*/ 983619 h 296502"/>
              <a:gd name="T36" fmla="*/ 2839501 w 296503"/>
              <a:gd name="T37" fmla="*/ 1028213 h 296502"/>
              <a:gd name="T38" fmla="*/ 2388255 w 296503"/>
              <a:gd name="T39" fmla="*/ 931128 h 296502"/>
              <a:gd name="T40" fmla="*/ 2649553 w 296503"/>
              <a:gd name="T41" fmla="*/ 1319616 h 296502"/>
              <a:gd name="T42" fmla="*/ 2289291 w 296503"/>
              <a:gd name="T43" fmla="*/ 1319616 h 296502"/>
              <a:gd name="T44" fmla="*/ 2682406 w 296503"/>
              <a:gd name="T45" fmla="*/ 743302 h 296502"/>
              <a:gd name="T46" fmla="*/ 2633847 w 296503"/>
              <a:gd name="T47" fmla="*/ 821333 h 296502"/>
              <a:gd name="T48" fmla="*/ 2009482 w 296503"/>
              <a:gd name="T49" fmla="*/ 739556 h 296502"/>
              <a:gd name="T50" fmla="*/ 2033771 w 296503"/>
              <a:gd name="T51" fmla="*/ 828758 h 296502"/>
              <a:gd name="T52" fmla="*/ 2339242 w 296503"/>
              <a:gd name="T53" fmla="*/ 659045 h 296502"/>
              <a:gd name="T54" fmla="*/ 2289291 w 296503"/>
              <a:gd name="T55" fmla="*/ 711060 h 296502"/>
              <a:gd name="T56" fmla="*/ 1538926 w 296503"/>
              <a:gd name="T57" fmla="*/ 1326413 h 296502"/>
              <a:gd name="T58" fmla="*/ 2341854 w 296503"/>
              <a:gd name="T59" fmla="*/ 523463 h 296502"/>
              <a:gd name="T60" fmla="*/ 98402 w 296503"/>
              <a:gd name="T61" fmla="*/ 1916797 h 296502"/>
              <a:gd name="T62" fmla="*/ 590384 w 296503"/>
              <a:gd name="T63" fmla="*/ 523463 h 296502"/>
              <a:gd name="T64" fmla="*/ 688786 w 296503"/>
              <a:gd name="T65" fmla="*/ 2341879 h 296502"/>
              <a:gd name="T66" fmla="*/ 1113844 w 296503"/>
              <a:gd name="T67" fmla="*/ 2341879 h 296502"/>
              <a:gd name="T68" fmla="*/ 1212246 w 296503"/>
              <a:gd name="T69" fmla="*/ 444759 h 296502"/>
              <a:gd name="T70" fmla="*/ 2078156 w 296503"/>
              <a:gd name="T71" fmla="*/ 2814200 h 296502"/>
              <a:gd name="T72" fmla="*/ 2341854 w 296503"/>
              <a:gd name="T73" fmla="*/ 2223792 h 296502"/>
              <a:gd name="T74" fmla="*/ 2554396 w 296503"/>
              <a:gd name="T75" fmla="*/ 452617 h 296502"/>
              <a:gd name="T76" fmla="*/ 641546 w 296503"/>
              <a:gd name="T77" fmla="*/ 0 h 296502"/>
              <a:gd name="T78" fmla="*/ 2648843 w 296503"/>
              <a:gd name="T79" fmla="*/ 484124 h 296502"/>
              <a:gd name="T80" fmla="*/ 2648843 w 296503"/>
              <a:gd name="T81" fmla="*/ 2341879 h 296502"/>
              <a:gd name="T82" fmla="*/ 3239232 w 296503"/>
              <a:gd name="T83" fmla="*/ 2861423 h 296502"/>
              <a:gd name="T84" fmla="*/ 2601619 w 296503"/>
              <a:gd name="T85" fmla="*/ 3239269 h 296502"/>
              <a:gd name="T86" fmla="*/ 51177 w 296503"/>
              <a:gd name="T87" fmla="*/ 2912589 h 296502"/>
              <a:gd name="T88" fmla="*/ 842289 w 296503"/>
              <a:gd name="T89" fmla="*/ 2814200 h 296502"/>
              <a:gd name="T90" fmla="*/ 310949 w 296503"/>
              <a:gd name="T91" fmla="*/ 2223792 h 296502"/>
              <a:gd name="T92" fmla="*/ 310949 w 296503"/>
              <a:gd name="T93" fmla="*/ 425059 h 296502"/>
              <a:gd name="T94" fmla="*/ 641546 w 296503"/>
              <a:gd name="T95" fmla="*/ 0 h 2965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96503" h="296502">
                <a:moveTo>
                  <a:pt x="33505" y="266600"/>
                </a:moveTo>
                <a:cubicBezTo>
                  <a:pt x="35667" y="278488"/>
                  <a:pt x="46114" y="287495"/>
                  <a:pt x="58724" y="287495"/>
                </a:cubicBezTo>
                <a:lnTo>
                  <a:pt x="238139" y="287495"/>
                </a:lnTo>
                <a:cubicBezTo>
                  <a:pt x="250749" y="287495"/>
                  <a:pt x="260836" y="278488"/>
                  <a:pt x="262998" y="266600"/>
                </a:cubicBezTo>
                <a:lnTo>
                  <a:pt x="33505" y="266600"/>
                </a:lnTo>
                <a:close/>
                <a:moveTo>
                  <a:pt x="214313" y="173037"/>
                </a:moveTo>
                <a:cubicBezTo>
                  <a:pt x="216877" y="173037"/>
                  <a:pt x="218709" y="175235"/>
                  <a:pt x="218709" y="177800"/>
                </a:cubicBezTo>
                <a:cubicBezTo>
                  <a:pt x="218709" y="179998"/>
                  <a:pt x="216877" y="182196"/>
                  <a:pt x="214313" y="182196"/>
                </a:cubicBezTo>
                <a:cubicBezTo>
                  <a:pt x="211748" y="182196"/>
                  <a:pt x="209550" y="179998"/>
                  <a:pt x="209550" y="177800"/>
                </a:cubicBezTo>
                <a:cubicBezTo>
                  <a:pt x="209550" y="175235"/>
                  <a:pt x="211748" y="173037"/>
                  <a:pt x="214313" y="173037"/>
                </a:cubicBezTo>
                <a:close/>
                <a:moveTo>
                  <a:pt x="241459" y="166158"/>
                </a:moveTo>
                <a:cubicBezTo>
                  <a:pt x="243311" y="165100"/>
                  <a:pt x="246275" y="165453"/>
                  <a:pt x="247386" y="167570"/>
                </a:cubicBezTo>
                <a:cubicBezTo>
                  <a:pt x="248868" y="169686"/>
                  <a:pt x="248127" y="172508"/>
                  <a:pt x="245904" y="173567"/>
                </a:cubicBezTo>
                <a:cubicBezTo>
                  <a:pt x="245163" y="173920"/>
                  <a:pt x="244423" y="174272"/>
                  <a:pt x="243311" y="174272"/>
                </a:cubicBezTo>
                <a:cubicBezTo>
                  <a:pt x="241830" y="174272"/>
                  <a:pt x="240348" y="173567"/>
                  <a:pt x="239607" y="172156"/>
                </a:cubicBezTo>
                <a:cubicBezTo>
                  <a:pt x="238125" y="170039"/>
                  <a:pt x="239237" y="167217"/>
                  <a:pt x="241459" y="166158"/>
                </a:cubicBezTo>
                <a:close/>
                <a:moveTo>
                  <a:pt x="188639" y="166158"/>
                </a:moveTo>
                <a:cubicBezTo>
                  <a:pt x="190938" y="167217"/>
                  <a:pt x="191705" y="170039"/>
                  <a:pt x="190555" y="172156"/>
                </a:cubicBezTo>
                <a:cubicBezTo>
                  <a:pt x="189405" y="173567"/>
                  <a:pt x="187872" y="174272"/>
                  <a:pt x="186340" y="174272"/>
                </a:cubicBezTo>
                <a:cubicBezTo>
                  <a:pt x="185573" y="174272"/>
                  <a:pt x="184424" y="173920"/>
                  <a:pt x="184040" y="173920"/>
                </a:cubicBezTo>
                <a:cubicBezTo>
                  <a:pt x="181741" y="172508"/>
                  <a:pt x="180975" y="170039"/>
                  <a:pt x="182124" y="167570"/>
                </a:cubicBezTo>
                <a:cubicBezTo>
                  <a:pt x="183274" y="165453"/>
                  <a:pt x="186340" y="165100"/>
                  <a:pt x="188639" y="166158"/>
                </a:cubicBezTo>
                <a:close/>
                <a:moveTo>
                  <a:pt x="163403" y="145873"/>
                </a:moveTo>
                <a:cubicBezTo>
                  <a:pt x="165702" y="144462"/>
                  <a:pt x="168768" y="145168"/>
                  <a:pt x="169534" y="147284"/>
                </a:cubicBezTo>
                <a:cubicBezTo>
                  <a:pt x="171067" y="149401"/>
                  <a:pt x="170300" y="151870"/>
                  <a:pt x="168001" y="153282"/>
                </a:cubicBezTo>
                <a:cubicBezTo>
                  <a:pt x="167235" y="153634"/>
                  <a:pt x="166469" y="153634"/>
                  <a:pt x="165702" y="153634"/>
                </a:cubicBezTo>
                <a:cubicBezTo>
                  <a:pt x="164169" y="153634"/>
                  <a:pt x="162637" y="152929"/>
                  <a:pt x="161487" y="151518"/>
                </a:cubicBezTo>
                <a:cubicBezTo>
                  <a:pt x="160338" y="149401"/>
                  <a:pt x="161104" y="146579"/>
                  <a:pt x="163403" y="145873"/>
                </a:cubicBezTo>
                <a:close/>
                <a:moveTo>
                  <a:pt x="266171" y="145823"/>
                </a:moveTo>
                <a:cubicBezTo>
                  <a:pt x="268764" y="146843"/>
                  <a:pt x="269505" y="149565"/>
                  <a:pt x="268023" y="151606"/>
                </a:cubicBezTo>
                <a:cubicBezTo>
                  <a:pt x="267282" y="152967"/>
                  <a:pt x="265801" y="153647"/>
                  <a:pt x="264319" y="153647"/>
                </a:cubicBezTo>
                <a:cubicBezTo>
                  <a:pt x="263208" y="153647"/>
                  <a:pt x="262467" y="153647"/>
                  <a:pt x="261726" y="153307"/>
                </a:cubicBezTo>
                <a:cubicBezTo>
                  <a:pt x="259504" y="151946"/>
                  <a:pt x="258763" y="149565"/>
                  <a:pt x="260245" y="147524"/>
                </a:cubicBezTo>
                <a:cubicBezTo>
                  <a:pt x="261356" y="145142"/>
                  <a:pt x="264319" y="144462"/>
                  <a:pt x="266171" y="145823"/>
                </a:cubicBezTo>
                <a:close/>
                <a:moveTo>
                  <a:pt x="271463" y="117475"/>
                </a:moveTo>
                <a:cubicBezTo>
                  <a:pt x="274027" y="117475"/>
                  <a:pt x="275859" y="119307"/>
                  <a:pt x="275859" y="121871"/>
                </a:cubicBezTo>
                <a:lnTo>
                  <a:pt x="275859" y="122238"/>
                </a:lnTo>
                <a:cubicBezTo>
                  <a:pt x="275859" y="124802"/>
                  <a:pt x="274027" y="126634"/>
                  <a:pt x="271463" y="126634"/>
                </a:cubicBezTo>
                <a:cubicBezTo>
                  <a:pt x="268898" y="126634"/>
                  <a:pt x="266700" y="124802"/>
                  <a:pt x="266700" y="122238"/>
                </a:cubicBezTo>
                <a:lnTo>
                  <a:pt x="266700" y="121871"/>
                </a:lnTo>
                <a:cubicBezTo>
                  <a:pt x="266700" y="119307"/>
                  <a:pt x="268898" y="117475"/>
                  <a:pt x="271463" y="117475"/>
                </a:cubicBezTo>
                <a:close/>
                <a:moveTo>
                  <a:pt x="157162" y="117475"/>
                </a:moveTo>
                <a:cubicBezTo>
                  <a:pt x="159727" y="117475"/>
                  <a:pt x="161558" y="119307"/>
                  <a:pt x="161558" y="121871"/>
                </a:cubicBezTo>
                <a:cubicBezTo>
                  <a:pt x="161558" y="124436"/>
                  <a:pt x="159727" y="126634"/>
                  <a:pt x="157162" y="126634"/>
                </a:cubicBezTo>
                <a:cubicBezTo>
                  <a:pt x="154598" y="126634"/>
                  <a:pt x="152400" y="124436"/>
                  <a:pt x="152400" y="121871"/>
                </a:cubicBezTo>
                <a:cubicBezTo>
                  <a:pt x="152400" y="119307"/>
                  <a:pt x="154598" y="117475"/>
                  <a:pt x="157162" y="117475"/>
                </a:cubicBezTo>
                <a:close/>
                <a:moveTo>
                  <a:pt x="168116" y="88370"/>
                </a:moveTo>
                <a:cubicBezTo>
                  <a:pt x="170339" y="89782"/>
                  <a:pt x="171079" y="92604"/>
                  <a:pt x="169598" y="94720"/>
                </a:cubicBezTo>
                <a:cubicBezTo>
                  <a:pt x="168857" y="96132"/>
                  <a:pt x="167375" y="96484"/>
                  <a:pt x="165523" y="96484"/>
                </a:cubicBezTo>
                <a:cubicBezTo>
                  <a:pt x="165153" y="96484"/>
                  <a:pt x="164042" y="96484"/>
                  <a:pt x="163301" y="96132"/>
                </a:cubicBezTo>
                <a:cubicBezTo>
                  <a:pt x="161449" y="95073"/>
                  <a:pt x="160338" y="92251"/>
                  <a:pt x="161819" y="90134"/>
                </a:cubicBezTo>
                <a:cubicBezTo>
                  <a:pt x="162931" y="88018"/>
                  <a:pt x="165894" y="87312"/>
                  <a:pt x="168116" y="88370"/>
                </a:cubicBezTo>
                <a:close/>
                <a:moveTo>
                  <a:pt x="261829" y="88333"/>
                </a:moveTo>
                <a:cubicBezTo>
                  <a:pt x="264128" y="87312"/>
                  <a:pt x="267193" y="87992"/>
                  <a:pt x="268343" y="90034"/>
                </a:cubicBezTo>
                <a:cubicBezTo>
                  <a:pt x="269492" y="92075"/>
                  <a:pt x="268726" y="94796"/>
                  <a:pt x="266427" y="95817"/>
                </a:cubicBezTo>
                <a:cubicBezTo>
                  <a:pt x="265660" y="96157"/>
                  <a:pt x="264894" y="96497"/>
                  <a:pt x="264128" y="96497"/>
                </a:cubicBezTo>
                <a:cubicBezTo>
                  <a:pt x="262595" y="96497"/>
                  <a:pt x="261062" y="95476"/>
                  <a:pt x="259913" y="94116"/>
                </a:cubicBezTo>
                <a:cubicBezTo>
                  <a:pt x="258763" y="92075"/>
                  <a:pt x="259530" y="89693"/>
                  <a:pt x="261829" y="88333"/>
                </a:cubicBezTo>
                <a:close/>
                <a:moveTo>
                  <a:pt x="214261" y="80962"/>
                </a:moveTo>
                <a:cubicBezTo>
                  <a:pt x="216798" y="80962"/>
                  <a:pt x="218609" y="82740"/>
                  <a:pt x="218609" y="85229"/>
                </a:cubicBezTo>
                <a:lnTo>
                  <a:pt x="218609" y="116522"/>
                </a:lnTo>
                <a:lnTo>
                  <a:pt x="238177" y="116522"/>
                </a:lnTo>
                <a:cubicBezTo>
                  <a:pt x="240714" y="116522"/>
                  <a:pt x="242526" y="118300"/>
                  <a:pt x="242526" y="120789"/>
                </a:cubicBezTo>
                <a:cubicBezTo>
                  <a:pt x="242526" y="123279"/>
                  <a:pt x="240714" y="125057"/>
                  <a:pt x="238177" y="125057"/>
                </a:cubicBezTo>
                <a:lnTo>
                  <a:pt x="214261" y="125057"/>
                </a:lnTo>
                <a:cubicBezTo>
                  <a:pt x="211724" y="125057"/>
                  <a:pt x="209550" y="123279"/>
                  <a:pt x="209550" y="120789"/>
                </a:cubicBezTo>
                <a:lnTo>
                  <a:pt x="209550" y="85229"/>
                </a:lnTo>
                <a:cubicBezTo>
                  <a:pt x="209550" y="82740"/>
                  <a:pt x="211724" y="80962"/>
                  <a:pt x="214261" y="80962"/>
                </a:cubicBezTo>
                <a:close/>
                <a:moveTo>
                  <a:pt x="245534" y="68036"/>
                </a:moveTo>
                <a:cubicBezTo>
                  <a:pt x="247757" y="69056"/>
                  <a:pt x="248868" y="71778"/>
                  <a:pt x="247386" y="73819"/>
                </a:cubicBezTo>
                <a:cubicBezTo>
                  <a:pt x="246645" y="75179"/>
                  <a:pt x="245163" y="75860"/>
                  <a:pt x="243311" y="75860"/>
                </a:cubicBezTo>
                <a:cubicBezTo>
                  <a:pt x="242570" y="75860"/>
                  <a:pt x="241830" y="75860"/>
                  <a:pt x="241089" y="75179"/>
                </a:cubicBezTo>
                <a:cubicBezTo>
                  <a:pt x="238866" y="74159"/>
                  <a:pt x="238125" y="71437"/>
                  <a:pt x="239237" y="69736"/>
                </a:cubicBezTo>
                <a:cubicBezTo>
                  <a:pt x="240718" y="67695"/>
                  <a:pt x="243311" y="66675"/>
                  <a:pt x="245534" y="68036"/>
                </a:cubicBezTo>
                <a:close/>
                <a:moveTo>
                  <a:pt x="183938" y="67695"/>
                </a:moveTo>
                <a:cubicBezTo>
                  <a:pt x="186161" y="66675"/>
                  <a:pt x="188754" y="67355"/>
                  <a:pt x="190236" y="69396"/>
                </a:cubicBezTo>
                <a:cubicBezTo>
                  <a:pt x="191717" y="71437"/>
                  <a:pt x="190976" y="73819"/>
                  <a:pt x="188383" y="75179"/>
                </a:cubicBezTo>
                <a:cubicBezTo>
                  <a:pt x="188013" y="75520"/>
                  <a:pt x="186902" y="75860"/>
                  <a:pt x="186161" y="75860"/>
                </a:cubicBezTo>
                <a:cubicBezTo>
                  <a:pt x="184679" y="75860"/>
                  <a:pt x="183197" y="74839"/>
                  <a:pt x="182086" y="73478"/>
                </a:cubicBezTo>
                <a:cubicBezTo>
                  <a:pt x="180975" y="71437"/>
                  <a:pt x="181716" y="69056"/>
                  <a:pt x="183938" y="67695"/>
                </a:cubicBezTo>
                <a:close/>
                <a:moveTo>
                  <a:pt x="214122" y="60325"/>
                </a:moveTo>
                <a:cubicBezTo>
                  <a:pt x="216789" y="60325"/>
                  <a:pt x="218694" y="62523"/>
                  <a:pt x="218694" y="65087"/>
                </a:cubicBezTo>
                <a:cubicBezTo>
                  <a:pt x="218694" y="67652"/>
                  <a:pt x="216789" y="69484"/>
                  <a:pt x="214122" y="69484"/>
                </a:cubicBezTo>
                <a:cubicBezTo>
                  <a:pt x="211455" y="69484"/>
                  <a:pt x="209550" y="67652"/>
                  <a:pt x="209550" y="65087"/>
                </a:cubicBezTo>
                <a:cubicBezTo>
                  <a:pt x="209550" y="62523"/>
                  <a:pt x="211455" y="60325"/>
                  <a:pt x="214122" y="60325"/>
                </a:cubicBezTo>
                <a:close/>
                <a:moveTo>
                  <a:pt x="214361" y="47916"/>
                </a:moveTo>
                <a:cubicBezTo>
                  <a:pt x="173650" y="47916"/>
                  <a:pt x="140866" y="81061"/>
                  <a:pt x="140866" y="121411"/>
                </a:cubicBezTo>
                <a:cubicBezTo>
                  <a:pt x="140866" y="161761"/>
                  <a:pt x="173650" y="194906"/>
                  <a:pt x="214361" y="194906"/>
                </a:cubicBezTo>
                <a:cubicBezTo>
                  <a:pt x="254712" y="194906"/>
                  <a:pt x="287856" y="161761"/>
                  <a:pt x="287856" y="121411"/>
                </a:cubicBezTo>
                <a:cubicBezTo>
                  <a:pt x="287856" y="81061"/>
                  <a:pt x="254712" y="47916"/>
                  <a:pt x="214361" y="47916"/>
                </a:cubicBezTo>
                <a:close/>
                <a:moveTo>
                  <a:pt x="28461" y="47916"/>
                </a:moveTo>
                <a:cubicBezTo>
                  <a:pt x="18013" y="47916"/>
                  <a:pt x="9007" y="56922"/>
                  <a:pt x="9007" y="67370"/>
                </a:cubicBezTo>
                <a:lnTo>
                  <a:pt x="9007" y="175451"/>
                </a:lnTo>
                <a:cubicBezTo>
                  <a:pt x="9007" y="185899"/>
                  <a:pt x="18013" y="194906"/>
                  <a:pt x="28461" y="194906"/>
                </a:cubicBezTo>
                <a:lnTo>
                  <a:pt x="54040" y="194906"/>
                </a:lnTo>
                <a:lnTo>
                  <a:pt x="54040" y="47916"/>
                </a:lnTo>
                <a:lnTo>
                  <a:pt x="28461" y="47916"/>
                </a:lnTo>
                <a:close/>
                <a:moveTo>
                  <a:pt x="63047" y="9007"/>
                </a:moveTo>
                <a:lnTo>
                  <a:pt x="63047" y="214360"/>
                </a:lnTo>
                <a:cubicBezTo>
                  <a:pt x="63047" y="238138"/>
                  <a:pt x="82502" y="257593"/>
                  <a:pt x="106280" y="257593"/>
                </a:cubicBezTo>
                <a:lnTo>
                  <a:pt x="113485" y="257593"/>
                </a:lnTo>
                <a:cubicBezTo>
                  <a:pt x="106280" y="248226"/>
                  <a:pt x="101956" y="232734"/>
                  <a:pt x="101956" y="214360"/>
                </a:cubicBezTo>
                <a:lnTo>
                  <a:pt x="101956" y="40710"/>
                </a:lnTo>
                <a:cubicBezTo>
                  <a:pt x="101956" y="37828"/>
                  <a:pt x="104118" y="36027"/>
                  <a:pt x="106280" y="36027"/>
                </a:cubicBezTo>
                <a:cubicBezTo>
                  <a:pt x="108801" y="36027"/>
                  <a:pt x="110963" y="37828"/>
                  <a:pt x="110963" y="40710"/>
                </a:cubicBezTo>
                <a:lnTo>
                  <a:pt x="110963" y="214360"/>
                </a:lnTo>
                <a:cubicBezTo>
                  <a:pt x="110963" y="239940"/>
                  <a:pt x="120330" y="257593"/>
                  <a:pt x="128616" y="257593"/>
                </a:cubicBezTo>
                <a:lnTo>
                  <a:pt x="190223" y="257593"/>
                </a:lnTo>
                <a:cubicBezTo>
                  <a:pt x="214361" y="257593"/>
                  <a:pt x="233816" y="238138"/>
                  <a:pt x="233816" y="214360"/>
                </a:cubicBezTo>
                <a:lnTo>
                  <a:pt x="233816" y="201391"/>
                </a:lnTo>
                <a:cubicBezTo>
                  <a:pt x="227331" y="202832"/>
                  <a:pt x="220846" y="203552"/>
                  <a:pt x="214361" y="203552"/>
                </a:cubicBezTo>
                <a:cubicBezTo>
                  <a:pt x="168606" y="203552"/>
                  <a:pt x="131859" y="166805"/>
                  <a:pt x="131859" y="121411"/>
                </a:cubicBezTo>
                <a:cubicBezTo>
                  <a:pt x="131859" y="75656"/>
                  <a:pt x="168606" y="38909"/>
                  <a:pt x="214361" y="38909"/>
                </a:cubicBezTo>
                <a:cubicBezTo>
                  <a:pt x="220846" y="38909"/>
                  <a:pt x="227331" y="39990"/>
                  <a:pt x="233816" y="41431"/>
                </a:cubicBezTo>
                <a:lnTo>
                  <a:pt x="233816" y="9007"/>
                </a:lnTo>
                <a:lnTo>
                  <a:pt x="63047" y="9007"/>
                </a:lnTo>
                <a:close/>
                <a:moveTo>
                  <a:pt x="58724" y="0"/>
                </a:moveTo>
                <a:lnTo>
                  <a:pt x="238139" y="0"/>
                </a:lnTo>
                <a:cubicBezTo>
                  <a:pt x="240661" y="0"/>
                  <a:pt x="242462" y="1801"/>
                  <a:pt x="242462" y="4683"/>
                </a:cubicBezTo>
                <a:lnTo>
                  <a:pt x="242462" y="44313"/>
                </a:lnTo>
                <a:cubicBezTo>
                  <a:pt x="274166" y="55842"/>
                  <a:pt x="296503" y="86105"/>
                  <a:pt x="296503" y="121411"/>
                </a:cubicBezTo>
                <a:cubicBezTo>
                  <a:pt x="296503" y="156717"/>
                  <a:pt x="274166" y="186980"/>
                  <a:pt x="242462" y="198509"/>
                </a:cubicBezTo>
                <a:lnTo>
                  <a:pt x="242462" y="214360"/>
                </a:lnTo>
                <a:cubicBezTo>
                  <a:pt x="242462" y="232014"/>
                  <a:pt x="233456" y="248226"/>
                  <a:pt x="219405" y="257593"/>
                </a:cubicBezTo>
                <a:lnTo>
                  <a:pt x="292180" y="257593"/>
                </a:lnTo>
                <a:cubicBezTo>
                  <a:pt x="294702" y="257593"/>
                  <a:pt x="296503" y="259394"/>
                  <a:pt x="296503" y="261916"/>
                </a:cubicBezTo>
                <a:cubicBezTo>
                  <a:pt x="296503" y="264438"/>
                  <a:pt x="294702" y="266600"/>
                  <a:pt x="292180" y="266600"/>
                </a:cubicBezTo>
                <a:lnTo>
                  <a:pt x="272365" y="266600"/>
                </a:lnTo>
                <a:cubicBezTo>
                  <a:pt x="270203" y="283532"/>
                  <a:pt x="255792" y="296502"/>
                  <a:pt x="238139" y="296502"/>
                </a:cubicBezTo>
                <a:lnTo>
                  <a:pt x="58724" y="296502"/>
                </a:lnTo>
                <a:cubicBezTo>
                  <a:pt x="41071" y="296502"/>
                  <a:pt x="26660" y="283532"/>
                  <a:pt x="24498" y="266600"/>
                </a:cubicBezTo>
                <a:lnTo>
                  <a:pt x="4683" y="266600"/>
                </a:lnTo>
                <a:cubicBezTo>
                  <a:pt x="2161" y="266600"/>
                  <a:pt x="0" y="264438"/>
                  <a:pt x="0" y="261916"/>
                </a:cubicBezTo>
                <a:cubicBezTo>
                  <a:pt x="0" y="259394"/>
                  <a:pt x="2161" y="257593"/>
                  <a:pt x="4683" y="257593"/>
                </a:cubicBezTo>
                <a:lnTo>
                  <a:pt x="77098" y="257593"/>
                </a:lnTo>
                <a:cubicBezTo>
                  <a:pt x="63047" y="248226"/>
                  <a:pt x="54040" y="232014"/>
                  <a:pt x="54040" y="214360"/>
                </a:cubicBezTo>
                <a:lnTo>
                  <a:pt x="54040" y="203552"/>
                </a:lnTo>
                <a:lnTo>
                  <a:pt x="28461" y="203552"/>
                </a:lnTo>
                <a:cubicBezTo>
                  <a:pt x="12609" y="203552"/>
                  <a:pt x="0" y="190943"/>
                  <a:pt x="0" y="175451"/>
                </a:cubicBezTo>
                <a:lnTo>
                  <a:pt x="0" y="67370"/>
                </a:lnTo>
                <a:cubicBezTo>
                  <a:pt x="0" y="51879"/>
                  <a:pt x="12609" y="38909"/>
                  <a:pt x="28461" y="38909"/>
                </a:cubicBezTo>
                <a:lnTo>
                  <a:pt x="54040" y="38909"/>
                </a:lnTo>
                <a:lnTo>
                  <a:pt x="54040" y="4683"/>
                </a:lnTo>
                <a:cubicBezTo>
                  <a:pt x="54040" y="1801"/>
                  <a:pt x="55842" y="0"/>
                  <a:pt x="58724"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3" name="Freeform 953">
            <a:extLst>
              <a:ext uri="{FF2B5EF4-FFF2-40B4-BE49-F238E27FC236}">
                <a16:creationId xmlns:a16="http://schemas.microsoft.com/office/drawing/2014/main" id="{E1797EF6-6C4D-E34D-A35F-C900AAD6A7A3}"/>
              </a:ext>
            </a:extLst>
          </p:cNvPr>
          <p:cNvSpPr>
            <a:spLocks noChangeArrowheads="1"/>
          </p:cNvSpPr>
          <p:nvPr/>
        </p:nvSpPr>
        <p:spPr bwMode="auto">
          <a:xfrm>
            <a:off x="4904112" y="4480549"/>
            <a:ext cx="914410" cy="914410"/>
          </a:xfrm>
          <a:custGeom>
            <a:avLst/>
            <a:gdLst>
              <a:gd name="T0" fmla="*/ 1838704 w 296503"/>
              <a:gd name="T1" fmla="*/ 2347477 h 296502"/>
              <a:gd name="T2" fmla="*/ 2845665 w 296503"/>
              <a:gd name="T3" fmla="*/ 1668826 h 296502"/>
              <a:gd name="T4" fmla="*/ 3140847 w 296503"/>
              <a:gd name="T5" fmla="*/ 2208054 h 296502"/>
              <a:gd name="T6" fmla="*/ 2845665 w 296503"/>
              <a:gd name="T7" fmla="*/ 1668826 h 296502"/>
              <a:gd name="T8" fmla="*/ 1444736 w 296503"/>
              <a:gd name="T9" fmla="*/ 2347477 h 296502"/>
              <a:gd name="T10" fmla="*/ 1885994 w 296503"/>
              <a:gd name="T11" fmla="*/ 1759843 h 296502"/>
              <a:gd name="T12" fmla="*/ 2228755 w 296503"/>
              <a:gd name="T13" fmla="*/ 2347477 h 296502"/>
              <a:gd name="T14" fmla="*/ 1688993 w 296503"/>
              <a:gd name="T15" fmla="*/ 894052 h 296502"/>
              <a:gd name="T16" fmla="*/ 1688993 w 296503"/>
              <a:gd name="T17" fmla="*/ 894052 h 296502"/>
              <a:gd name="T18" fmla="*/ 2991290 w 296503"/>
              <a:gd name="T19" fmla="*/ 1570445 h 296502"/>
              <a:gd name="T20" fmla="*/ 2991290 w 296503"/>
              <a:gd name="T21" fmla="*/ 885600 h 296502"/>
              <a:gd name="T22" fmla="*/ 1720509 w 296503"/>
              <a:gd name="T23" fmla="*/ 792187 h 296502"/>
              <a:gd name="T24" fmla="*/ 2476955 w 296503"/>
              <a:gd name="T25" fmla="*/ 1532627 h 296502"/>
              <a:gd name="T26" fmla="*/ 2279962 w 296503"/>
              <a:gd name="T27" fmla="*/ 2441505 h 296502"/>
              <a:gd name="T28" fmla="*/ 1050752 w 296503"/>
              <a:gd name="T29" fmla="*/ 1532627 h 296502"/>
              <a:gd name="T30" fmla="*/ 873456 w 296503"/>
              <a:gd name="T31" fmla="*/ 1442528 h 296502"/>
              <a:gd name="T32" fmla="*/ 621858 w 296503"/>
              <a:gd name="T33" fmla="*/ 3140865 h 296502"/>
              <a:gd name="T34" fmla="*/ 2747263 w 296503"/>
              <a:gd name="T35" fmla="*/ 834421 h 296502"/>
              <a:gd name="T36" fmla="*/ 3140847 w 296503"/>
              <a:gd name="T37" fmla="*/ 637622 h 296502"/>
              <a:gd name="T38" fmla="*/ 621858 w 296503"/>
              <a:gd name="T39" fmla="*/ 98402 h 296502"/>
              <a:gd name="T40" fmla="*/ 306988 w 296503"/>
              <a:gd name="T41" fmla="*/ 523463 h 296502"/>
              <a:gd name="T42" fmla="*/ 228262 w 296503"/>
              <a:gd name="T43" fmla="*/ 621865 h 296502"/>
              <a:gd name="T44" fmla="*/ 362085 w 296503"/>
              <a:gd name="T45" fmla="*/ 1098112 h 296502"/>
              <a:gd name="T46" fmla="*/ 228262 w 296503"/>
              <a:gd name="T47" fmla="*/ 1570445 h 296502"/>
              <a:gd name="T48" fmla="*/ 306988 w 296503"/>
              <a:gd name="T49" fmla="*/ 1668826 h 296502"/>
              <a:gd name="T50" fmla="*/ 306988 w 296503"/>
              <a:gd name="T51" fmla="*/ 2093919 h 296502"/>
              <a:gd name="T52" fmla="*/ 228262 w 296503"/>
              <a:gd name="T53" fmla="*/ 2192322 h 296502"/>
              <a:gd name="T54" fmla="*/ 362085 w 296503"/>
              <a:gd name="T55" fmla="*/ 2664631 h 296502"/>
              <a:gd name="T56" fmla="*/ 228262 w 296503"/>
              <a:gd name="T57" fmla="*/ 3140865 h 296502"/>
              <a:gd name="T58" fmla="*/ 228262 w 296503"/>
              <a:gd name="T59" fmla="*/ 98402 h 296502"/>
              <a:gd name="T60" fmla="*/ 3239249 w 296503"/>
              <a:gd name="T61" fmla="*/ 247983 h 296502"/>
              <a:gd name="T62" fmla="*/ 3239249 w 296503"/>
              <a:gd name="T63" fmla="*/ 1031228 h 296502"/>
              <a:gd name="T64" fmla="*/ 3239249 w 296503"/>
              <a:gd name="T65" fmla="*/ 1814466 h 296502"/>
              <a:gd name="T66" fmla="*/ 2845665 w 296503"/>
              <a:gd name="T67" fmla="*/ 2452099 h 296502"/>
              <a:gd name="T68" fmla="*/ 177127 w 296503"/>
              <a:gd name="T69" fmla="*/ 3239269 h 296502"/>
              <a:gd name="T70" fmla="*/ 47214 w 296503"/>
              <a:gd name="T71" fmla="*/ 2715797 h 296502"/>
              <a:gd name="T72" fmla="*/ 129873 w 296503"/>
              <a:gd name="T73" fmla="*/ 2617393 h 296502"/>
              <a:gd name="T74" fmla="*/ 0 w 296503"/>
              <a:gd name="T75" fmla="*/ 2145087 h 296502"/>
              <a:gd name="T76" fmla="*/ 129873 w 296503"/>
              <a:gd name="T77" fmla="*/ 1668826 h 296502"/>
              <a:gd name="T78" fmla="*/ 47214 w 296503"/>
              <a:gd name="T79" fmla="*/ 1570445 h 296502"/>
              <a:gd name="T80" fmla="*/ 47214 w 296503"/>
              <a:gd name="T81" fmla="*/ 1145363 h 296502"/>
              <a:gd name="T82" fmla="*/ 129873 w 296503"/>
              <a:gd name="T83" fmla="*/ 1046960 h 296502"/>
              <a:gd name="T84" fmla="*/ 0 w 296503"/>
              <a:gd name="T85" fmla="*/ 570723 h 296502"/>
              <a:gd name="T86" fmla="*/ 129873 w 296503"/>
              <a:gd name="T87" fmla="*/ 51191 h 2965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6503" h="296502">
                <a:moveTo>
                  <a:pt x="140898" y="170049"/>
                </a:moveTo>
                <a:lnTo>
                  <a:pt x="140898" y="214872"/>
                </a:lnTo>
                <a:lnTo>
                  <a:pt x="168305" y="214872"/>
                </a:lnTo>
                <a:lnTo>
                  <a:pt x="168305" y="170049"/>
                </a:lnTo>
                <a:lnTo>
                  <a:pt x="140898" y="170049"/>
                </a:lnTo>
                <a:close/>
                <a:moveTo>
                  <a:pt x="260476" y="152754"/>
                </a:moveTo>
                <a:lnTo>
                  <a:pt x="260476" y="215802"/>
                </a:lnTo>
                <a:lnTo>
                  <a:pt x="273806" y="215802"/>
                </a:lnTo>
                <a:cubicBezTo>
                  <a:pt x="281372" y="215802"/>
                  <a:pt x="287496" y="209677"/>
                  <a:pt x="287496" y="202111"/>
                </a:cubicBezTo>
                <a:lnTo>
                  <a:pt x="287496" y="166084"/>
                </a:lnTo>
                <a:cubicBezTo>
                  <a:pt x="287496" y="158879"/>
                  <a:pt x="281372" y="152754"/>
                  <a:pt x="273806" y="152754"/>
                </a:cubicBezTo>
                <a:lnTo>
                  <a:pt x="260476" y="152754"/>
                </a:lnTo>
                <a:close/>
                <a:moveTo>
                  <a:pt x="104835" y="140286"/>
                </a:moveTo>
                <a:lnTo>
                  <a:pt x="104835" y="214872"/>
                </a:lnTo>
                <a:lnTo>
                  <a:pt x="132243" y="214872"/>
                </a:lnTo>
                <a:lnTo>
                  <a:pt x="132243" y="165387"/>
                </a:lnTo>
                <a:cubicBezTo>
                  <a:pt x="132243" y="163236"/>
                  <a:pt x="134046" y="161084"/>
                  <a:pt x="136570" y="161084"/>
                </a:cubicBezTo>
                <a:lnTo>
                  <a:pt x="172633" y="161084"/>
                </a:lnTo>
                <a:cubicBezTo>
                  <a:pt x="175157" y="161084"/>
                  <a:pt x="176960" y="163236"/>
                  <a:pt x="176960" y="165387"/>
                </a:cubicBezTo>
                <a:lnTo>
                  <a:pt x="176960" y="214872"/>
                </a:lnTo>
                <a:lnTo>
                  <a:pt x="204007" y="214872"/>
                </a:lnTo>
                <a:lnTo>
                  <a:pt x="204007" y="140286"/>
                </a:lnTo>
                <a:lnTo>
                  <a:pt x="104835" y="140286"/>
                </a:lnTo>
                <a:close/>
                <a:moveTo>
                  <a:pt x="154601" y="81836"/>
                </a:moveTo>
                <a:lnTo>
                  <a:pt x="95098" y="131321"/>
                </a:lnTo>
                <a:lnTo>
                  <a:pt x="214105" y="131321"/>
                </a:lnTo>
                <a:lnTo>
                  <a:pt x="154601" y="81836"/>
                </a:lnTo>
                <a:close/>
                <a:moveTo>
                  <a:pt x="260476" y="81061"/>
                </a:moveTo>
                <a:lnTo>
                  <a:pt x="260476" y="143748"/>
                </a:lnTo>
                <a:lnTo>
                  <a:pt x="273806" y="143748"/>
                </a:lnTo>
                <a:cubicBezTo>
                  <a:pt x="281372" y="143748"/>
                  <a:pt x="287496" y="137983"/>
                  <a:pt x="287496" y="130057"/>
                </a:cubicBezTo>
                <a:lnTo>
                  <a:pt x="287496" y="94391"/>
                </a:lnTo>
                <a:cubicBezTo>
                  <a:pt x="287496" y="87185"/>
                  <a:pt x="281372" y="81061"/>
                  <a:pt x="273806" y="81061"/>
                </a:cubicBezTo>
                <a:lnTo>
                  <a:pt x="260476" y="81061"/>
                </a:lnTo>
                <a:close/>
                <a:moveTo>
                  <a:pt x="151716" y="72513"/>
                </a:moveTo>
                <a:cubicBezTo>
                  <a:pt x="153159" y="71437"/>
                  <a:pt x="155683" y="71437"/>
                  <a:pt x="157486" y="72513"/>
                </a:cubicBezTo>
                <a:lnTo>
                  <a:pt x="229251" y="132039"/>
                </a:lnTo>
                <a:cubicBezTo>
                  <a:pt x="230693" y="133473"/>
                  <a:pt x="231415" y="135624"/>
                  <a:pt x="230693" y="137417"/>
                </a:cubicBezTo>
                <a:cubicBezTo>
                  <a:pt x="229972" y="138852"/>
                  <a:pt x="228169" y="140286"/>
                  <a:pt x="226726" y="140286"/>
                </a:cubicBezTo>
                <a:lnTo>
                  <a:pt x="213023" y="140286"/>
                </a:lnTo>
                <a:lnTo>
                  <a:pt x="213023" y="219175"/>
                </a:lnTo>
                <a:cubicBezTo>
                  <a:pt x="213023" y="221686"/>
                  <a:pt x="210859" y="223479"/>
                  <a:pt x="208695" y="223479"/>
                </a:cubicBezTo>
                <a:lnTo>
                  <a:pt x="100508" y="223479"/>
                </a:lnTo>
                <a:cubicBezTo>
                  <a:pt x="97983" y="223479"/>
                  <a:pt x="96180" y="221686"/>
                  <a:pt x="96180" y="219175"/>
                </a:cubicBezTo>
                <a:lnTo>
                  <a:pt x="96180" y="140286"/>
                </a:lnTo>
                <a:lnTo>
                  <a:pt x="82476" y="140286"/>
                </a:lnTo>
                <a:cubicBezTo>
                  <a:pt x="80673" y="140286"/>
                  <a:pt x="78870" y="138852"/>
                  <a:pt x="78149" y="137417"/>
                </a:cubicBezTo>
                <a:cubicBezTo>
                  <a:pt x="77788" y="135624"/>
                  <a:pt x="78149" y="133473"/>
                  <a:pt x="79952" y="132039"/>
                </a:cubicBezTo>
                <a:lnTo>
                  <a:pt x="151716" y="72513"/>
                </a:lnTo>
                <a:close/>
                <a:moveTo>
                  <a:pt x="56923" y="9007"/>
                </a:moveTo>
                <a:lnTo>
                  <a:pt x="56923" y="287495"/>
                </a:lnTo>
                <a:lnTo>
                  <a:pt x="238139" y="287495"/>
                </a:lnTo>
                <a:cubicBezTo>
                  <a:pt x="245345" y="287495"/>
                  <a:pt x="251469" y="281371"/>
                  <a:pt x="251469" y="274165"/>
                </a:cubicBezTo>
                <a:lnTo>
                  <a:pt x="251469" y="76377"/>
                </a:lnTo>
                <a:cubicBezTo>
                  <a:pt x="251469" y="73855"/>
                  <a:pt x="253270" y="71694"/>
                  <a:pt x="255792" y="71694"/>
                </a:cubicBezTo>
                <a:lnTo>
                  <a:pt x="273806" y="71694"/>
                </a:lnTo>
                <a:cubicBezTo>
                  <a:pt x="281372" y="71694"/>
                  <a:pt x="287496" y="65929"/>
                  <a:pt x="287496" y="58364"/>
                </a:cubicBezTo>
                <a:lnTo>
                  <a:pt x="287496" y="22697"/>
                </a:lnTo>
                <a:cubicBezTo>
                  <a:pt x="287496" y="15131"/>
                  <a:pt x="281372" y="9007"/>
                  <a:pt x="273806" y="9007"/>
                </a:cubicBezTo>
                <a:lnTo>
                  <a:pt x="56923" y="9007"/>
                </a:lnTo>
                <a:close/>
                <a:moveTo>
                  <a:pt x="20896" y="9007"/>
                </a:moveTo>
                <a:lnTo>
                  <a:pt x="20896" y="47916"/>
                </a:lnTo>
                <a:lnTo>
                  <a:pt x="28101" y="47916"/>
                </a:lnTo>
                <a:cubicBezTo>
                  <a:pt x="30623" y="47916"/>
                  <a:pt x="33145" y="50078"/>
                  <a:pt x="33145" y="52239"/>
                </a:cubicBezTo>
                <a:cubicBezTo>
                  <a:pt x="33145" y="54761"/>
                  <a:pt x="30623" y="56923"/>
                  <a:pt x="28101" y="56923"/>
                </a:cubicBezTo>
                <a:lnTo>
                  <a:pt x="20896" y="56923"/>
                </a:lnTo>
                <a:lnTo>
                  <a:pt x="20896" y="95832"/>
                </a:lnTo>
                <a:lnTo>
                  <a:pt x="28101" y="95832"/>
                </a:lnTo>
                <a:cubicBezTo>
                  <a:pt x="30623" y="95832"/>
                  <a:pt x="33145" y="97993"/>
                  <a:pt x="33145" y="100515"/>
                </a:cubicBezTo>
                <a:cubicBezTo>
                  <a:pt x="33145" y="103037"/>
                  <a:pt x="30623" y="104839"/>
                  <a:pt x="28101" y="104839"/>
                </a:cubicBezTo>
                <a:lnTo>
                  <a:pt x="20896" y="104839"/>
                </a:lnTo>
                <a:lnTo>
                  <a:pt x="20896" y="143748"/>
                </a:lnTo>
                <a:lnTo>
                  <a:pt x="28101" y="143748"/>
                </a:lnTo>
                <a:cubicBezTo>
                  <a:pt x="30623" y="143748"/>
                  <a:pt x="33145" y="145909"/>
                  <a:pt x="33145" y="148071"/>
                </a:cubicBezTo>
                <a:cubicBezTo>
                  <a:pt x="33145" y="150593"/>
                  <a:pt x="30623" y="152754"/>
                  <a:pt x="28101" y="152754"/>
                </a:cubicBezTo>
                <a:lnTo>
                  <a:pt x="20896" y="152754"/>
                </a:lnTo>
                <a:lnTo>
                  <a:pt x="20896" y="191663"/>
                </a:lnTo>
                <a:lnTo>
                  <a:pt x="28101" y="191663"/>
                </a:lnTo>
                <a:cubicBezTo>
                  <a:pt x="30623" y="191663"/>
                  <a:pt x="33145" y="193825"/>
                  <a:pt x="33145" y="196347"/>
                </a:cubicBezTo>
                <a:cubicBezTo>
                  <a:pt x="33145" y="198869"/>
                  <a:pt x="30623" y="200670"/>
                  <a:pt x="28101" y="200670"/>
                </a:cubicBezTo>
                <a:lnTo>
                  <a:pt x="20896" y="200670"/>
                </a:lnTo>
                <a:lnTo>
                  <a:pt x="20896" y="239579"/>
                </a:lnTo>
                <a:lnTo>
                  <a:pt x="28101" y="239579"/>
                </a:lnTo>
                <a:cubicBezTo>
                  <a:pt x="30623" y="239579"/>
                  <a:pt x="33145" y="241741"/>
                  <a:pt x="33145" y="243903"/>
                </a:cubicBezTo>
                <a:cubicBezTo>
                  <a:pt x="33145" y="246424"/>
                  <a:pt x="30623" y="248586"/>
                  <a:pt x="28101" y="248586"/>
                </a:cubicBezTo>
                <a:lnTo>
                  <a:pt x="20896" y="248586"/>
                </a:lnTo>
                <a:lnTo>
                  <a:pt x="20896" y="287495"/>
                </a:lnTo>
                <a:lnTo>
                  <a:pt x="47916" y="287495"/>
                </a:lnTo>
                <a:lnTo>
                  <a:pt x="47916" y="9007"/>
                </a:lnTo>
                <a:lnTo>
                  <a:pt x="20896" y="9007"/>
                </a:lnTo>
                <a:close/>
                <a:moveTo>
                  <a:pt x="16212" y="0"/>
                </a:moveTo>
                <a:lnTo>
                  <a:pt x="273806" y="0"/>
                </a:lnTo>
                <a:cubicBezTo>
                  <a:pt x="286415" y="0"/>
                  <a:pt x="296503" y="10088"/>
                  <a:pt x="296503" y="22697"/>
                </a:cubicBezTo>
                <a:lnTo>
                  <a:pt x="296503" y="58364"/>
                </a:lnTo>
                <a:cubicBezTo>
                  <a:pt x="296503" y="65929"/>
                  <a:pt x="292900" y="72054"/>
                  <a:pt x="287136" y="76377"/>
                </a:cubicBezTo>
                <a:cubicBezTo>
                  <a:pt x="292900" y="80700"/>
                  <a:pt x="296503" y="87185"/>
                  <a:pt x="296503" y="94391"/>
                </a:cubicBezTo>
                <a:lnTo>
                  <a:pt x="296503" y="130057"/>
                </a:lnTo>
                <a:cubicBezTo>
                  <a:pt x="296503" y="137623"/>
                  <a:pt x="292900" y="144108"/>
                  <a:pt x="287136" y="148071"/>
                </a:cubicBezTo>
                <a:cubicBezTo>
                  <a:pt x="292900" y="152394"/>
                  <a:pt x="296503" y="158879"/>
                  <a:pt x="296503" y="166084"/>
                </a:cubicBezTo>
                <a:lnTo>
                  <a:pt x="296503" y="202111"/>
                </a:lnTo>
                <a:cubicBezTo>
                  <a:pt x="296503" y="214721"/>
                  <a:pt x="286415" y="224448"/>
                  <a:pt x="273806" y="224448"/>
                </a:cubicBezTo>
                <a:lnTo>
                  <a:pt x="260476" y="224448"/>
                </a:lnTo>
                <a:lnTo>
                  <a:pt x="260476" y="274165"/>
                </a:lnTo>
                <a:cubicBezTo>
                  <a:pt x="260476" y="286414"/>
                  <a:pt x="250388" y="296502"/>
                  <a:pt x="238139" y="296502"/>
                </a:cubicBezTo>
                <a:lnTo>
                  <a:pt x="16212" y="296502"/>
                </a:lnTo>
                <a:cubicBezTo>
                  <a:pt x="14051" y="296502"/>
                  <a:pt x="11889" y="294340"/>
                  <a:pt x="11889" y="292179"/>
                </a:cubicBezTo>
                <a:lnTo>
                  <a:pt x="11889" y="248586"/>
                </a:lnTo>
                <a:lnTo>
                  <a:pt x="4323" y="248586"/>
                </a:lnTo>
                <a:cubicBezTo>
                  <a:pt x="2162" y="248586"/>
                  <a:pt x="0" y="246424"/>
                  <a:pt x="0" y="243903"/>
                </a:cubicBezTo>
                <a:cubicBezTo>
                  <a:pt x="0" y="241741"/>
                  <a:pt x="2162" y="239579"/>
                  <a:pt x="4323" y="239579"/>
                </a:cubicBezTo>
                <a:lnTo>
                  <a:pt x="11889" y="239579"/>
                </a:lnTo>
                <a:lnTo>
                  <a:pt x="11889" y="200670"/>
                </a:lnTo>
                <a:lnTo>
                  <a:pt x="4323" y="200670"/>
                </a:lnTo>
                <a:cubicBezTo>
                  <a:pt x="2162" y="200670"/>
                  <a:pt x="0" y="198869"/>
                  <a:pt x="0" y="196347"/>
                </a:cubicBezTo>
                <a:cubicBezTo>
                  <a:pt x="0" y="193825"/>
                  <a:pt x="2162" y="191663"/>
                  <a:pt x="4323" y="191663"/>
                </a:cubicBezTo>
                <a:lnTo>
                  <a:pt x="11889" y="191663"/>
                </a:lnTo>
                <a:lnTo>
                  <a:pt x="11889" y="152754"/>
                </a:lnTo>
                <a:lnTo>
                  <a:pt x="4323" y="152754"/>
                </a:lnTo>
                <a:cubicBezTo>
                  <a:pt x="2162" y="152754"/>
                  <a:pt x="0" y="150593"/>
                  <a:pt x="0" y="148071"/>
                </a:cubicBezTo>
                <a:cubicBezTo>
                  <a:pt x="0" y="145909"/>
                  <a:pt x="2162" y="143748"/>
                  <a:pt x="4323" y="143748"/>
                </a:cubicBezTo>
                <a:lnTo>
                  <a:pt x="11889" y="143748"/>
                </a:lnTo>
                <a:lnTo>
                  <a:pt x="11889" y="104839"/>
                </a:lnTo>
                <a:lnTo>
                  <a:pt x="4323" y="104839"/>
                </a:lnTo>
                <a:cubicBezTo>
                  <a:pt x="2162" y="104839"/>
                  <a:pt x="0" y="103037"/>
                  <a:pt x="0" y="100515"/>
                </a:cubicBezTo>
                <a:cubicBezTo>
                  <a:pt x="0" y="97993"/>
                  <a:pt x="2162" y="95832"/>
                  <a:pt x="4323" y="95832"/>
                </a:cubicBezTo>
                <a:lnTo>
                  <a:pt x="11889" y="95832"/>
                </a:lnTo>
                <a:lnTo>
                  <a:pt x="11889" y="56923"/>
                </a:lnTo>
                <a:lnTo>
                  <a:pt x="4323" y="56923"/>
                </a:lnTo>
                <a:cubicBezTo>
                  <a:pt x="2162" y="56923"/>
                  <a:pt x="0" y="54761"/>
                  <a:pt x="0" y="52239"/>
                </a:cubicBezTo>
                <a:cubicBezTo>
                  <a:pt x="0" y="50078"/>
                  <a:pt x="2162" y="47916"/>
                  <a:pt x="4323" y="47916"/>
                </a:cubicBezTo>
                <a:lnTo>
                  <a:pt x="11889" y="47916"/>
                </a:lnTo>
                <a:lnTo>
                  <a:pt x="11889" y="4684"/>
                </a:lnTo>
                <a:cubicBezTo>
                  <a:pt x="11889" y="1801"/>
                  <a:pt x="14051" y="0"/>
                  <a:pt x="1621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4" name="Freeform 954">
            <a:extLst>
              <a:ext uri="{FF2B5EF4-FFF2-40B4-BE49-F238E27FC236}">
                <a16:creationId xmlns:a16="http://schemas.microsoft.com/office/drawing/2014/main" id="{11FEFA8D-F474-1E47-A20C-5670E1FA0194}"/>
              </a:ext>
            </a:extLst>
          </p:cNvPr>
          <p:cNvSpPr>
            <a:spLocks noChangeArrowheads="1"/>
          </p:cNvSpPr>
          <p:nvPr/>
        </p:nvSpPr>
        <p:spPr bwMode="auto">
          <a:xfrm>
            <a:off x="5528224" y="5943587"/>
            <a:ext cx="914408" cy="914410"/>
          </a:xfrm>
          <a:custGeom>
            <a:avLst/>
            <a:gdLst>
              <a:gd name="T0" fmla="*/ 1903751 w 296503"/>
              <a:gd name="T1" fmla="*/ 2879004 h 296502"/>
              <a:gd name="T2" fmla="*/ 1612911 w 296503"/>
              <a:gd name="T3" fmla="*/ 2879004 h 296502"/>
              <a:gd name="T4" fmla="*/ 1318086 w 296503"/>
              <a:gd name="T5" fmla="*/ 2879004 h 296502"/>
              <a:gd name="T6" fmla="*/ 745752 w 296503"/>
              <a:gd name="T7" fmla="*/ 2879004 h 296502"/>
              <a:gd name="T8" fmla="*/ 466185 w 296503"/>
              <a:gd name="T9" fmla="*/ 2879004 h 296502"/>
              <a:gd name="T10" fmla="*/ 1903751 w 296503"/>
              <a:gd name="T11" fmla="*/ 2618840 h 296502"/>
              <a:gd name="T12" fmla="*/ 1612911 w 296503"/>
              <a:gd name="T13" fmla="*/ 2618840 h 296502"/>
              <a:gd name="T14" fmla="*/ 1318086 w 296503"/>
              <a:gd name="T15" fmla="*/ 2618840 h 296502"/>
              <a:gd name="T16" fmla="*/ 745752 w 296503"/>
              <a:gd name="T17" fmla="*/ 2618840 h 296502"/>
              <a:gd name="T18" fmla="*/ 466185 w 296503"/>
              <a:gd name="T19" fmla="*/ 2618840 h 296502"/>
              <a:gd name="T20" fmla="*/ 1903751 w 296503"/>
              <a:gd name="T21" fmla="*/ 2358694 h 296502"/>
              <a:gd name="T22" fmla="*/ 1612911 w 296503"/>
              <a:gd name="T23" fmla="*/ 2358694 h 296502"/>
              <a:gd name="T24" fmla="*/ 1318086 w 296503"/>
              <a:gd name="T25" fmla="*/ 2358694 h 296502"/>
              <a:gd name="T26" fmla="*/ 745752 w 296503"/>
              <a:gd name="T27" fmla="*/ 2358694 h 296502"/>
              <a:gd name="T28" fmla="*/ 466185 w 296503"/>
              <a:gd name="T29" fmla="*/ 2358694 h 296502"/>
              <a:gd name="T30" fmla="*/ 1903751 w 296503"/>
              <a:gd name="T31" fmla="*/ 2098547 h 296502"/>
              <a:gd name="T32" fmla="*/ 1612911 w 296503"/>
              <a:gd name="T33" fmla="*/ 2098547 h 296502"/>
              <a:gd name="T34" fmla="*/ 1318086 w 296503"/>
              <a:gd name="T35" fmla="*/ 2098547 h 296502"/>
              <a:gd name="T36" fmla="*/ 745752 w 296503"/>
              <a:gd name="T37" fmla="*/ 2098547 h 296502"/>
              <a:gd name="T38" fmla="*/ 466185 w 296503"/>
              <a:gd name="T39" fmla="*/ 2098547 h 296502"/>
              <a:gd name="T40" fmla="*/ 1903751 w 296503"/>
              <a:gd name="T41" fmla="*/ 1821050 h 296502"/>
              <a:gd name="T42" fmla="*/ 1612911 w 296503"/>
              <a:gd name="T43" fmla="*/ 1821050 h 296502"/>
              <a:gd name="T44" fmla="*/ 1318086 w 296503"/>
              <a:gd name="T45" fmla="*/ 1821050 h 296502"/>
              <a:gd name="T46" fmla="*/ 745752 w 296503"/>
              <a:gd name="T47" fmla="*/ 1821050 h 296502"/>
              <a:gd name="T48" fmla="*/ 466185 w 296503"/>
              <a:gd name="T49" fmla="*/ 1821050 h 296502"/>
              <a:gd name="T50" fmla="*/ 1903751 w 296503"/>
              <a:gd name="T51" fmla="*/ 1578244 h 296502"/>
              <a:gd name="T52" fmla="*/ 1612911 w 296503"/>
              <a:gd name="T53" fmla="*/ 1578244 h 296502"/>
              <a:gd name="T54" fmla="*/ 1318086 w 296503"/>
              <a:gd name="T55" fmla="*/ 1578244 h 296502"/>
              <a:gd name="T56" fmla="*/ 745752 w 296503"/>
              <a:gd name="T57" fmla="*/ 1578244 h 296502"/>
              <a:gd name="T58" fmla="*/ 466185 w 296503"/>
              <a:gd name="T59" fmla="*/ 1578244 h 296502"/>
              <a:gd name="T60" fmla="*/ 1903751 w 296503"/>
              <a:gd name="T61" fmla="*/ 1318097 h 296502"/>
              <a:gd name="T62" fmla="*/ 1612911 w 296503"/>
              <a:gd name="T63" fmla="*/ 1318097 h 296502"/>
              <a:gd name="T64" fmla="*/ 1318086 w 296503"/>
              <a:gd name="T65" fmla="*/ 1318097 h 296502"/>
              <a:gd name="T66" fmla="*/ 745752 w 296503"/>
              <a:gd name="T67" fmla="*/ 1318097 h 296502"/>
              <a:gd name="T68" fmla="*/ 466185 w 296503"/>
              <a:gd name="T69" fmla="*/ 1318097 h 296502"/>
              <a:gd name="T70" fmla="*/ 2762988 w 296503"/>
              <a:gd name="T71" fmla="*/ 1601927 h 296502"/>
              <a:gd name="T72" fmla="*/ 2762988 w 296503"/>
              <a:gd name="T73" fmla="*/ 1932548 h 296502"/>
              <a:gd name="T74" fmla="*/ 2762988 w 296503"/>
              <a:gd name="T75" fmla="*/ 2255303 h 296502"/>
              <a:gd name="T76" fmla="*/ 2762988 w 296503"/>
              <a:gd name="T77" fmla="*/ 2585906 h 296502"/>
              <a:gd name="T78" fmla="*/ 2762988 w 296503"/>
              <a:gd name="T79" fmla="*/ 2912589 h 296502"/>
              <a:gd name="T80" fmla="*/ 2259190 w 296503"/>
              <a:gd name="T81" fmla="*/ 1279188 h 296502"/>
              <a:gd name="T82" fmla="*/ 1903751 w 296503"/>
              <a:gd name="T83" fmla="*/ 1040610 h 296502"/>
              <a:gd name="T84" fmla="*/ 1612911 w 296503"/>
              <a:gd name="T85" fmla="*/ 1040610 h 296502"/>
              <a:gd name="T86" fmla="*/ 1318086 w 296503"/>
              <a:gd name="T87" fmla="*/ 1040610 h 296502"/>
              <a:gd name="T88" fmla="*/ 745752 w 296503"/>
              <a:gd name="T89" fmla="*/ 1040610 h 296502"/>
              <a:gd name="T90" fmla="*/ 466185 w 296503"/>
              <a:gd name="T91" fmla="*/ 1040610 h 296502"/>
              <a:gd name="T92" fmla="*/ 228262 w 296503"/>
              <a:gd name="T93" fmla="*/ 885600 h 296502"/>
              <a:gd name="T94" fmla="*/ 1903751 w 296503"/>
              <a:gd name="T95" fmla="*/ 780449 h 296502"/>
              <a:gd name="T96" fmla="*/ 1612911 w 296503"/>
              <a:gd name="T97" fmla="*/ 780449 h 296502"/>
              <a:gd name="T98" fmla="*/ 1318086 w 296503"/>
              <a:gd name="T99" fmla="*/ 780449 h 296502"/>
              <a:gd name="T100" fmla="*/ 1903751 w 296503"/>
              <a:gd name="T101" fmla="*/ 520307 h 296502"/>
              <a:gd name="T102" fmla="*/ 1612911 w 296503"/>
              <a:gd name="T103" fmla="*/ 520307 h 296502"/>
              <a:gd name="T104" fmla="*/ 1318086 w 296503"/>
              <a:gd name="T105" fmla="*/ 520307 h 296502"/>
              <a:gd name="T106" fmla="*/ 1903751 w 296503"/>
              <a:gd name="T107" fmla="*/ 260146 h 296502"/>
              <a:gd name="T108" fmla="*/ 1612911 w 296503"/>
              <a:gd name="T109" fmla="*/ 260146 h 296502"/>
              <a:gd name="T110" fmla="*/ 1318086 w 296503"/>
              <a:gd name="T111" fmla="*/ 260146 h 296502"/>
              <a:gd name="T112" fmla="*/ 1082377 w 296503"/>
              <a:gd name="T113" fmla="*/ 98402 h 296502"/>
              <a:gd name="T114" fmla="*/ 2259190 w 296503"/>
              <a:gd name="T115" fmla="*/ 98402 h 296502"/>
              <a:gd name="T116" fmla="*/ 3109349 w 296503"/>
              <a:gd name="T117" fmla="*/ 1279188 h 296502"/>
              <a:gd name="T118" fmla="*/ 51187 w 296503"/>
              <a:gd name="T119" fmla="*/ 3239269 h 296502"/>
              <a:gd name="T120" fmla="*/ 51187 w 296503"/>
              <a:gd name="T121" fmla="*/ 885600 h 296502"/>
              <a:gd name="T122" fmla="*/ 901317 w 296503"/>
              <a:gd name="T123" fmla="*/ 98402 h 2965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6503" h="296502">
                <a:moveTo>
                  <a:pt x="174259" y="263525"/>
                </a:moveTo>
                <a:cubicBezTo>
                  <a:pt x="176824" y="263525"/>
                  <a:pt x="179022" y="265357"/>
                  <a:pt x="179022" y="267921"/>
                </a:cubicBezTo>
                <a:cubicBezTo>
                  <a:pt x="179022" y="270486"/>
                  <a:pt x="176824" y="272684"/>
                  <a:pt x="174259" y="272684"/>
                </a:cubicBezTo>
                <a:cubicBezTo>
                  <a:pt x="172061" y="272684"/>
                  <a:pt x="169863" y="270486"/>
                  <a:pt x="169863" y="267921"/>
                </a:cubicBezTo>
                <a:cubicBezTo>
                  <a:pt x="169863" y="265357"/>
                  <a:pt x="172061" y="263525"/>
                  <a:pt x="174259" y="263525"/>
                </a:cubicBezTo>
                <a:close/>
                <a:moveTo>
                  <a:pt x="147638" y="263525"/>
                </a:moveTo>
                <a:cubicBezTo>
                  <a:pt x="150202" y="263525"/>
                  <a:pt x="152034" y="265357"/>
                  <a:pt x="152034" y="267921"/>
                </a:cubicBezTo>
                <a:cubicBezTo>
                  <a:pt x="152034" y="270486"/>
                  <a:pt x="150202" y="272684"/>
                  <a:pt x="147638" y="272684"/>
                </a:cubicBezTo>
                <a:cubicBezTo>
                  <a:pt x="144707" y="272684"/>
                  <a:pt x="142875" y="270486"/>
                  <a:pt x="142875" y="267921"/>
                </a:cubicBezTo>
                <a:cubicBezTo>
                  <a:pt x="142875" y="265357"/>
                  <a:pt x="144707" y="263525"/>
                  <a:pt x="147638" y="263525"/>
                </a:cubicBezTo>
                <a:close/>
                <a:moveTo>
                  <a:pt x="120651" y="263525"/>
                </a:moveTo>
                <a:cubicBezTo>
                  <a:pt x="122849" y="263525"/>
                  <a:pt x="125047" y="265357"/>
                  <a:pt x="125047" y="267921"/>
                </a:cubicBezTo>
                <a:cubicBezTo>
                  <a:pt x="125047" y="270486"/>
                  <a:pt x="122849" y="272684"/>
                  <a:pt x="120651" y="272684"/>
                </a:cubicBezTo>
                <a:cubicBezTo>
                  <a:pt x="118086" y="272684"/>
                  <a:pt x="115888" y="270486"/>
                  <a:pt x="115888" y="267921"/>
                </a:cubicBezTo>
                <a:cubicBezTo>
                  <a:pt x="115888" y="265357"/>
                  <a:pt x="118086" y="263525"/>
                  <a:pt x="120651" y="263525"/>
                </a:cubicBezTo>
                <a:close/>
                <a:moveTo>
                  <a:pt x="68263" y="263525"/>
                </a:moveTo>
                <a:cubicBezTo>
                  <a:pt x="70827" y="263525"/>
                  <a:pt x="72659" y="265357"/>
                  <a:pt x="72659" y="267921"/>
                </a:cubicBezTo>
                <a:cubicBezTo>
                  <a:pt x="72659" y="270486"/>
                  <a:pt x="70827" y="272684"/>
                  <a:pt x="68263" y="272684"/>
                </a:cubicBezTo>
                <a:cubicBezTo>
                  <a:pt x="65698" y="272684"/>
                  <a:pt x="63500" y="270486"/>
                  <a:pt x="63500" y="267921"/>
                </a:cubicBezTo>
                <a:cubicBezTo>
                  <a:pt x="63500" y="265357"/>
                  <a:pt x="65698" y="263525"/>
                  <a:pt x="68263" y="263525"/>
                </a:cubicBezTo>
                <a:close/>
                <a:moveTo>
                  <a:pt x="42672" y="263525"/>
                </a:moveTo>
                <a:cubicBezTo>
                  <a:pt x="45339" y="263525"/>
                  <a:pt x="47244" y="265357"/>
                  <a:pt x="47244" y="267921"/>
                </a:cubicBezTo>
                <a:cubicBezTo>
                  <a:pt x="47244" y="270486"/>
                  <a:pt x="45339" y="272684"/>
                  <a:pt x="42672" y="272684"/>
                </a:cubicBezTo>
                <a:cubicBezTo>
                  <a:pt x="40005" y="272684"/>
                  <a:pt x="38100" y="270486"/>
                  <a:pt x="38100" y="267921"/>
                </a:cubicBezTo>
                <a:cubicBezTo>
                  <a:pt x="38100" y="265357"/>
                  <a:pt x="40005" y="263525"/>
                  <a:pt x="42672" y="263525"/>
                </a:cubicBezTo>
                <a:close/>
                <a:moveTo>
                  <a:pt x="174259" y="239712"/>
                </a:moveTo>
                <a:cubicBezTo>
                  <a:pt x="176824" y="239712"/>
                  <a:pt x="179022" y="241910"/>
                  <a:pt x="179022" y="244108"/>
                </a:cubicBezTo>
                <a:cubicBezTo>
                  <a:pt x="179022" y="246673"/>
                  <a:pt x="176824" y="248871"/>
                  <a:pt x="174259" y="248871"/>
                </a:cubicBezTo>
                <a:cubicBezTo>
                  <a:pt x="172061" y="248871"/>
                  <a:pt x="169863" y="246673"/>
                  <a:pt x="169863" y="244108"/>
                </a:cubicBezTo>
                <a:cubicBezTo>
                  <a:pt x="169863" y="241910"/>
                  <a:pt x="172061" y="239712"/>
                  <a:pt x="174259" y="239712"/>
                </a:cubicBezTo>
                <a:close/>
                <a:moveTo>
                  <a:pt x="147638" y="239712"/>
                </a:moveTo>
                <a:cubicBezTo>
                  <a:pt x="150202" y="239712"/>
                  <a:pt x="152034" y="241910"/>
                  <a:pt x="152034" y="244108"/>
                </a:cubicBezTo>
                <a:cubicBezTo>
                  <a:pt x="152034" y="246673"/>
                  <a:pt x="150202" y="248871"/>
                  <a:pt x="147638" y="248871"/>
                </a:cubicBezTo>
                <a:cubicBezTo>
                  <a:pt x="144707" y="248871"/>
                  <a:pt x="142875" y="246673"/>
                  <a:pt x="142875" y="244108"/>
                </a:cubicBezTo>
                <a:cubicBezTo>
                  <a:pt x="142875" y="241910"/>
                  <a:pt x="144707" y="239712"/>
                  <a:pt x="147638" y="239712"/>
                </a:cubicBezTo>
                <a:close/>
                <a:moveTo>
                  <a:pt x="120651" y="239712"/>
                </a:moveTo>
                <a:cubicBezTo>
                  <a:pt x="122849" y="239712"/>
                  <a:pt x="125047" y="241910"/>
                  <a:pt x="125047" y="244108"/>
                </a:cubicBezTo>
                <a:cubicBezTo>
                  <a:pt x="125047" y="246673"/>
                  <a:pt x="122849" y="248871"/>
                  <a:pt x="120651" y="248871"/>
                </a:cubicBezTo>
                <a:cubicBezTo>
                  <a:pt x="118086" y="248871"/>
                  <a:pt x="115888" y="246673"/>
                  <a:pt x="115888" y="244108"/>
                </a:cubicBezTo>
                <a:cubicBezTo>
                  <a:pt x="115888" y="241910"/>
                  <a:pt x="118086" y="239712"/>
                  <a:pt x="120651" y="239712"/>
                </a:cubicBezTo>
                <a:close/>
                <a:moveTo>
                  <a:pt x="68263" y="239712"/>
                </a:moveTo>
                <a:cubicBezTo>
                  <a:pt x="70827" y="239712"/>
                  <a:pt x="72659" y="241910"/>
                  <a:pt x="72659" y="244108"/>
                </a:cubicBezTo>
                <a:cubicBezTo>
                  <a:pt x="72659" y="246673"/>
                  <a:pt x="70827" y="248871"/>
                  <a:pt x="68263" y="248871"/>
                </a:cubicBezTo>
                <a:cubicBezTo>
                  <a:pt x="65698" y="248871"/>
                  <a:pt x="63500" y="246673"/>
                  <a:pt x="63500" y="244108"/>
                </a:cubicBezTo>
                <a:cubicBezTo>
                  <a:pt x="63500" y="241910"/>
                  <a:pt x="65698" y="239712"/>
                  <a:pt x="68263" y="239712"/>
                </a:cubicBezTo>
                <a:close/>
                <a:moveTo>
                  <a:pt x="42672" y="239712"/>
                </a:moveTo>
                <a:cubicBezTo>
                  <a:pt x="45339" y="239712"/>
                  <a:pt x="47244" y="241910"/>
                  <a:pt x="47244" y="244108"/>
                </a:cubicBezTo>
                <a:cubicBezTo>
                  <a:pt x="47244" y="246673"/>
                  <a:pt x="45339" y="248871"/>
                  <a:pt x="42672" y="248871"/>
                </a:cubicBezTo>
                <a:cubicBezTo>
                  <a:pt x="40005" y="248871"/>
                  <a:pt x="38100" y="246673"/>
                  <a:pt x="38100" y="244108"/>
                </a:cubicBezTo>
                <a:cubicBezTo>
                  <a:pt x="38100" y="241910"/>
                  <a:pt x="40005" y="239712"/>
                  <a:pt x="42672" y="239712"/>
                </a:cubicBezTo>
                <a:close/>
                <a:moveTo>
                  <a:pt x="174259" y="215900"/>
                </a:moveTo>
                <a:cubicBezTo>
                  <a:pt x="176824" y="215900"/>
                  <a:pt x="179022" y="217805"/>
                  <a:pt x="179022" y="220472"/>
                </a:cubicBezTo>
                <a:cubicBezTo>
                  <a:pt x="179022" y="223139"/>
                  <a:pt x="176824" y="225044"/>
                  <a:pt x="174259" y="225044"/>
                </a:cubicBezTo>
                <a:cubicBezTo>
                  <a:pt x="172061" y="225044"/>
                  <a:pt x="169863" y="223139"/>
                  <a:pt x="169863" y="220472"/>
                </a:cubicBezTo>
                <a:cubicBezTo>
                  <a:pt x="169863" y="217805"/>
                  <a:pt x="172061" y="215900"/>
                  <a:pt x="174259" y="215900"/>
                </a:cubicBezTo>
                <a:close/>
                <a:moveTo>
                  <a:pt x="147638" y="215900"/>
                </a:moveTo>
                <a:cubicBezTo>
                  <a:pt x="150202" y="215900"/>
                  <a:pt x="152034" y="217805"/>
                  <a:pt x="152034" y="220472"/>
                </a:cubicBezTo>
                <a:cubicBezTo>
                  <a:pt x="152034" y="223139"/>
                  <a:pt x="150202" y="225044"/>
                  <a:pt x="147638" y="225044"/>
                </a:cubicBezTo>
                <a:cubicBezTo>
                  <a:pt x="144707" y="225044"/>
                  <a:pt x="142875" y="223139"/>
                  <a:pt x="142875" y="220472"/>
                </a:cubicBezTo>
                <a:cubicBezTo>
                  <a:pt x="142875" y="217805"/>
                  <a:pt x="144707" y="215900"/>
                  <a:pt x="147638" y="215900"/>
                </a:cubicBezTo>
                <a:close/>
                <a:moveTo>
                  <a:pt x="120651" y="215900"/>
                </a:moveTo>
                <a:cubicBezTo>
                  <a:pt x="122849" y="215900"/>
                  <a:pt x="125047" y="217805"/>
                  <a:pt x="125047" y="220472"/>
                </a:cubicBezTo>
                <a:cubicBezTo>
                  <a:pt x="125047" y="223139"/>
                  <a:pt x="122849" y="225044"/>
                  <a:pt x="120651" y="225044"/>
                </a:cubicBezTo>
                <a:cubicBezTo>
                  <a:pt x="118086" y="225044"/>
                  <a:pt x="115888" y="223139"/>
                  <a:pt x="115888" y="220472"/>
                </a:cubicBezTo>
                <a:cubicBezTo>
                  <a:pt x="115888" y="217805"/>
                  <a:pt x="118086" y="215900"/>
                  <a:pt x="120651" y="215900"/>
                </a:cubicBezTo>
                <a:close/>
                <a:moveTo>
                  <a:pt x="68263" y="215900"/>
                </a:moveTo>
                <a:cubicBezTo>
                  <a:pt x="70827" y="215900"/>
                  <a:pt x="72659" y="217805"/>
                  <a:pt x="72659" y="220472"/>
                </a:cubicBezTo>
                <a:cubicBezTo>
                  <a:pt x="72659" y="223139"/>
                  <a:pt x="70827" y="225044"/>
                  <a:pt x="68263" y="225044"/>
                </a:cubicBezTo>
                <a:cubicBezTo>
                  <a:pt x="65698" y="225044"/>
                  <a:pt x="63500" y="223139"/>
                  <a:pt x="63500" y="220472"/>
                </a:cubicBezTo>
                <a:cubicBezTo>
                  <a:pt x="63500" y="217805"/>
                  <a:pt x="65698" y="215900"/>
                  <a:pt x="68263" y="215900"/>
                </a:cubicBezTo>
                <a:close/>
                <a:moveTo>
                  <a:pt x="42672" y="215900"/>
                </a:moveTo>
                <a:cubicBezTo>
                  <a:pt x="45339" y="215900"/>
                  <a:pt x="47244" y="217805"/>
                  <a:pt x="47244" y="220472"/>
                </a:cubicBezTo>
                <a:cubicBezTo>
                  <a:pt x="47244" y="223139"/>
                  <a:pt x="45339" y="225044"/>
                  <a:pt x="42672" y="225044"/>
                </a:cubicBezTo>
                <a:cubicBezTo>
                  <a:pt x="40005" y="225044"/>
                  <a:pt x="38100" y="223139"/>
                  <a:pt x="38100" y="220472"/>
                </a:cubicBezTo>
                <a:cubicBezTo>
                  <a:pt x="38100" y="217805"/>
                  <a:pt x="40005" y="215900"/>
                  <a:pt x="42672" y="215900"/>
                </a:cubicBezTo>
                <a:close/>
                <a:moveTo>
                  <a:pt x="174259" y="192087"/>
                </a:moveTo>
                <a:cubicBezTo>
                  <a:pt x="176824" y="192087"/>
                  <a:pt x="179022" y="194285"/>
                  <a:pt x="179022" y="196850"/>
                </a:cubicBezTo>
                <a:cubicBezTo>
                  <a:pt x="179022" y="199414"/>
                  <a:pt x="176824" y="201246"/>
                  <a:pt x="174259" y="201246"/>
                </a:cubicBezTo>
                <a:cubicBezTo>
                  <a:pt x="172061" y="201246"/>
                  <a:pt x="169863" y="199414"/>
                  <a:pt x="169863" y="196850"/>
                </a:cubicBezTo>
                <a:cubicBezTo>
                  <a:pt x="169863" y="194285"/>
                  <a:pt x="172061" y="192087"/>
                  <a:pt x="174259" y="192087"/>
                </a:cubicBezTo>
                <a:close/>
                <a:moveTo>
                  <a:pt x="147638" y="192087"/>
                </a:moveTo>
                <a:cubicBezTo>
                  <a:pt x="150202" y="192087"/>
                  <a:pt x="152034" y="194285"/>
                  <a:pt x="152034" y="196850"/>
                </a:cubicBezTo>
                <a:cubicBezTo>
                  <a:pt x="152034" y="199414"/>
                  <a:pt x="150202" y="201246"/>
                  <a:pt x="147638" y="201246"/>
                </a:cubicBezTo>
                <a:cubicBezTo>
                  <a:pt x="144707" y="201246"/>
                  <a:pt x="142875" y="199414"/>
                  <a:pt x="142875" y="196850"/>
                </a:cubicBezTo>
                <a:cubicBezTo>
                  <a:pt x="142875" y="194285"/>
                  <a:pt x="144707" y="192087"/>
                  <a:pt x="147638" y="192087"/>
                </a:cubicBezTo>
                <a:close/>
                <a:moveTo>
                  <a:pt x="120651" y="192087"/>
                </a:moveTo>
                <a:cubicBezTo>
                  <a:pt x="122849" y="192087"/>
                  <a:pt x="125047" y="194285"/>
                  <a:pt x="125047" y="196850"/>
                </a:cubicBezTo>
                <a:cubicBezTo>
                  <a:pt x="125047" y="199414"/>
                  <a:pt x="122849" y="201246"/>
                  <a:pt x="120651" y="201246"/>
                </a:cubicBezTo>
                <a:cubicBezTo>
                  <a:pt x="118086" y="201246"/>
                  <a:pt x="115888" y="199414"/>
                  <a:pt x="115888" y="196850"/>
                </a:cubicBezTo>
                <a:cubicBezTo>
                  <a:pt x="115888" y="194285"/>
                  <a:pt x="118086" y="192087"/>
                  <a:pt x="120651" y="192087"/>
                </a:cubicBezTo>
                <a:close/>
                <a:moveTo>
                  <a:pt x="68263" y="192087"/>
                </a:moveTo>
                <a:cubicBezTo>
                  <a:pt x="70827" y="192087"/>
                  <a:pt x="72659" y="194285"/>
                  <a:pt x="72659" y="196850"/>
                </a:cubicBezTo>
                <a:cubicBezTo>
                  <a:pt x="72659" y="199414"/>
                  <a:pt x="70827" y="201246"/>
                  <a:pt x="68263" y="201246"/>
                </a:cubicBezTo>
                <a:cubicBezTo>
                  <a:pt x="65698" y="201246"/>
                  <a:pt x="63500" y="199414"/>
                  <a:pt x="63500" y="196850"/>
                </a:cubicBezTo>
                <a:cubicBezTo>
                  <a:pt x="63500" y="194285"/>
                  <a:pt x="65698" y="192087"/>
                  <a:pt x="68263" y="192087"/>
                </a:cubicBezTo>
                <a:close/>
                <a:moveTo>
                  <a:pt x="42672" y="192087"/>
                </a:moveTo>
                <a:cubicBezTo>
                  <a:pt x="45339" y="192087"/>
                  <a:pt x="47244" y="194285"/>
                  <a:pt x="47244" y="196850"/>
                </a:cubicBezTo>
                <a:cubicBezTo>
                  <a:pt x="47244" y="199414"/>
                  <a:pt x="45339" y="201246"/>
                  <a:pt x="42672" y="201246"/>
                </a:cubicBezTo>
                <a:cubicBezTo>
                  <a:pt x="40005" y="201246"/>
                  <a:pt x="38100" y="199414"/>
                  <a:pt x="38100" y="196850"/>
                </a:cubicBezTo>
                <a:cubicBezTo>
                  <a:pt x="38100" y="194285"/>
                  <a:pt x="40005" y="192087"/>
                  <a:pt x="42672" y="192087"/>
                </a:cubicBezTo>
                <a:close/>
                <a:moveTo>
                  <a:pt x="174259" y="166687"/>
                </a:moveTo>
                <a:cubicBezTo>
                  <a:pt x="176824" y="166687"/>
                  <a:pt x="179022" y="168804"/>
                  <a:pt x="179022" y="171273"/>
                </a:cubicBezTo>
                <a:cubicBezTo>
                  <a:pt x="179022" y="173743"/>
                  <a:pt x="176824" y="175859"/>
                  <a:pt x="174259" y="175859"/>
                </a:cubicBezTo>
                <a:cubicBezTo>
                  <a:pt x="172061" y="175859"/>
                  <a:pt x="169863" y="173743"/>
                  <a:pt x="169863" y="171273"/>
                </a:cubicBezTo>
                <a:cubicBezTo>
                  <a:pt x="169863" y="168804"/>
                  <a:pt x="172061" y="166687"/>
                  <a:pt x="174259" y="166687"/>
                </a:cubicBezTo>
                <a:close/>
                <a:moveTo>
                  <a:pt x="147638" y="166687"/>
                </a:moveTo>
                <a:cubicBezTo>
                  <a:pt x="150202" y="166687"/>
                  <a:pt x="152034" y="168804"/>
                  <a:pt x="152034" y="171273"/>
                </a:cubicBezTo>
                <a:cubicBezTo>
                  <a:pt x="152034" y="173743"/>
                  <a:pt x="150202" y="175859"/>
                  <a:pt x="147638" y="175859"/>
                </a:cubicBezTo>
                <a:cubicBezTo>
                  <a:pt x="144707" y="175859"/>
                  <a:pt x="142875" y="173743"/>
                  <a:pt x="142875" y="171273"/>
                </a:cubicBezTo>
                <a:cubicBezTo>
                  <a:pt x="142875" y="168804"/>
                  <a:pt x="144707" y="166687"/>
                  <a:pt x="147638" y="166687"/>
                </a:cubicBezTo>
                <a:close/>
                <a:moveTo>
                  <a:pt x="120651" y="166687"/>
                </a:moveTo>
                <a:cubicBezTo>
                  <a:pt x="122849" y="166687"/>
                  <a:pt x="125047" y="168804"/>
                  <a:pt x="125047" y="171273"/>
                </a:cubicBezTo>
                <a:cubicBezTo>
                  <a:pt x="125047" y="173743"/>
                  <a:pt x="122849" y="175859"/>
                  <a:pt x="120651" y="175859"/>
                </a:cubicBezTo>
                <a:cubicBezTo>
                  <a:pt x="118086" y="175859"/>
                  <a:pt x="115888" y="173743"/>
                  <a:pt x="115888" y="171273"/>
                </a:cubicBezTo>
                <a:cubicBezTo>
                  <a:pt x="115888" y="168804"/>
                  <a:pt x="118086" y="166687"/>
                  <a:pt x="120651" y="166687"/>
                </a:cubicBezTo>
                <a:close/>
                <a:moveTo>
                  <a:pt x="68263" y="166687"/>
                </a:moveTo>
                <a:cubicBezTo>
                  <a:pt x="70827" y="166687"/>
                  <a:pt x="72659" y="168804"/>
                  <a:pt x="72659" y="171273"/>
                </a:cubicBezTo>
                <a:cubicBezTo>
                  <a:pt x="72659" y="173743"/>
                  <a:pt x="70827" y="175859"/>
                  <a:pt x="68263" y="175859"/>
                </a:cubicBezTo>
                <a:cubicBezTo>
                  <a:pt x="65698" y="175859"/>
                  <a:pt x="63500" y="173743"/>
                  <a:pt x="63500" y="171273"/>
                </a:cubicBezTo>
                <a:cubicBezTo>
                  <a:pt x="63500" y="168804"/>
                  <a:pt x="65698" y="166687"/>
                  <a:pt x="68263" y="166687"/>
                </a:cubicBezTo>
                <a:close/>
                <a:moveTo>
                  <a:pt x="42672" y="166687"/>
                </a:moveTo>
                <a:cubicBezTo>
                  <a:pt x="45339" y="166687"/>
                  <a:pt x="47244" y="168804"/>
                  <a:pt x="47244" y="171273"/>
                </a:cubicBezTo>
                <a:cubicBezTo>
                  <a:pt x="47244" y="173743"/>
                  <a:pt x="45339" y="175859"/>
                  <a:pt x="42672" y="175859"/>
                </a:cubicBezTo>
                <a:cubicBezTo>
                  <a:pt x="40005" y="175859"/>
                  <a:pt x="38100" y="173743"/>
                  <a:pt x="38100" y="171273"/>
                </a:cubicBezTo>
                <a:cubicBezTo>
                  <a:pt x="38100" y="168804"/>
                  <a:pt x="40005" y="166687"/>
                  <a:pt x="42672" y="166687"/>
                </a:cubicBezTo>
                <a:close/>
                <a:moveTo>
                  <a:pt x="174259" y="144462"/>
                </a:moveTo>
                <a:cubicBezTo>
                  <a:pt x="176824" y="144462"/>
                  <a:pt x="179022" y="146660"/>
                  <a:pt x="179022" y="148858"/>
                </a:cubicBezTo>
                <a:cubicBezTo>
                  <a:pt x="179022" y="151423"/>
                  <a:pt x="176824" y="153621"/>
                  <a:pt x="174259" y="153621"/>
                </a:cubicBezTo>
                <a:cubicBezTo>
                  <a:pt x="172061" y="153621"/>
                  <a:pt x="169863" y="151423"/>
                  <a:pt x="169863" y="148858"/>
                </a:cubicBezTo>
                <a:cubicBezTo>
                  <a:pt x="169863" y="146660"/>
                  <a:pt x="172061" y="144462"/>
                  <a:pt x="174259" y="144462"/>
                </a:cubicBezTo>
                <a:close/>
                <a:moveTo>
                  <a:pt x="147638" y="144462"/>
                </a:moveTo>
                <a:cubicBezTo>
                  <a:pt x="150202" y="144462"/>
                  <a:pt x="152034" y="146660"/>
                  <a:pt x="152034" y="148858"/>
                </a:cubicBezTo>
                <a:cubicBezTo>
                  <a:pt x="152034" y="151423"/>
                  <a:pt x="150202" y="153621"/>
                  <a:pt x="147638" y="153621"/>
                </a:cubicBezTo>
                <a:cubicBezTo>
                  <a:pt x="144707" y="153621"/>
                  <a:pt x="142875" y="151423"/>
                  <a:pt x="142875" y="148858"/>
                </a:cubicBezTo>
                <a:cubicBezTo>
                  <a:pt x="142875" y="146660"/>
                  <a:pt x="144707" y="144462"/>
                  <a:pt x="147638" y="144462"/>
                </a:cubicBezTo>
                <a:close/>
                <a:moveTo>
                  <a:pt x="120651" y="144462"/>
                </a:moveTo>
                <a:cubicBezTo>
                  <a:pt x="122849" y="144462"/>
                  <a:pt x="125047" y="146660"/>
                  <a:pt x="125047" y="148858"/>
                </a:cubicBezTo>
                <a:cubicBezTo>
                  <a:pt x="125047" y="151423"/>
                  <a:pt x="122849" y="153621"/>
                  <a:pt x="120651" y="153621"/>
                </a:cubicBezTo>
                <a:cubicBezTo>
                  <a:pt x="118086" y="153621"/>
                  <a:pt x="115888" y="151423"/>
                  <a:pt x="115888" y="148858"/>
                </a:cubicBezTo>
                <a:cubicBezTo>
                  <a:pt x="115888" y="146660"/>
                  <a:pt x="118086" y="144462"/>
                  <a:pt x="120651" y="144462"/>
                </a:cubicBezTo>
                <a:close/>
                <a:moveTo>
                  <a:pt x="68263" y="144462"/>
                </a:moveTo>
                <a:cubicBezTo>
                  <a:pt x="70827" y="144462"/>
                  <a:pt x="72659" y="146660"/>
                  <a:pt x="72659" y="148858"/>
                </a:cubicBezTo>
                <a:cubicBezTo>
                  <a:pt x="72659" y="151423"/>
                  <a:pt x="70827" y="153621"/>
                  <a:pt x="68263" y="153621"/>
                </a:cubicBezTo>
                <a:cubicBezTo>
                  <a:pt x="65698" y="153621"/>
                  <a:pt x="63500" y="151423"/>
                  <a:pt x="63500" y="148858"/>
                </a:cubicBezTo>
                <a:cubicBezTo>
                  <a:pt x="63500" y="146660"/>
                  <a:pt x="65698" y="144462"/>
                  <a:pt x="68263" y="144462"/>
                </a:cubicBezTo>
                <a:close/>
                <a:moveTo>
                  <a:pt x="42672" y="144462"/>
                </a:moveTo>
                <a:cubicBezTo>
                  <a:pt x="45339" y="144462"/>
                  <a:pt x="47244" y="146660"/>
                  <a:pt x="47244" y="148858"/>
                </a:cubicBezTo>
                <a:cubicBezTo>
                  <a:pt x="47244" y="151423"/>
                  <a:pt x="45339" y="153621"/>
                  <a:pt x="42672" y="153621"/>
                </a:cubicBezTo>
                <a:cubicBezTo>
                  <a:pt x="40005" y="153621"/>
                  <a:pt x="38100" y="151423"/>
                  <a:pt x="38100" y="148858"/>
                </a:cubicBezTo>
                <a:cubicBezTo>
                  <a:pt x="38100" y="146660"/>
                  <a:pt x="40005" y="144462"/>
                  <a:pt x="42672" y="144462"/>
                </a:cubicBezTo>
                <a:close/>
                <a:moveTo>
                  <a:pt x="174259" y="120650"/>
                </a:moveTo>
                <a:cubicBezTo>
                  <a:pt x="176824" y="120650"/>
                  <a:pt x="179022" y="122555"/>
                  <a:pt x="179022" y="125222"/>
                </a:cubicBezTo>
                <a:cubicBezTo>
                  <a:pt x="179022" y="127889"/>
                  <a:pt x="176824" y="129794"/>
                  <a:pt x="174259" y="129794"/>
                </a:cubicBezTo>
                <a:cubicBezTo>
                  <a:pt x="172061" y="129794"/>
                  <a:pt x="169863" y="127889"/>
                  <a:pt x="169863" y="125222"/>
                </a:cubicBezTo>
                <a:cubicBezTo>
                  <a:pt x="169863" y="122555"/>
                  <a:pt x="172061" y="120650"/>
                  <a:pt x="174259" y="120650"/>
                </a:cubicBezTo>
                <a:close/>
                <a:moveTo>
                  <a:pt x="147638" y="120650"/>
                </a:moveTo>
                <a:cubicBezTo>
                  <a:pt x="150202" y="120650"/>
                  <a:pt x="152034" y="122555"/>
                  <a:pt x="152034" y="125222"/>
                </a:cubicBezTo>
                <a:cubicBezTo>
                  <a:pt x="152034" y="127889"/>
                  <a:pt x="150202" y="129794"/>
                  <a:pt x="147638" y="129794"/>
                </a:cubicBezTo>
                <a:cubicBezTo>
                  <a:pt x="144707" y="129794"/>
                  <a:pt x="142875" y="127889"/>
                  <a:pt x="142875" y="125222"/>
                </a:cubicBezTo>
                <a:cubicBezTo>
                  <a:pt x="142875" y="122555"/>
                  <a:pt x="144707" y="120650"/>
                  <a:pt x="147638" y="120650"/>
                </a:cubicBezTo>
                <a:close/>
                <a:moveTo>
                  <a:pt x="120651" y="120650"/>
                </a:moveTo>
                <a:cubicBezTo>
                  <a:pt x="122849" y="120650"/>
                  <a:pt x="125047" y="122555"/>
                  <a:pt x="125047" y="125222"/>
                </a:cubicBezTo>
                <a:cubicBezTo>
                  <a:pt x="125047" y="127889"/>
                  <a:pt x="122849" y="129794"/>
                  <a:pt x="120651" y="129794"/>
                </a:cubicBezTo>
                <a:cubicBezTo>
                  <a:pt x="118086" y="129794"/>
                  <a:pt x="115888" y="127889"/>
                  <a:pt x="115888" y="125222"/>
                </a:cubicBezTo>
                <a:cubicBezTo>
                  <a:pt x="115888" y="122555"/>
                  <a:pt x="118086" y="120650"/>
                  <a:pt x="120651" y="120650"/>
                </a:cubicBezTo>
                <a:close/>
                <a:moveTo>
                  <a:pt x="68263" y="120650"/>
                </a:moveTo>
                <a:cubicBezTo>
                  <a:pt x="70827" y="120650"/>
                  <a:pt x="72659" y="122555"/>
                  <a:pt x="72659" y="125222"/>
                </a:cubicBezTo>
                <a:cubicBezTo>
                  <a:pt x="72659" y="127889"/>
                  <a:pt x="70827" y="129794"/>
                  <a:pt x="68263" y="129794"/>
                </a:cubicBezTo>
                <a:cubicBezTo>
                  <a:pt x="65698" y="129794"/>
                  <a:pt x="63500" y="127889"/>
                  <a:pt x="63500" y="125222"/>
                </a:cubicBezTo>
                <a:cubicBezTo>
                  <a:pt x="63500" y="122555"/>
                  <a:pt x="65698" y="120650"/>
                  <a:pt x="68263" y="120650"/>
                </a:cubicBezTo>
                <a:close/>
                <a:moveTo>
                  <a:pt x="42672" y="120650"/>
                </a:moveTo>
                <a:cubicBezTo>
                  <a:pt x="45339" y="120650"/>
                  <a:pt x="47244" y="122555"/>
                  <a:pt x="47244" y="125222"/>
                </a:cubicBezTo>
                <a:cubicBezTo>
                  <a:pt x="47244" y="127889"/>
                  <a:pt x="45339" y="129794"/>
                  <a:pt x="42672" y="129794"/>
                </a:cubicBezTo>
                <a:cubicBezTo>
                  <a:pt x="40005" y="129794"/>
                  <a:pt x="38100" y="127889"/>
                  <a:pt x="38100" y="125222"/>
                </a:cubicBezTo>
                <a:cubicBezTo>
                  <a:pt x="38100" y="122555"/>
                  <a:pt x="40005" y="120650"/>
                  <a:pt x="42672" y="120650"/>
                </a:cubicBezTo>
                <a:close/>
                <a:moveTo>
                  <a:pt x="206795" y="117088"/>
                </a:moveTo>
                <a:lnTo>
                  <a:pt x="206795" y="137983"/>
                </a:lnTo>
                <a:lnTo>
                  <a:pt x="252910" y="137983"/>
                </a:lnTo>
                <a:cubicBezTo>
                  <a:pt x="255432" y="137983"/>
                  <a:pt x="257593" y="139785"/>
                  <a:pt x="257593" y="142307"/>
                </a:cubicBezTo>
                <a:cubicBezTo>
                  <a:pt x="257593" y="144828"/>
                  <a:pt x="255432" y="146630"/>
                  <a:pt x="252910" y="146630"/>
                </a:cubicBezTo>
                <a:lnTo>
                  <a:pt x="206795" y="146630"/>
                </a:lnTo>
                <a:lnTo>
                  <a:pt x="206795" y="167525"/>
                </a:lnTo>
                <a:lnTo>
                  <a:pt x="252910" y="167525"/>
                </a:lnTo>
                <a:cubicBezTo>
                  <a:pt x="255432" y="167525"/>
                  <a:pt x="257593" y="169687"/>
                  <a:pt x="257593" y="172209"/>
                </a:cubicBezTo>
                <a:cubicBezTo>
                  <a:pt x="257593" y="174731"/>
                  <a:pt x="255432" y="176892"/>
                  <a:pt x="252910" y="176892"/>
                </a:cubicBezTo>
                <a:lnTo>
                  <a:pt x="206795" y="176892"/>
                </a:lnTo>
                <a:lnTo>
                  <a:pt x="206795" y="197788"/>
                </a:lnTo>
                <a:lnTo>
                  <a:pt x="252910" y="197788"/>
                </a:lnTo>
                <a:cubicBezTo>
                  <a:pt x="255432" y="197788"/>
                  <a:pt x="257593" y="199589"/>
                  <a:pt x="257593" y="202111"/>
                </a:cubicBezTo>
                <a:cubicBezTo>
                  <a:pt x="257593" y="204633"/>
                  <a:pt x="255432" y="206435"/>
                  <a:pt x="252910" y="206435"/>
                </a:cubicBezTo>
                <a:lnTo>
                  <a:pt x="206795" y="206435"/>
                </a:lnTo>
                <a:lnTo>
                  <a:pt x="206795" y="227690"/>
                </a:lnTo>
                <a:lnTo>
                  <a:pt x="252910" y="227690"/>
                </a:lnTo>
                <a:cubicBezTo>
                  <a:pt x="255432" y="227690"/>
                  <a:pt x="257593" y="229852"/>
                  <a:pt x="257593" y="232014"/>
                </a:cubicBezTo>
                <a:cubicBezTo>
                  <a:pt x="257593" y="234536"/>
                  <a:pt x="255432" y="236697"/>
                  <a:pt x="252910" y="236697"/>
                </a:cubicBezTo>
                <a:lnTo>
                  <a:pt x="206795" y="236697"/>
                </a:lnTo>
                <a:lnTo>
                  <a:pt x="206795" y="257593"/>
                </a:lnTo>
                <a:lnTo>
                  <a:pt x="252910" y="257593"/>
                </a:lnTo>
                <a:cubicBezTo>
                  <a:pt x="255432" y="257593"/>
                  <a:pt x="257593" y="259754"/>
                  <a:pt x="257593" y="261916"/>
                </a:cubicBezTo>
                <a:cubicBezTo>
                  <a:pt x="257593" y="264438"/>
                  <a:pt x="255432" y="266600"/>
                  <a:pt x="252910" y="266600"/>
                </a:cubicBezTo>
                <a:lnTo>
                  <a:pt x="206795" y="266600"/>
                </a:lnTo>
                <a:lnTo>
                  <a:pt x="206795" y="287495"/>
                </a:lnTo>
                <a:lnTo>
                  <a:pt x="275607" y="287495"/>
                </a:lnTo>
                <a:lnTo>
                  <a:pt x="275607" y="117088"/>
                </a:lnTo>
                <a:lnTo>
                  <a:pt x="206795" y="117088"/>
                </a:lnTo>
                <a:close/>
                <a:moveTo>
                  <a:pt x="174259" y="95250"/>
                </a:moveTo>
                <a:cubicBezTo>
                  <a:pt x="176824" y="95250"/>
                  <a:pt x="179022" y="97448"/>
                  <a:pt x="179022" y="100013"/>
                </a:cubicBezTo>
                <a:cubicBezTo>
                  <a:pt x="179022" y="102577"/>
                  <a:pt x="176824" y="104409"/>
                  <a:pt x="174259" y="104409"/>
                </a:cubicBezTo>
                <a:cubicBezTo>
                  <a:pt x="172061" y="104409"/>
                  <a:pt x="169863" y="102577"/>
                  <a:pt x="169863" y="100013"/>
                </a:cubicBezTo>
                <a:cubicBezTo>
                  <a:pt x="169863" y="97448"/>
                  <a:pt x="172061" y="95250"/>
                  <a:pt x="174259" y="95250"/>
                </a:cubicBezTo>
                <a:close/>
                <a:moveTo>
                  <a:pt x="147638" y="95250"/>
                </a:moveTo>
                <a:cubicBezTo>
                  <a:pt x="150202" y="95250"/>
                  <a:pt x="152034" y="97448"/>
                  <a:pt x="152034" y="100013"/>
                </a:cubicBezTo>
                <a:cubicBezTo>
                  <a:pt x="152034" y="102577"/>
                  <a:pt x="150202" y="104409"/>
                  <a:pt x="147638" y="104409"/>
                </a:cubicBezTo>
                <a:cubicBezTo>
                  <a:pt x="144707" y="104409"/>
                  <a:pt x="142875" y="102577"/>
                  <a:pt x="142875" y="100013"/>
                </a:cubicBezTo>
                <a:cubicBezTo>
                  <a:pt x="142875" y="97448"/>
                  <a:pt x="144707" y="95250"/>
                  <a:pt x="147638" y="95250"/>
                </a:cubicBezTo>
                <a:close/>
                <a:moveTo>
                  <a:pt x="120651" y="95250"/>
                </a:moveTo>
                <a:cubicBezTo>
                  <a:pt x="122849" y="95250"/>
                  <a:pt x="125047" y="97448"/>
                  <a:pt x="125047" y="100013"/>
                </a:cubicBezTo>
                <a:cubicBezTo>
                  <a:pt x="125047" y="102577"/>
                  <a:pt x="122849" y="104409"/>
                  <a:pt x="120651" y="104409"/>
                </a:cubicBezTo>
                <a:cubicBezTo>
                  <a:pt x="118086" y="104409"/>
                  <a:pt x="115888" y="102577"/>
                  <a:pt x="115888" y="100013"/>
                </a:cubicBezTo>
                <a:cubicBezTo>
                  <a:pt x="115888" y="97448"/>
                  <a:pt x="118086" y="95250"/>
                  <a:pt x="120651" y="95250"/>
                </a:cubicBezTo>
                <a:close/>
                <a:moveTo>
                  <a:pt x="68263" y="95250"/>
                </a:moveTo>
                <a:cubicBezTo>
                  <a:pt x="70827" y="95250"/>
                  <a:pt x="72659" y="97448"/>
                  <a:pt x="72659" y="100013"/>
                </a:cubicBezTo>
                <a:cubicBezTo>
                  <a:pt x="72659" y="102577"/>
                  <a:pt x="70827" y="104409"/>
                  <a:pt x="68263" y="104409"/>
                </a:cubicBezTo>
                <a:cubicBezTo>
                  <a:pt x="65698" y="104409"/>
                  <a:pt x="63500" y="102577"/>
                  <a:pt x="63500" y="100013"/>
                </a:cubicBezTo>
                <a:cubicBezTo>
                  <a:pt x="63500" y="97448"/>
                  <a:pt x="65698" y="95250"/>
                  <a:pt x="68263" y="95250"/>
                </a:cubicBezTo>
                <a:close/>
                <a:moveTo>
                  <a:pt x="42672" y="95250"/>
                </a:moveTo>
                <a:cubicBezTo>
                  <a:pt x="45339" y="95250"/>
                  <a:pt x="47244" y="97448"/>
                  <a:pt x="47244" y="100013"/>
                </a:cubicBezTo>
                <a:cubicBezTo>
                  <a:pt x="47244" y="102577"/>
                  <a:pt x="45339" y="104409"/>
                  <a:pt x="42672" y="104409"/>
                </a:cubicBezTo>
                <a:cubicBezTo>
                  <a:pt x="40005" y="104409"/>
                  <a:pt x="38100" y="102577"/>
                  <a:pt x="38100" y="100013"/>
                </a:cubicBezTo>
                <a:cubicBezTo>
                  <a:pt x="38100" y="97448"/>
                  <a:pt x="40005" y="95250"/>
                  <a:pt x="42672" y="95250"/>
                </a:cubicBezTo>
                <a:close/>
                <a:moveTo>
                  <a:pt x="20896" y="81061"/>
                </a:moveTo>
                <a:lnTo>
                  <a:pt x="20896" y="287495"/>
                </a:lnTo>
                <a:lnTo>
                  <a:pt x="89708" y="287495"/>
                </a:lnTo>
                <a:lnTo>
                  <a:pt x="89708" y="81061"/>
                </a:lnTo>
                <a:lnTo>
                  <a:pt x="20896" y="81061"/>
                </a:lnTo>
                <a:close/>
                <a:moveTo>
                  <a:pt x="174259" y="71437"/>
                </a:moveTo>
                <a:cubicBezTo>
                  <a:pt x="176824" y="71437"/>
                  <a:pt x="179022" y="73269"/>
                  <a:pt x="179022" y="75833"/>
                </a:cubicBezTo>
                <a:cubicBezTo>
                  <a:pt x="179022" y="78398"/>
                  <a:pt x="176824" y="80596"/>
                  <a:pt x="174259" y="80596"/>
                </a:cubicBezTo>
                <a:cubicBezTo>
                  <a:pt x="172061" y="80596"/>
                  <a:pt x="169863" y="78398"/>
                  <a:pt x="169863" y="75833"/>
                </a:cubicBezTo>
                <a:cubicBezTo>
                  <a:pt x="169863" y="73269"/>
                  <a:pt x="172061" y="71437"/>
                  <a:pt x="174259" y="71437"/>
                </a:cubicBezTo>
                <a:close/>
                <a:moveTo>
                  <a:pt x="147638" y="71437"/>
                </a:moveTo>
                <a:cubicBezTo>
                  <a:pt x="150202" y="71437"/>
                  <a:pt x="152034" y="73269"/>
                  <a:pt x="152034" y="75833"/>
                </a:cubicBezTo>
                <a:cubicBezTo>
                  <a:pt x="152034" y="78398"/>
                  <a:pt x="150202" y="80596"/>
                  <a:pt x="147638" y="80596"/>
                </a:cubicBezTo>
                <a:cubicBezTo>
                  <a:pt x="144707" y="80596"/>
                  <a:pt x="142875" y="78398"/>
                  <a:pt x="142875" y="75833"/>
                </a:cubicBezTo>
                <a:cubicBezTo>
                  <a:pt x="142875" y="73269"/>
                  <a:pt x="144707" y="71437"/>
                  <a:pt x="147638" y="71437"/>
                </a:cubicBezTo>
                <a:close/>
                <a:moveTo>
                  <a:pt x="120651" y="71437"/>
                </a:moveTo>
                <a:cubicBezTo>
                  <a:pt x="122849" y="71437"/>
                  <a:pt x="125047" y="73269"/>
                  <a:pt x="125047" y="75833"/>
                </a:cubicBezTo>
                <a:cubicBezTo>
                  <a:pt x="125047" y="78398"/>
                  <a:pt x="122849" y="80596"/>
                  <a:pt x="120651" y="80596"/>
                </a:cubicBezTo>
                <a:cubicBezTo>
                  <a:pt x="118086" y="80596"/>
                  <a:pt x="115888" y="78398"/>
                  <a:pt x="115888" y="75833"/>
                </a:cubicBezTo>
                <a:cubicBezTo>
                  <a:pt x="115888" y="73269"/>
                  <a:pt x="118086" y="71437"/>
                  <a:pt x="120651" y="71437"/>
                </a:cubicBezTo>
                <a:close/>
                <a:moveTo>
                  <a:pt x="174259" y="47625"/>
                </a:moveTo>
                <a:cubicBezTo>
                  <a:pt x="176824" y="47625"/>
                  <a:pt x="179022" y="49823"/>
                  <a:pt x="179022" y="52388"/>
                </a:cubicBezTo>
                <a:cubicBezTo>
                  <a:pt x="179022" y="54586"/>
                  <a:pt x="176824" y="56784"/>
                  <a:pt x="174259" y="56784"/>
                </a:cubicBezTo>
                <a:cubicBezTo>
                  <a:pt x="172061" y="56784"/>
                  <a:pt x="169863" y="54586"/>
                  <a:pt x="169863" y="52388"/>
                </a:cubicBezTo>
                <a:cubicBezTo>
                  <a:pt x="169863" y="49823"/>
                  <a:pt x="172061" y="47625"/>
                  <a:pt x="174259" y="47625"/>
                </a:cubicBezTo>
                <a:close/>
                <a:moveTo>
                  <a:pt x="147638" y="47625"/>
                </a:moveTo>
                <a:cubicBezTo>
                  <a:pt x="150202" y="47625"/>
                  <a:pt x="152034" y="49823"/>
                  <a:pt x="152034" y="52388"/>
                </a:cubicBezTo>
                <a:cubicBezTo>
                  <a:pt x="152034" y="54586"/>
                  <a:pt x="150202" y="56784"/>
                  <a:pt x="147638" y="56784"/>
                </a:cubicBezTo>
                <a:cubicBezTo>
                  <a:pt x="144707" y="56784"/>
                  <a:pt x="142875" y="54586"/>
                  <a:pt x="142875" y="52388"/>
                </a:cubicBezTo>
                <a:cubicBezTo>
                  <a:pt x="142875" y="49823"/>
                  <a:pt x="144707" y="47625"/>
                  <a:pt x="147638" y="47625"/>
                </a:cubicBezTo>
                <a:close/>
                <a:moveTo>
                  <a:pt x="120651" y="47625"/>
                </a:moveTo>
                <a:cubicBezTo>
                  <a:pt x="122849" y="47625"/>
                  <a:pt x="125047" y="49823"/>
                  <a:pt x="125047" y="52388"/>
                </a:cubicBezTo>
                <a:cubicBezTo>
                  <a:pt x="125047" y="54586"/>
                  <a:pt x="122849" y="56784"/>
                  <a:pt x="120651" y="56784"/>
                </a:cubicBezTo>
                <a:cubicBezTo>
                  <a:pt x="118086" y="56784"/>
                  <a:pt x="115888" y="54586"/>
                  <a:pt x="115888" y="52388"/>
                </a:cubicBezTo>
                <a:cubicBezTo>
                  <a:pt x="115888" y="49823"/>
                  <a:pt x="118086" y="47625"/>
                  <a:pt x="120651" y="47625"/>
                </a:cubicBezTo>
                <a:close/>
                <a:moveTo>
                  <a:pt x="174259" y="23812"/>
                </a:moveTo>
                <a:cubicBezTo>
                  <a:pt x="176824" y="23812"/>
                  <a:pt x="179022" y="25929"/>
                  <a:pt x="179022" y="28398"/>
                </a:cubicBezTo>
                <a:cubicBezTo>
                  <a:pt x="179022" y="30868"/>
                  <a:pt x="176824" y="32984"/>
                  <a:pt x="174259" y="32984"/>
                </a:cubicBezTo>
                <a:cubicBezTo>
                  <a:pt x="172061" y="32984"/>
                  <a:pt x="169863" y="30868"/>
                  <a:pt x="169863" y="28398"/>
                </a:cubicBezTo>
                <a:cubicBezTo>
                  <a:pt x="169863" y="25929"/>
                  <a:pt x="172061" y="23812"/>
                  <a:pt x="174259" y="23812"/>
                </a:cubicBezTo>
                <a:close/>
                <a:moveTo>
                  <a:pt x="147638" y="23812"/>
                </a:moveTo>
                <a:cubicBezTo>
                  <a:pt x="150202" y="23812"/>
                  <a:pt x="152034" y="25929"/>
                  <a:pt x="152034" y="28398"/>
                </a:cubicBezTo>
                <a:cubicBezTo>
                  <a:pt x="152034" y="30868"/>
                  <a:pt x="150202" y="32984"/>
                  <a:pt x="147638" y="32984"/>
                </a:cubicBezTo>
                <a:cubicBezTo>
                  <a:pt x="144707" y="32984"/>
                  <a:pt x="142875" y="30868"/>
                  <a:pt x="142875" y="28398"/>
                </a:cubicBezTo>
                <a:cubicBezTo>
                  <a:pt x="142875" y="25929"/>
                  <a:pt x="144707" y="23812"/>
                  <a:pt x="147638" y="23812"/>
                </a:cubicBezTo>
                <a:close/>
                <a:moveTo>
                  <a:pt x="120651" y="23812"/>
                </a:moveTo>
                <a:cubicBezTo>
                  <a:pt x="122849" y="23812"/>
                  <a:pt x="125047" y="25929"/>
                  <a:pt x="125047" y="28398"/>
                </a:cubicBezTo>
                <a:cubicBezTo>
                  <a:pt x="125047" y="30868"/>
                  <a:pt x="122849" y="32984"/>
                  <a:pt x="120651" y="32984"/>
                </a:cubicBezTo>
                <a:cubicBezTo>
                  <a:pt x="118086" y="32984"/>
                  <a:pt x="115888" y="30868"/>
                  <a:pt x="115888" y="28398"/>
                </a:cubicBezTo>
                <a:cubicBezTo>
                  <a:pt x="115888" y="25929"/>
                  <a:pt x="118086" y="23812"/>
                  <a:pt x="120651" y="23812"/>
                </a:cubicBezTo>
                <a:close/>
                <a:moveTo>
                  <a:pt x="99075" y="9007"/>
                </a:moveTo>
                <a:lnTo>
                  <a:pt x="99075" y="287495"/>
                </a:lnTo>
                <a:lnTo>
                  <a:pt x="197789" y="287495"/>
                </a:lnTo>
                <a:lnTo>
                  <a:pt x="197789" y="9007"/>
                </a:lnTo>
                <a:lnTo>
                  <a:pt x="99075" y="9007"/>
                </a:lnTo>
                <a:close/>
                <a:moveTo>
                  <a:pt x="82502" y="0"/>
                </a:moveTo>
                <a:lnTo>
                  <a:pt x="214001" y="0"/>
                </a:lnTo>
                <a:cubicBezTo>
                  <a:pt x="216523" y="0"/>
                  <a:pt x="218684" y="1801"/>
                  <a:pt x="218684" y="4684"/>
                </a:cubicBezTo>
                <a:cubicBezTo>
                  <a:pt x="218684" y="7205"/>
                  <a:pt x="216523" y="9007"/>
                  <a:pt x="214001" y="9007"/>
                </a:cubicBezTo>
                <a:lnTo>
                  <a:pt x="206795" y="9007"/>
                </a:lnTo>
                <a:lnTo>
                  <a:pt x="206795" y="107721"/>
                </a:lnTo>
                <a:lnTo>
                  <a:pt x="291819" y="107721"/>
                </a:lnTo>
                <a:cubicBezTo>
                  <a:pt x="294341" y="107721"/>
                  <a:pt x="296503" y="109882"/>
                  <a:pt x="296503" y="112404"/>
                </a:cubicBezTo>
                <a:cubicBezTo>
                  <a:pt x="296503" y="114926"/>
                  <a:pt x="294341" y="117088"/>
                  <a:pt x="291819" y="117088"/>
                </a:cubicBezTo>
                <a:lnTo>
                  <a:pt x="284614" y="117088"/>
                </a:lnTo>
                <a:lnTo>
                  <a:pt x="284614" y="287495"/>
                </a:lnTo>
                <a:lnTo>
                  <a:pt x="291819" y="287495"/>
                </a:lnTo>
                <a:cubicBezTo>
                  <a:pt x="294341" y="287495"/>
                  <a:pt x="296503" y="289657"/>
                  <a:pt x="296503" y="292179"/>
                </a:cubicBezTo>
                <a:cubicBezTo>
                  <a:pt x="296503" y="294340"/>
                  <a:pt x="294341" y="296502"/>
                  <a:pt x="291819" y="296502"/>
                </a:cubicBezTo>
                <a:lnTo>
                  <a:pt x="4684" y="296502"/>
                </a:lnTo>
                <a:cubicBezTo>
                  <a:pt x="2162" y="296502"/>
                  <a:pt x="0" y="294340"/>
                  <a:pt x="0" y="292179"/>
                </a:cubicBezTo>
                <a:cubicBezTo>
                  <a:pt x="0" y="289657"/>
                  <a:pt x="2162" y="287495"/>
                  <a:pt x="4684" y="287495"/>
                </a:cubicBezTo>
                <a:lnTo>
                  <a:pt x="11889" y="287495"/>
                </a:lnTo>
                <a:lnTo>
                  <a:pt x="11889" y="81061"/>
                </a:lnTo>
                <a:lnTo>
                  <a:pt x="4684" y="81061"/>
                </a:lnTo>
                <a:cubicBezTo>
                  <a:pt x="2162" y="81061"/>
                  <a:pt x="0" y="78899"/>
                  <a:pt x="0" y="76377"/>
                </a:cubicBezTo>
                <a:cubicBezTo>
                  <a:pt x="0" y="73855"/>
                  <a:pt x="2162" y="72054"/>
                  <a:pt x="4684" y="72054"/>
                </a:cubicBezTo>
                <a:lnTo>
                  <a:pt x="89708" y="72054"/>
                </a:lnTo>
                <a:lnTo>
                  <a:pt x="89708" y="9007"/>
                </a:lnTo>
                <a:lnTo>
                  <a:pt x="82502" y="9007"/>
                </a:lnTo>
                <a:cubicBezTo>
                  <a:pt x="79980" y="9007"/>
                  <a:pt x="78179" y="7205"/>
                  <a:pt x="78179" y="4684"/>
                </a:cubicBezTo>
                <a:cubicBezTo>
                  <a:pt x="78179" y="1801"/>
                  <a:pt x="79980" y="0"/>
                  <a:pt x="82502"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5" name="Freeform 962">
            <a:extLst>
              <a:ext uri="{FF2B5EF4-FFF2-40B4-BE49-F238E27FC236}">
                <a16:creationId xmlns:a16="http://schemas.microsoft.com/office/drawing/2014/main" id="{114C20B6-8914-F147-8A41-A28EE63CDAB0}"/>
              </a:ext>
            </a:extLst>
          </p:cNvPr>
          <p:cNvSpPr>
            <a:spLocks noChangeArrowheads="1"/>
          </p:cNvSpPr>
          <p:nvPr/>
        </p:nvSpPr>
        <p:spPr bwMode="auto">
          <a:xfrm>
            <a:off x="5361318" y="11800231"/>
            <a:ext cx="914408" cy="914408"/>
          </a:xfrm>
          <a:custGeom>
            <a:avLst/>
            <a:gdLst>
              <a:gd name="T0" fmla="*/ 2366518 w 296503"/>
              <a:gd name="T1" fmla="*/ 3140931 h 296504"/>
              <a:gd name="T2" fmla="*/ 2789041 w 296503"/>
              <a:gd name="T3" fmla="*/ 2913052 h 296504"/>
              <a:gd name="T4" fmla="*/ 448790 w 296503"/>
              <a:gd name="T5" fmla="*/ 2913052 h 296504"/>
              <a:gd name="T6" fmla="*/ 873961 w 296503"/>
              <a:gd name="T7" fmla="*/ 3140931 h 296504"/>
              <a:gd name="T8" fmla="*/ 448790 w 296503"/>
              <a:gd name="T9" fmla="*/ 2913052 h 296504"/>
              <a:gd name="T10" fmla="*/ 2058506 w 296503"/>
              <a:gd name="T11" fmla="*/ 2810916 h 296504"/>
              <a:gd name="T12" fmla="*/ 3144446 w 296503"/>
              <a:gd name="T13" fmla="*/ 2127312 h 296504"/>
              <a:gd name="T14" fmla="*/ 98425 w 296503"/>
              <a:gd name="T15" fmla="*/ 2127312 h 296504"/>
              <a:gd name="T16" fmla="*/ 1177096 w 296503"/>
              <a:gd name="T17" fmla="*/ 2810916 h 296504"/>
              <a:gd name="T18" fmla="*/ 98425 w 296503"/>
              <a:gd name="T19" fmla="*/ 2127312 h 296504"/>
              <a:gd name="T20" fmla="*/ 3191833 w 296503"/>
              <a:gd name="T21" fmla="*/ 2029087 h 296504"/>
              <a:gd name="T22" fmla="*/ 3239218 w 296503"/>
              <a:gd name="T23" fmla="*/ 2861985 h 296504"/>
              <a:gd name="T24" fmla="*/ 2887779 w 296503"/>
              <a:gd name="T25" fmla="*/ 2913052 h 296504"/>
              <a:gd name="T26" fmla="*/ 3124704 w 296503"/>
              <a:gd name="T27" fmla="*/ 3140931 h 296504"/>
              <a:gd name="T28" fmla="*/ 3124704 w 296503"/>
              <a:gd name="T29" fmla="*/ 3239143 h 296504"/>
              <a:gd name="T30" fmla="*/ 2022966 w 296503"/>
              <a:gd name="T31" fmla="*/ 3188061 h 296504"/>
              <a:gd name="T32" fmla="*/ 2263860 w 296503"/>
              <a:gd name="T33" fmla="*/ 3140931 h 296504"/>
              <a:gd name="T34" fmla="*/ 2007170 w 296503"/>
              <a:gd name="T35" fmla="*/ 2913052 h 296504"/>
              <a:gd name="T36" fmla="*/ 1959781 w 296503"/>
              <a:gd name="T37" fmla="*/ 2080169 h 296504"/>
              <a:gd name="T38" fmla="*/ 51200 w 296503"/>
              <a:gd name="T39" fmla="*/ 2029087 h 296504"/>
              <a:gd name="T40" fmla="*/ 1279460 w 296503"/>
              <a:gd name="T41" fmla="*/ 2080169 h 296504"/>
              <a:gd name="T42" fmla="*/ 1228284 w 296503"/>
              <a:gd name="T43" fmla="*/ 2913052 h 296504"/>
              <a:gd name="T44" fmla="*/ 976339 w 296503"/>
              <a:gd name="T45" fmla="*/ 3140931 h 296504"/>
              <a:gd name="T46" fmla="*/ 1212529 w 296503"/>
              <a:gd name="T47" fmla="*/ 3188061 h 296504"/>
              <a:gd name="T48" fmla="*/ 118099 w 296503"/>
              <a:gd name="T49" fmla="*/ 3239143 h 296504"/>
              <a:gd name="T50" fmla="*/ 118099 w 296503"/>
              <a:gd name="T51" fmla="*/ 3140931 h 296504"/>
              <a:gd name="T52" fmla="*/ 350375 w 296503"/>
              <a:gd name="T53" fmla="*/ 2913052 h 296504"/>
              <a:gd name="T54" fmla="*/ 0 w 296503"/>
              <a:gd name="T55" fmla="*/ 2861985 h 296504"/>
              <a:gd name="T56" fmla="*/ 51200 w 296503"/>
              <a:gd name="T57" fmla="*/ 2029087 h 296504"/>
              <a:gd name="T58" fmla="*/ 1653077 w 296503"/>
              <a:gd name="T59" fmla="*/ 1296361 h 296504"/>
              <a:gd name="T60" fmla="*/ 3192007 w 296503"/>
              <a:gd name="T61" fmla="*/ 1574566 h 296504"/>
              <a:gd name="T62" fmla="*/ 3192007 w 296503"/>
              <a:gd name="T63" fmla="*/ 1677899 h 296504"/>
              <a:gd name="T64" fmla="*/ 2648843 w 296503"/>
              <a:gd name="T65" fmla="*/ 1956108 h 296504"/>
              <a:gd name="T66" fmla="*/ 2554396 w 296503"/>
              <a:gd name="T67" fmla="*/ 1956108 h 296504"/>
              <a:gd name="T68" fmla="*/ 688799 w 296503"/>
              <a:gd name="T69" fmla="*/ 1677899 h 296504"/>
              <a:gd name="T70" fmla="*/ 641546 w 296503"/>
              <a:gd name="T71" fmla="*/ 2007769 h 296504"/>
              <a:gd name="T72" fmla="*/ 590399 w 296503"/>
              <a:gd name="T73" fmla="*/ 1677899 h 296504"/>
              <a:gd name="T74" fmla="*/ 0 w 296503"/>
              <a:gd name="T75" fmla="*/ 1626222 h 296504"/>
              <a:gd name="T76" fmla="*/ 1554675 w 296503"/>
              <a:gd name="T77" fmla="*/ 1574566 h 296504"/>
              <a:gd name="T78" fmla="*/ 1601901 w 296503"/>
              <a:gd name="T79" fmla="*/ 1248673 h 296504"/>
              <a:gd name="T80" fmla="*/ 1387135 w 296503"/>
              <a:gd name="T81" fmla="*/ 1111497 h 296504"/>
              <a:gd name="T82" fmla="*/ 1809150 w 296503"/>
              <a:gd name="T83" fmla="*/ 882893 h 296504"/>
              <a:gd name="T84" fmla="*/ 1086250 w 296503"/>
              <a:gd name="T85" fmla="*/ 98543 h 296504"/>
              <a:gd name="T86" fmla="*/ 2156921 w 296503"/>
              <a:gd name="T87" fmla="*/ 784346 h 296504"/>
              <a:gd name="T88" fmla="*/ 1086250 w 296503"/>
              <a:gd name="T89" fmla="*/ 98543 h 296504"/>
              <a:gd name="T90" fmla="*/ 2203808 w 296503"/>
              <a:gd name="T91" fmla="*/ 0 h 296504"/>
              <a:gd name="T92" fmla="*/ 2250700 w 296503"/>
              <a:gd name="T93" fmla="*/ 835612 h 296504"/>
              <a:gd name="T94" fmla="*/ 1906835 w 296503"/>
              <a:gd name="T95" fmla="*/ 882893 h 296504"/>
              <a:gd name="T96" fmla="*/ 2141295 w 296503"/>
              <a:gd name="T97" fmla="*/ 1111497 h 296504"/>
              <a:gd name="T98" fmla="*/ 2141295 w 296503"/>
              <a:gd name="T99" fmla="*/ 1210035 h 296504"/>
              <a:gd name="T100" fmla="*/ 1051081 w 296503"/>
              <a:gd name="T101" fmla="*/ 1162737 h 296504"/>
              <a:gd name="T102" fmla="*/ 1289439 w 296503"/>
              <a:gd name="T103" fmla="*/ 1111497 h 296504"/>
              <a:gd name="T104" fmla="*/ 1035446 w 296503"/>
              <a:gd name="T105" fmla="*/ 882893 h 296504"/>
              <a:gd name="T106" fmla="*/ 988555 w 296503"/>
              <a:gd name="T107" fmla="*/ 47276 h 2965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6503" h="296504">
                <a:moveTo>
                  <a:pt x="220595" y="266654"/>
                </a:moveTo>
                <a:lnTo>
                  <a:pt x="216619" y="287513"/>
                </a:lnTo>
                <a:lnTo>
                  <a:pt x="259633" y="287513"/>
                </a:lnTo>
                <a:lnTo>
                  <a:pt x="255295" y="266654"/>
                </a:lnTo>
                <a:lnTo>
                  <a:pt x="220595" y="266654"/>
                </a:lnTo>
                <a:close/>
                <a:moveTo>
                  <a:pt x="41080" y="266654"/>
                </a:moveTo>
                <a:lnTo>
                  <a:pt x="37117" y="287513"/>
                </a:lnTo>
                <a:lnTo>
                  <a:pt x="79999" y="287513"/>
                </a:lnTo>
                <a:lnTo>
                  <a:pt x="76035" y="266654"/>
                </a:lnTo>
                <a:lnTo>
                  <a:pt x="41080" y="266654"/>
                </a:lnTo>
                <a:close/>
                <a:moveTo>
                  <a:pt x="188425" y="194729"/>
                </a:moveTo>
                <a:lnTo>
                  <a:pt x="188425" y="257304"/>
                </a:lnTo>
                <a:lnTo>
                  <a:pt x="287827" y="257304"/>
                </a:lnTo>
                <a:lnTo>
                  <a:pt x="287827" y="194729"/>
                </a:lnTo>
                <a:lnTo>
                  <a:pt x="188425" y="194729"/>
                </a:lnTo>
                <a:close/>
                <a:moveTo>
                  <a:pt x="9009" y="194729"/>
                </a:moveTo>
                <a:lnTo>
                  <a:pt x="9009" y="257304"/>
                </a:lnTo>
                <a:lnTo>
                  <a:pt x="107746" y="257304"/>
                </a:lnTo>
                <a:lnTo>
                  <a:pt x="107746" y="194729"/>
                </a:lnTo>
                <a:lnTo>
                  <a:pt x="9009" y="194729"/>
                </a:lnTo>
                <a:close/>
                <a:moveTo>
                  <a:pt x="183726" y="185738"/>
                </a:moveTo>
                <a:lnTo>
                  <a:pt x="292164" y="185738"/>
                </a:lnTo>
                <a:cubicBezTo>
                  <a:pt x="294694" y="185738"/>
                  <a:pt x="296502" y="187896"/>
                  <a:pt x="296502" y="190413"/>
                </a:cubicBezTo>
                <a:lnTo>
                  <a:pt x="296502" y="261979"/>
                </a:lnTo>
                <a:cubicBezTo>
                  <a:pt x="296502" y="264497"/>
                  <a:pt x="294694" y="266654"/>
                  <a:pt x="292164" y="266654"/>
                </a:cubicBezTo>
                <a:lnTo>
                  <a:pt x="264332" y="266654"/>
                </a:lnTo>
                <a:lnTo>
                  <a:pt x="268669" y="287513"/>
                </a:lnTo>
                <a:lnTo>
                  <a:pt x="286019" y="287513"/>
                </a:lnTo>
                <a:cubicBezTo>
                  <a:pt x="288550" y="287513"/>
                  <a:pt x="290718" y="289311"/>
                  <a:pt x="290718" y="291828"/>
                </a:cubicBezTo>
                <a:cubicBezTo>
                  <a:pt x="290718" y="294346"/>
                  <a:pt x="288550" y="296504"/>
                  <a:pt x="286019" y="296504"/>
                </a:cubicBezTo>
                <a:lnTo>
                  <a:pt x="189871" y="296504"/>
                </a:lnTo>
                <a:cubicBezTo>
                  <a:pt x="187340" y="296504"/>
                  <a:pt x="185172" y="294346"/>
                  <a:pt x="185172" y="291828"/>
                </a:cubicBezTo>
                <a:cubicBezTo>
                  <a:pt x="185172" y="289311"/>
                  <a:pt x="187340" y="287513"/>
                  <a:pt x="189871" y="287513"/>
                </a:cubicBezTo>
                <a:lnTo>
                  <a:pt x="207221" y="287513"/>
                </a:lnTo>
                <a:lnTo>
                  <a:pt x="211558" y="266654"/>
                </a:lnTo>
                <a:lnTo>
                  <a:pt x="183726" y="266654"/>
                </a:lnTo>
                <a:cubicBezTo>
                  <a:pt x="181557" y="266654"/>
                  <a:pt x="179388" y="264497"/>
                  <a:pt x="179388" y="261979"/>
                </a:cubicBezTo>
                <a:lnTo>
                  <a:pt x="179388" y="190413"/>
                </a:lnTo>
                <a:cubicBezTo>
                  <a:pt x="179388" y="187896"/>
                  <a:pt x="181557" y="185738"/>
                  <a:pt x="183726" y="185738"/>
                </a:cubicBezTo>
                <a:close/>
                <a:moveTo>
                  <a:pt x="4685" y="185738"/>
                </a:moveTo>
                <a:lnTo>
                  <a:pt x="112430" y="185738"/>
                </a:lnTo>
                <a:cubicBezTo>
                  <a:pt x="114953" y="185738"/>
                  <a:pt x="117115" y="187896"/>
                  <a:pt x="117115" y="190413"/>
                </a:cubicBezTo>
                <a:lnTo>
                  <a:pt x="117115" y="261979"/>
                </a:lnTo>
                <a:cubicBezTo>
                  <a:pt x="117115" y="264497"/>
                  <a:pt x="114953" y="266654"/>
                  <a:pt x="112430" y="266654"/>
                </a:cubicBezTo>
                <a:lnTo>
                  <a:pt x="85043" y="266654"/>
                </a:lnTo>
                <a:lnTo>
                  <a:pt x="89368" y="287513"/>
                </a:lnTo>
                <a:lnTo>
                  <a:pt x="106304" y="287513"/>
                </a:lnTo>
                <a:cubicBezTo>
                  <a:pt x="108827" y="287513"/>
                  <a:pt x="110989" y="289311"/>
                  <a:pt x="110989" y="291828"/>
                </a:cubicBezTo>
                <a:cubicBezTo>
                  <a:pt x="110989" y="294346"/>
                  <a:pt x="108827" y="296504"/>
                  <a:pt x="106304" y="296504"/>
                </a:cubicBezTo>
                <a:lnTo>
                  <a:pt x="10811" y="296504"/>
                </a:lnTo>
                <a:cubicBezTo>
                  <a:pt x="8288" y="296504"/>
                  <a:pt x="6126" y="294346"/>
                  <a:pt x="6126" y="291828"/>
                </a:cubicBezTo>
                <a:cubicBezTo>
                  <a:pt x="6126" y="289311"/>
                  <a:pt x="8288" y="287513"/>
                  <a:pt x="10811" y="287513"/>
                </a:cubicBezTo>
                <a:lnTo>
                  <a:pt x="27747" y="287513"/>
                </a:lnTo>
                <a:lnTo>
                  <a:pt x="32072" y="266654"/>
                </a:lnTo>
                <a:lnTo>
                  <a:pt x="4685" y="266654"/>
                </a:lnTo>
                <a:cubicBezTo>
                  <a:pt x="2162" y="266654"/>
                  <a:pt x="0" y="264497"/>
                  <a:pt x="0" y="261979"/>
                </a:cubicBezTo>
                <a:lnTo>
                  <a:pt x="0" y="190413"/>
                </a:lnTo>
                <a:cubicBezTo>
                  <a:pt x="0" y="187896"/>
                  <a:pt x="2162" y="185738"/>
                  <a:pt x="4685" y="185738"/>
                </a:cubicBezTo>
                <a:close/>
                <a:moveTo>
                  <a:pt x="146630" y="114300"/>
                </a:moveTo>
                <a:cubicBezTo>
                  <a:pt x="149152" y="114300"/>
                  <a:pt x="151314" y="116119"/>
                  <a:pt x="151314" y="118666"/>
                </a:cubicBezTo>
                <a:lnTo>
                  <a:pt x="151314" y="144132"/>
                </a:lnTo>
                <a:lnTo>
                  <a:pt x="292180" y="144132"/>
                </a:lnTo>
                <a:cubicBezTo>
                  <a:pt x="294702" y="144132"/>
                  <a:pt x="296503" y="146315"/>
                  <a:pt x="296503" y="148861"/>
                </a:cubicBezTo>
                <a:cubicBezTo>
                  <a:pt x="296503" y="151408"/>
                  <a:pt x="294702" y="153591"/>
                  <a:pt x="292180" y="153591"/>
                </a:cubicBezTo>
                <a:lnTo>
                  <a:pt x="242462" y="153591"/>
                </a:lnTo>
                <a:lnTo>
                  <a:pt x="242462" y="179057"/>
                </a:lnTo>
                <a:cubicBezTo>
                  <a:pt x="242462" y="181604"/>
                  <a:pt x="240661" y="183786"/>
                  <a:pt x="238139" y="183786"/>
                </a:cubicBezTo>
                <a:cubicBezTo>
                  <a:pt x="235617" y="183786"/>
                  <a:pt x="233816" y="181604"/>
                  <a:pt x="233816" y="179057"/>
                </a:cubicBezTo>
                <a:lnTo>
                  <a:pt x="233816" y="153591"/>
                </a:lnTo>
                <a:lnTo>
                  <a:pt x="63048" y="153591"/>
                </a:lnTo>
                <a:lnTo>
                  <a:pt x="63048" y="179057"/>
                </a:lnTo>
                <a:cubicBezTo>
                  <a:pt x="63048" y="181604"/>
                  <a:pt x="60886" y="183786"/>
                  <a:pt x="58724" y="183786"/>
                </a:cubicBezTo>
                <a:cubicBezTo>
                  <a:pt x="55842" y="183786"/>
                  <a:pt x="54041" y="181604"/>
                  <a:pt x="54041" y="179057"/>
                </a:cubicBezTo>
                <a:lnTo>
                  <a:pt x="54041" y="153591"/>
                </a:lnTo>
                <a:lnTo>
                  <a:pt x="4684" y="153591"/>
                </a:lnTo>
                <a:cubicBezTo>
                  <a:pt x="2162" y="153591"/>
                  <a:pt x="0" y="151408"/>
                  <a:pt x="0" y="148861"/>
                </a:cubicBezTo>
                <a:cubicBezTo>
                  <a:pt x="0" y="146315"/>
                  <a:pt x="2162" y="144132"/>
                  <a:pt x="4684" y="144132"/>
                </a:cubicBezTo>
                <a:lnTo>
                  <a:pt x="142307" y="144132"/>
                </a:lnTo>
                <a:lnTo>
                  <a:pt x="142307" y="118666"/>
                </a:lnTo>
                <a:cubicBezTo>
                  <a:pt x="142307" y="116119"/>
                  <a:pt x="144469" y="114300"/>
                  <a:pt x="146630" y="114300"/>
                </a:cubicBezTo>
                <a:close/>
                <a:moveTo>
                  <a:pt x="131263" y="80818"/>
                </a:moveTo>
                <a:lnTo>
                  <a:pt x="126971" y="101744"/>
                </a:lnTo>
                <a:lnTo>
                  <a:pt x="169535" y="101744"/>
                </a:lnTo>
                <a:lnTo>
                  <a:pt x="165600" y="80818"/>
                </a:lnTo>
                <a:lnTo>
                  <a:pt x="131263" y="80818"/>
                </a:lnTo>
                <a:close/>
                <a:moveTo>
                  <a:pt x="99430" y="9020"/>
                </a:moveTo>
                <a:lnTo>
                  <a:pt x="99430" y="71798"/>
                </a:lnTo>
                <a:lnTo>
                  <a:pt x="197433" y="71798"/>
                </a:lnTo>
                <a:lnTo>
                  <a:pt x="197433" y="9020"/>
                </a:lnTo>
                <a:lnTo>
                  <a:pt x="99430" y="9020"/>
                </a:lnTo>
                <a:close/>
                <a:moveTo>
                  <a:pt x="94780" y="0"/>
                </a:moveTo>
                <a:lnTo>
                  <a:pt x="201725" y="0"/>
                </a:lnTo>
                <a:cubicBezTo>
                  <a:pt x="204229" y="0"/>
                  <a:pt x="206018" y="1804"/>
                  <a:pt x="206018" y="4329"/>
                </a:cubicBezTo>
                <a:lnTo>
                  <a:pt x="206018" y="76489"/>
                </a:lnTo>
                <a:cubicBezTo>
                  <a:pt x="206018" y="79014"/>
                  <a:pt x="204229" y="80818"/>
                  <a:pt x="201725" y="80818"/>
                </a:cubicBezTo>
                <a:lnTo>
                  <a:pt x="174542" y="80818"/>
                </a:lnTo>
                <a:lnTo>
                  <a:pt x="178834" y="101744"/>
                </a:lnTo>
                <a:lnTo>
                  <a:pt x="196003" y="101744"/>
                </a:lnTo>
                <a:cubicBezTo>
                  <a:pt x="198506" y="101744"/>
                  <a:pt x="200295" y="103909"/>
                  <a:pt x="200295" y="106435"/>
                </a:cubicBezTo>
                <a:cubicBezTo>
                  <a:pt x="200295" y="108599"/>
                  <a:pt x="198506" y="110764"/>
                  <a:pt x="196003" y="110764"/>
                </a:cubicBezTo>
                <a:lnTo>
                  <a:pt x="100861" y="110764"/>
                </a:lnTo>
                <a:cubicBezTo>
                  <a:pt x="98357" y="110764"/>
                  <a:pt x="96211" y="108599"/>
                  <a:pt x="96211" y="106435"/>
                </a:cubicBezTo>
                <a:cubicBezTo>
                  <a:pt x="96211" y="103909"/>
                  <a:pt x="98357" y="101744"/>
                  <a:pt x="100861" y="101744"/>
                </a:cubicBezTo>
                <a:lnTo>
                  <a:pt x="118029" y="101744"/>
                </a:lnTo>
                <a:lnTo>
                  <a:pt x="122321" y="80818"/>
                </a:lnTo>
                <a:lnTo>
                  <a:pt x="94780" y="80818"/>
                </a:lnTo>
                <a:cubicBezTo>
                  <a:pt x="92277" y="80818"/>
                  <a:pt x="90488" y="79014"/>
                  <a:pt x="90488" y="76489"/>
                </a:cubicBezTo>
                <a:lnTo>
                  <a:pt x="90488" y="4329"/>
                </a:lnTo>
                <a:cubicBezTo>
                  <a:pt x="90488" y="1804"/>
                  <a:pt x="92277" y="0"/>
                  <a:pt x="94780" y="0"/>
                </a:cubicBezTo>
                <a:close/>
              </a:path>
            </a:pathLst>
          </a:cu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endParaRPr lang="en-US" dirty="0">
              <a:latin typeface="Lato Light" panose="020F0502020204030203" pitchFamily="34" charset="0"/>
            </a:endParaRPr>
          </a:p>
        </p:txBody>
      </p:sp>
      <p:sp>
        <p:nvSpPr>
          <p:cNvPr id="36" name="Subtitle 2">
            <a:extLst>
              <a:ext uri="{FF2B5EF4-FFF2-40B4-BE49-F238E27FC236}">
                <a16:creationId xmlns:a16="http://schemas.microsoft.com/office/drawing/2014/main" id="{8273F529-6FBF-4A48-B868-EE1354E79E9C}"/>
              </a:ext>
            </a:extLst>
          </p:cNvPr>
          <p:cNvSpPr txBox="1">
            <a:spLocks/>
          </p:cNvSpPr>
          <p:nvPr/>
        </p:nvSpPr>
        <p:spPr>
          <a:xfrm>
            <a:off x="7259075" y="9093379"/>
            <a:ext cx="13906401" cy="479618"/>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Tối ưu công suất: Chọn máy bay phù hợp với các tuyến bay để điều chỉnh tối ưu công suất.</a:t>
            </a:r>
          </a:p>
        </p:txBody>
      </p:sp>
      <p:sp>
        <p:nvSpPr>
          <p:cNvPr id="37" name="Subtitle 2">
            <a:extLst>
              <a:ext uri="{FF2B5EF4-FFF2-40B4-BE49-F238E27FC236}">
                <a16:creationId xmlns:a16="http://schemas.microsoft.com/office/drawing/2014/main" id="{183F9136-119E-1444-A727-534D943A9088}"/>
              </a:ext>
            </a:extLst>
          </p:cNvPr>
          <p:cNvSpPr txBox="1">
            <a:spLocks/>
          </p:cNvSpPr>
          <p:nvPr/>
        </p:nvSpPr>
        <p:spPr>
          <a:xfrm>
            <a:off x="7126554" y="10370367"/>
            <a:ext cx="13416409"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Tiếp cận công nghệ và kỹ thuật mới nhất hiện có và hiệu quả nhất. Việc sử dụng các công nghệ cập nhật như internet và các phương tiện tải sẽ giúp cải thiện hiệu quả trong ngành.</a:t>
            </a:r>
          </a:p>
        </p:txBody>
      </p:sp>
      <p:sp>
        <p:nvSpPr>
          <p:cNvPr id="38" name="Subtitle 2">
            <a:extLst>
              <a:ext uri="{FF2B5EF4-FFF2-40B4-BE49-F238E27FC236}">
                <a16:creationId xmlns:a16="http://schemas.microsoft.com/office/drawing/2014/main" id="{7F24A530-837C-3349-92F2-FC14BFE8E859}"/>
              </a:ext>
            </a:extLst>
          </p:cNvPr>
          <p:cNvSpPr txBox="1">
            <a:spLocks/>
          </p:cNvSpPr>
          <p:nvPr/>
        </p:nvSpPr>
        <p:spPr>
          <a:xfrm>
            <a:off x="6874763" y="11444943"/>
            <a:ext cx="13444094" cy="1628651"/>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Sử dụng chiến lược khối lượng cao / biên lợi nhuận thấp. Điều này đặc biệt đúng với các hãng hàng không giá rẻ, những hãng bán khối lượng lớn để tối công suất và tập trung vào một hạng hành khách, một loại máy bay, các tuyến bay đơn giản, chú trọng vào việc bán vé trực tiếp để giảm chi phí vận hành.</a:t>
            </a:r>
          </a:p>
        </p:txBody>
      </p:sp>
      <p:sp>
        <p:nvSpPr>
          <p:cNvPr id="39" name="Subtitle 2">
            <a:extLst>
              <a:ext uri="{FF2B5EF4-FFF2-40B4-BE49-F238E27FC236}">
                <a16:creationId xmlns:a16="http://schemas.microsoft.com/office/drawing/2014/main" id="{F38A9421-75C3-3848-9A2E-D9C2AC2095D5}"/>
              </a:ext>
            </a:extLst>
          </p:cNvPr>
          <p:cNvSpPr txBox="1">
            <a:spLocks/>
          </p:cNvSpPr>
          <p:nvPr/>
        </p:nvSpPr>
        <p:spPr>
          <a:xfrm>
            <a:off x="7126554" y="7437980"/>
            <a:ext cx="14462233"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Hệ thống vận hành tích hợp: có cơ sở hạ tầng để hỗ trợ các nhu cầu kỹ thuật, phân phối và hệ thống bán vé trực tuyến.</a:t>
            </a:r>
          </a:p>
        </p:txBody>
      </p:sp>
      <p:sp>
        <p:nvSpPr>
          <p:cNvPr id="40" name="Subtitle 2">
            <a:extLst>
              <a:ext uri="{FF2B5EF4-FFF2-40B4-BE49-F238E27FC236}">
                <a16:creationId xmlns:a16="http://schemas.microsoft.com/office/drawing/2014/main" id="{82BA1409-A43C-D94C-BA67-EBA8316CB008}"/>
              </a:ext>
            </a:extLst>
          </p:cNvPr>
          <p:cNvSpPr txBox="1">
            <a:spLocks/>
          </p:cNvSpPr>
          <p:nvPr/>
        </p:nvSpPr>
        <p:spPr>
          <a:xfrm>
            <a:off x="6874765" y="6199600"/>
            <a:ext cx="13917204" cy="479618"/>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Quan hệ tốt với các đại lý du lịch. Tạo mạng lưới các đại lý vé và dịch vụ kèm theo. </a:t>
            </a:r>
          </a:p>
        </p:txBody>
      </p:sp>
      <p:sp>
        <p:nvSpPr>
          <p:cNvPr id="41" name="Subtitle 2">
            <a:extLst>
              <a:ext uri="{FF2B5EF4-FFF2-40B4-BE49-F238E27FC236}">
                <a16:creationId xmlns:a16="http://schemas.microsoft.com/office/drawing/2014/main" id="{B84A08C8-8B40-9741-A872-DB547F407A43}"/>
              </a:ext>
            </a:extLst>
          </p:cNvPr>
          <p:cNvSpPr txBox="1">
            <a:spLocks/>
          </p:cNvSpPr>
          <p:nvPr/>
        </p:nvSpPr>
        <p:spPr>
          <a:xfrm>
            <a:off x="6202651" y="4511900"/>
            <a:ext cx="13892102"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Cung cấp hàng loạt hàng hóa / dịch vụ liên quan ("bán hàng một cửa"). Hệ thống hỗ trợ mặt đất tốt giúp cung cấp dịch vụ khách hàng tổng thể.</a:t>
            </a:r>
          </a:p>
        </p:txBody>
      </p:sp>
      <p:sp>
        <p:nvSpPr>
          <p:cNvPr id="42" name="Subtitle 2">
            <a:extLst>
              <a:ext uri="{FF2B5EF4-FFF2-40B4-BE49-F238E27FC236}">
                <a16:creationId xmlns:a16="http://schemas.microsoft.com/office/drawing/2014/main" id="{FA354F68-EFD2-CC4E-889C-BFFD600A30B3}"/>
              </a:ext>
            </a:extLst>
          </p:cNvPr>
          <p:cNvSpPr txBox="1">
            <a:spLocks/>
          </p:cNvSpPr>
          <p:nvPr/>
        </p:nvSpPr>
        <p:spPr>
          <a:xfrm>
            <a:off x="5361316" y="3041667"/>
            <a:ext cx="13886817" cy="864339"/>
          </a:xfrm>
          <a:prstGeom prst="rect">
            <a:avLst/>
          </a:prstGeom>
        </p:spPr>
        <p:txBody>
          <a:bodyPr vert="horz" wrap="square" lIns="91440" tIns="45720" rIns="91440" bIns="4572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000"/>
              </a:lnSpc>
            </a:pPr>
            <a:r>
              <a:rPr lang="en-US" sz="2600" dirty="0">
                <a:solidFill>
                  <a:schemeClr val="bg1"/>
                </a:solidFill>
                <a:latin typeface="Lato Light" panose="020F0502020204030203" pitchFamily="34" charset="0"/>
                <a:ea typeface="Lato Light" panose="020F0502020204030203" pitchFamily="34" charset="0"/>
                <a:cs typeface="Mukta ExtraLight" panose="020B0000000000000000" pitchFamily="34" charset="77"/>
              </a:rPr>
              <a:t>Khả năng mở rộng và cắt giảm hoạt động nhanh chóng phù hợp với nhu cầu thị trường. Hệ thống lập kế hoạch linh hoạt để đáp ứng mùa cao điểm và mua thấp điểm theo nhu cầu.</a:t>
            </a:r>
          </a:p>
        </p:txBody>
      </p:sp>
      <p:sp>
        <p:nvSpPr>
          <p:cNvPr id="27" name="TextBox 26">
            <a:extLst>
              <a:ext uri="{FF2B5EF4-FFF2-40B4-BE49-F238E27FC236}">
                <a16:creationId xmlns:a16="http://schemas.microsoft.com/office/drawing/2014/main" id="{D4C6F4F2-69D7-034D-BEA1-ADD91D04ED69}"/>
              </a:ext>
            </a:extLst>
          </p:cNvPr>
          <p:cNvSpPr txBox="1"/>
          <p:nvPr/>
        </p:nvSpPr>
        <p:spPr>
          <a:xfrm>
            <a:off x="943239" y="808966"/>
            <a:ext cx="22702891" cy="1107996"/>
          </a:xfrm>
          <a:prstGeom prst="rect">
            <a:avLst/>
          </a:prstGeom>
          <a:noFill/>
        </p:spPr>
        <p:txBody>
          <a:bodyPr wrap="square" rtlCol="0">
            <a:spAutoFit/>
          </a:bodyPr>
          <a:lstStyle/>
          <a:p>
            <a:pPr>
              <a:lnSpc>
                <a:spcPct val="110000"/>
              </a:lnSpc>
              <a:spcBef>
                <a:spcPts val="600"/>
              </a:spcBef>
              <a:spcAft>
                <a:spcPts val="600"/>
              </a:spcAft>
            </a:pPr>
            <a:r>
              <a:rPr lang="en-US" sz="6000" b="1" dirty="0">
                <a:solidFill>
                  <a:schemeClr val="tx2"/>
                </a:solidFill>
                <a:latin typeface="Arial" panose="020B0604020202020204" pitchFamily="34" charset="0"/>
                <a:cs typeface="Arial" panose="020B0604020202020204" pitchFamily="34" charset="0"/>
              </a:rPr>
              <a:t>CÁC NHÂN TỐ THÀNH CÔNG CỐT LÕI (CSFs): HÀNG KHÔNG</a:t>
            </a:r>
          </a:p>
        </p:txBody>
      </p:sp>
    </p:spTree>
    <p:extLst>
      <p:ext uri="{BB962C8B-B14F-4D97-AF65-F5344CB8AC3E}">
        <p14:creationId xmlns:p14="http://schemas.microsoft.com/office/powerpoint/2010/main" val="3316332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heme/theme1.xml><?xml version="1.0" encoding="utf-8"?>
<a:theme xmlns:a="http://schemas.openxmlformats.org/drawingml/2006/main" name="Office Theme">
  <a:themeElements>
    <a:clrScheme name="SW - TMV3 - Light">
      <a:dk1>
        <a:srgbClr val="272727"/>
      </a:dk1>
      <a:lt1>
        <a:srgbClr val="FFFFFF"/>
      </a:lt1>
      <a:dk2>
        <a:srgbClr val="000000"/>
      </a:dk2>
      <a:lt2>
        <a:srgbClr val="FFFFFF"/>
      </a:lt2>
      <a:accent1>
        <a:srgbClr val="27AC95"/>
      </a:accent1>
      <a:accent2>
        <a:srgbClr val="1BB1EC"/>
      </a:accent2>
      <a:accent3>
        <a:srgbClr val="0A67D4"/>
      </a:accent3>
      <a:accent4>
        <a:srgbClr val="0F51A9"/>
      </a:accent4>
      <a:accent5>
        <a:srgbClr val="2E2E2E"/>
      </a:accent5>
      <a:accent6>
        <a:srgbClr val="EBEBEB"/>
      </a:accent6>
      <a:hlink>
        <a:srgbClr val="32A79F"/>
      </a:hlink>
      <a:folHlink>
        <a:srgbClr val="89E1DE"/>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{9BB6B025-EE7B-B14D-8EC8-5D2DE61B865A}tf16401378</Template>
  <TotalTime>99826</TotalTime>
  <Words>7568</Words>
  <Application>Microsoft Office PowerPoint</Application>
  <PresentationFormat>Custom</PresentationFormat>
  <Paragraphs>1139</Paragraphs>
  <Slides>87</Slides>
  <Notes>15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6" baseType="lpstr">
      <vt:lpstr>Arial</vt:lpstr>
      <vt:lpstr>Calibri</vt:lpstr>
      <vt:lpstr>Lato Light</vt:lpstr>
      <vt:lpstr>Poppins</vt:lpstr>
      <vt:lpstr>Poppins Medium</vt:lpstr>
      <vt:lpstr>Times New Roman</vt:lpstr>
      <vt:lpstr>Wingdings</vt:lpstr>
      <vt:lpstr>Office Theme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Chiến lược là gì?</vt:lpstr>
      <vt:lpstr>PowerPoint Presentation</vt:lpstr>
      <vt:lpstr>Chiến lược định vị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Giảng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Khả năng thanh toán (Liquidity)</vt:lpstr>
      <vt:lpstr>Khả năng thanh toán (Tiếp theo)</vt:lpstr>
      <vt:lpstr>Chỉ số hoạt động (Performance ratios)</vt:lpstr>
      <vt:lpstr>Chỉ số hoạt động (Tiếp theo)</vt:lpstr>
      <vt:lpstr>Chỉ số hoạt động (Tiếp theo)</vt:lpstr>
      <vt:lpstr>Chỉ số nợ</vt:lpstr>
      <vt:lpstr>Chỉ số nợ (Tiếp theo)</vt:lpstr>
      <vt:lpstr>Chỉ số sinh lợi (Profitability)</vt:lpstr>
      <vt:lpstr>Chỉ số sinh lợi (Tiếp theo)</vt:lpstr>
      <vt:lpstr>Chỉ số sinh lợi (Tiếp theo)</vt:lpstr>
      <vt:lpstr>Phân tích Báo cáo lưu chuyển tiền tệ</vt:lpstr>
      <vt:lpstr>Phân tích Báo cáo lưu chuyển tiền tệ (Tiếp)</vt:lpstr>
      <vt:lpstr>PowerPoint Presentation</vt:lpstr>
      <vt:lpstr>CHIẾN LƯỢC TÀI CHÍNH Khung thiết lập Cấu Trúc Vốn Tối Ưu (OCS)</vt:lpstr>
      <vt:lpstr>PowerPoint Presentation</vt:lpstr>
      <vt:lpstr>PowerPoint Presentation</vt:lpstr>
      <vt:lpstr>PowerPoint Presentation</vt:lpstr>
      <vt:lpstr>PowerPoint Presentation</vt:lpstr>
      <vt:lpstr>PowerPoint Presentation</vt:lpstr>
      <vt:lpstr>Chính Sách Cổ Tức</vt:lpstr>
      <vt:lpstr>Đo Lường Chính Sách Cổ Tức</vt:lpstr>
      <vt:lpstr>Ma Trận Cơ Hội-Cổ Tức</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keywords/>
  <dc:description/>
  <cp:lastModifiedBy>Phan Le Ha</cp:lastModifiedBy>
  <cp:revision>16201</cp:revision>
  <cp:lastPrinted>2021-10-09T12:55:23Z</cp:lastPrinted>
  <dcterms:created xsi:type="dcterms:W3CDTF">2014-11-12T21:47:38Z</dcterms:created>
  <dcterms:modified xsi:type="dcterms:W3CDTF">2021-12-07T04:11:03Z</dcterms:modified>
  <cp:category/>
</cp:coreProperties>
</file>